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0" r:id="rId1"/>
  </p:sldMasterIdLst>
  <p:notesMasterIdLst>
    <p:notesMasterId r:id="rId52"/>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306" r:id="rId41"/>
    <p:sldId id="296" r:id="rId42"/>
    <p:sldId id="297" r:id="rId43"/>
    <p:sldId id="298" r:id="rId44"/>
    <p:sldId id="299" r:id="rId45"/>
    <p:sldId id="300" r:id="rId46"/>
    <p:sldId id="301" r:id="rId47"/>
    <p:sldId id="302" r:id="rId48"/>
    <p:sldId id="303" r:id="rId49"/>
    <p:sldId id="304" r:id="rId50"/>
    <p:sldId id="305"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4"/>
    <p:restoredTop sz="92936"/>
  </p:normalViewPr>
  <p:slideViewPr>
    <p:cSldViewPr snapToGrid="0" snapToObjects="1">
      <p:cViewPr>
        <p:scale>
          <a:sx n="103" d="100"/>
          <a:sy n="103" d="100"/>
        </p:scale>
        <p:origin x="-1736"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511C00-5AE6-4D4E-973E-1A2F5907E6CE}" type="datetimeFigureOut">
              <a:rPr lang="en-US" smtClean="0"/>
              <a:t>4.03.16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8BE0D8-DFFF-A24C-B3DC-66EEFB958D3A}" type="slidenum">
              <a:rPr lang="en-US" smtClean="0"/>
              <a:t>‹#›</a:t>
            </a:fld>
            <a:endParaRPr lang="en-US"/>
          </a:p>
        </p:txBody>
      </p:sp>
    </p:spTree>
    <p:extLst>
      <p:ext uri="{BB962C8B-B14F-4D97-AF65-F5344CB8AC3E}">
        <p14:creationId xmlns:p14="http://schemas.microsoft.com/office/powerpoint/2010/main" val="42094746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kern="1200" dirty="0" smtClean="0">
                <a:solidFill>
                  <a:schemeClr val="tx1"/>
                </a:solidFill>
                <a:effectLst/>
                <a:latin typeface="+mn-lt"/>
                <a:ea typeface="+mn-ea"/>
                <a:cs typeface="+mn-cs"/>
              </a:rPr>
              <a:t>Günaydın ve </a:t>
            </a:r>
            <a:r>
              <a:rPr lang="tr-TR" sz="1200" kern="1200" dirty="0" err="1" smtClean="0">
                <a:solidFill>
                  <a:schemeClr val="tx1"/>
                </a:solidFill>
                <a:effectLst/>
                <a:latin typeface="+mn-lt"/>
                <a:ea typeface="+mn-ea"/>
                <a:cs typeface="+mn-cs"/>
              </a:rPr>
              <a:t>Sebt</a:t>
            </a:r>
            <a:r>
              <a:rPr lang="tr-TR" sz="1200" kern="1200" dirty="0" smtClean="0">
                <a:solidFill>
                  <a:schemeClr val="tx1"/>
                </a:solidFill>
                <a:effectLst/>
                <a:latin typeface="+mn-lt"/>
                <a:ea typeface="+mn-ea"/>
                <a:cs typeface="+mn-cs"/>
              </a:rPr>
              <a:t> gününüz kutlu olsun! </a:t>
            </a:r>
            <a:r>
              <a:rPr lang="tr-TR" sz="1200" kern="1200" dirty="0" err="1" smtClean="0">
                <a:solidFill>
                  <a:schemeClr val="tx1"/>
                </a:solidFill>
                <a:effectLst/>
                <a:latin typeface="+mn-lt"/>
                <a:ea typeface="+mn-ea"/>
                <a:cs typeface="+mn-cs"/>
              </a:rPr>
              <a:t>Imanlılar</a:t>
            </a:r>
            <a:r>
              <a:rPr lang="tr-TR" sz="1200" kern="1200" dirty="0" smtClean="0">
                <a:solidFill>
                  <a:schemeClr val="tx1"/>
                </a:solidFill>
                <a:effectLst/>
                <a:latin typeface="+mn-lt"/>
                <a:ea typeface="+mn-ea"/>
                <a:cs typeface="+mn-cs"/>
              </a:rPr>
              <a:t> ailesi olarak şimdi dua ile ilgili zaman harcadığımızda, Tanrı’nın bizim için acaba deposunda neleri tuttuğunu görmeyi çok merak ediyorum.</a:t>
            </a:r>
          </a:p>
          <a:p>
            <a:r>
              <a:rPr lang="tr-TR" sz="1200" kern="1200" dirty="0" smtClean="0">
                <a:solidFill>
                  <a:schemeClr val="tx1"/>
                </a:solidFill>
                <a:effectLst/>
                <a:latin typeface="+mn-lt"/>
                <a:ea typeface="+mn-ea"/>
                <a:cs typeface="+mn-cs"/>
              </a:rPr>
              <a:t> </a:t>
            </a:r>
          </a:p>
          <a:p>
            <a:r>
              <a:rPr lang="tr-TR" sz="1200" kern="1200" dirty="0" smtClean="0">
                <a:solidFill>
                  <a:schemeClr val="tx1"/>
                </a:solidFill>
                <a:effectLst/>
                <a:latin typeface="+mn-lt"/>
                <a:ea typeface="+mn-ea"/>
                <a:cs typeface="+mn-cs"/>
              </a:rPr>
              <a:t>Biraz önce açılış duamızı yaptık, fakat başlamadan önce bir daha dua etmek isterim, çünkü duanın önemi ile ilgili konuşacağız:</a:t>
            </a:r>
          </a:p>
          <a:p>
            <a:r>
              <a:rPr lang="tr-TR" sz="1200" i="1" kern="1200" dirty="0" smtClean="0">
                <a:solidFill>
                  <a:schemeClr val="tx1"/>
                </a:solidFill>
                <a:effectLst/>
                <a:latin typeface="+mn-lt"/>
                <a:ea typeface="+mn-ea"/>
                <a:cs typeface="+mn-cs"/>
              </a:rPr>
              <a:t>Gökteki Babamız, bu sabah </a:t>
            </a:r>
            <a:r>
              <a:rPr lang="tr-TR" sz="1200" kern="1200" dirty="0" smtClean="0">
                <a:solidFill>
                  <a:schemeClr val="tx1"/>
                </a:solidFill>
                <a:effectLst/>
                <a:latin typeface="+mn-lt"/>
                <a:ea typeface="+mn-ea"/>
                <a:cs typeface="+mn-cs"/>
              </a:rPr>
              <a:t>dua ve bol miktarda ruhsal bereket için dört ilahi anahtar konusunda konuşurken Kutsal </a:t>
            </a:r>
            <a:r>
              <a:rPr lang="tr-TR" sz="1200" kern="1200" dirty="0" err="1" smtClean="0">
                <a:solidFill>
                  <a:schemeClr val="tx1"/>
                </a:solidFill>
                <a:effectLst/>
                <a:latin typeface="+mn-lt"/>
                <a:ea typeface="+mn-ea"/>
                <a:cs typeface="+mn-cs"/>
              </a:rPr>
              <a:t>Ruh’unu</a:t>
            </a:r>
            <a:r>
              <a:rPr lang="tr-TR" sz="1200" kern="1200" dirty="0" smtClean="0">
                <a:solidFill>
                  <a:schemeClr val="tx1"/>
                </a:solidFill>
                <a:effectLst/>
                <a:latin typeface="+mn-lt"/>
                <a:ea typeface="+mn-ea"/>
                <a:cs typeface="+mn-cs"/>
              </a:rPr>
              <a:t> bizlere bol bol vermen için yalvarıyoruz! Kulaklarımızı ve kalplerimizi açmak ve zihnimizi dağıtan herhangi bir şeyi bizden uzaklaştırmak için Sana ihtiyacımız var. Rab, bizi bugün içten değiştir! Sana karşı daha fazla açlık duyalım! Buraya geldiğimiz gibi aynı şekilde ayrılmayalım. Gerçekten daha fazlasını istemek için cesaret ver bize ve sonuç olarak Sende bizim için var olan bol miktardaki ruhsal bereketleri tecrübe edelim. Bu duayı işittiğin için Sana teşekkür ederiz. İsa’nın yüce ismiyle, Amin.</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1</a:t>
            </a:fld>
            <a:endParaRPr lang="en-US"/>
          </a:p>
        </p:txBody>
      </p:sp>
    </p:spTree>
    <p:extLst>
      <p:ext uri="{BB962C8B-B14F-4D97-AF65-F5344CB8AC3E}">
        <p14:creationId xmlns:p14="http://schemas.microsoft.com/office/powerpoint/2010/main" val="405267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kern="1200" dirty="0" smtClean="0">
                <a:solidFill>
                  <a:schemeClr val="tx1"/>
                </a:solidFill>
                <a:effectLst/>
                <a:latin typeface="+mn-lt"/>
                <a:ea typeface="+mn-ea"/>
                <a:cs typeface="+mn-cs"/>
              </a:rPr>
              <a:t>Bir zamanlar adamın biri </a:t>
            </a:r>
            <a:r>
              <a:rPr lang="tr-TR" sz="1200" kern="1200" dirty="0" err="1" smtClean="0">
                <a:solidFill>
                  <a:schemeClr val="tx1"/>
                </a:solidFill>
                <a:effectLst/>
                <a:latin typeface="+mn-lt"/>
                <a:ea typeface="+mn-ea"/>
                <a:cs typeface="+mn-cs"/>
              </a:rPr>
              <a:t>pastörüne</a:t>
            </a:r>
            <a:r>
              <a:rPr lang="tr-TR" sz="1200" kern="1200" dirty="0" smtClean="0">
                <a:solidFill>
                  <a:schemeClr val="tx1"/>
                </a:solidFill>
                <a:effectLst/>
                <a:latin typeface="+mn-lt"/>
                <a:ea typeface="+mn-ea"/>
                <a:cs typeface="+mn-cs"/>
              </a:rPr>
              <a:t> gerçek Kutsal </a:t>
            </a:r>
            <a:r>
              <a:rPr lang="tr-TR" sz="1200" kern="1200" dirty="0" err="1" smtClean="0">
                <a:solidFill>
                  <a:schemeClr val="tx1"/>
                </a:solidFill>
                <a:effectLst/>
                <a:latin typeface="+mn-lt"/>
                <a:ea typeface="+mn-ea"/>
                <a:cs typeface="+mn-cs"/>
              </a:rPr>
              <a:t>Ruh’un</a:t>
            </a:r>
            <a:r>
              <a:rPr lang="tr-TR" sz="1200" kern="1200" dirty="0" smtClean="0">
                <a:solidFill>
                  <a:schemeClr val="tx1"/>
                </a:solidFill>
                <a:effectLst/>
                <a:latin typeface="+mn-lt"/>
                <a:ea typeface="+mn-ea"/>
                <a:cs typeface="+mn-cs"/>
              </a:rPr>
              <a:t> hayatına gelmesi için ne yapması gerektiğini sormuştu. </a:t>
            </a:r>
            <a:r>
              <a:rPr lang="tr-TR" sz="1200" kern="1200" dirty="0" err="1" smtClean="0">
                <a:solidFill>
                  <a:schemeClr val="tx1"/>
                </a:solidFill>
                <a:effectLst/>
                <a:latin typeface="+mn-lt"/>
                <a:ea typeface="+mn-ea"/>
                <a:cs typeface="+mn-cs"/>
              </a:rPr>
              <a:t>Pastör</a:t>
            </a:r>
            <a:r>
              <a:rPr lang="tr-TR" sz="1200" kern="1200" dirty="0" smtClean="0">
                <a:solidFill>
                  <a:schemeClr val="tx1"/>
                </a:solidFill>
                <a:effectLst/>
                <a:latin typeface="+mn-lt"/>
                <a:ea typeface="+mn-ea"/>
                <a:cs typeface="+mn-cs"/>
              </a:rPr>
              <a:t> “bunu göstermek için seni vaftiz etmeliyim” diye yanıtladı. Adam bunu biraz </a:t>
            </a:r>
            <a:r>
              <a:rPr lang="tr-TR" sz="1200" kern="1200" dirty="0" err="1" smtClean="0">
                <a:solidFill>
                  <a:schemeClr val="tx1"/>
                </a:solidFill>
                <a:effectLst/>
                <a:latin typeface="+mn-lt"/>
                <a:ea typeface="+mn-ea"/>
                <a:cs typeface="+mn-cs"/>
              </a:rPr>
              <a:t>acayıp</a:t>
            </a:r>
            <a:r>
              <a:rPr lang="tr-TR" sz="1200" kern="1200" dirty="0" smtClean="0">
                <a:solidFill>
                  <a:schemeClr val="tx1"/>
                </a:solidFill>
                <a:effectLst/>
                <a:latin typeface="+mn-lt"/>
                <a:ea typeface="+mn-ea"/>
                <a:cs typeface="+mn-cs"/>
              </a:rPr>
              <a:t> buldu ama razı oldu ve </a:t>
            </a:r>
            <a:r>
              <a:rPr lang="tr-TR" sz="1200" kern="1200" dirty="0" err="1" smtClean="0">
                <a:solidFill>
                  <a:schemeClr val="tx1"/>
                </a:solidFill>
                <a:effectLst/>
                <a:latin typeface="+mn-lt"/>
                <a:ea typeface="+mn-ea"/>
                <a:cs typeface="+mn-cs"/>
              </a:rPr>
              <a:t>nehire</a:t>
            </a:r>
            <a:r>
              <a:rPr lang="tr-TR" sz="1200" kern="1200" dirty="0" smtClean="0">
                <a:solidFill>
                  <a:schemeClr val="tx1"/>
                </a:solidFill>
                <a:effectLst/>
                <a:latin typeface="+mn-lt"/>
                <a:ea typeface="+mn-ea"/>
                <a:cs typeface="+mn-cs"/>
              </a:rPr>
              <a:t> doğru gittiler.  </a:t>
            </a:r>
          </a:p>
          <a:p>
            <a:r>
              <a:rPr lang="tr-TR" sz="1200" kern="1200" dirty="0" smtClean="0">
                <a:solidFill>
                  <a:schemeClr val="tx1"/>
                </a:solidFill>
                <a:effectLst/>
                <a:latin typeface="+mn-lt"/>
                <a:ea typeface="+mn-ea"/>
                <a:cs typeface="+mn-cs"/>
              </a:rPr>
              <a:t> </a:t>
            </a:r>
          </a:p>
          <a:p>
            <a:r>
              <a:rPr lang="tr-TR" sz="1200" kern="1200" dirty="0" smtClean="0">
                <a:solidFill>
                  <a:schemeClr val="tx1"/>
                </a:solidFill>
                <a:effectLst/>
                <a:latin typeface="+mn-lt"/>
                <a:ea typeface="+mn-ea"/>
                <a:cs typeface="+mn-cs"/>
              </a:rPr>
              <a:t>Suya girdiler, </a:t>
            </a:r>
            <a:r>
              <a:rPr lang="tr-TR" sz="1200" kern="1200" dirty="0" err="1" smtClean="0">
                <a:solidFill>
                  <a:schemeClr val="tx1"/>
                </a:solidFill>
                <a:effectLst/>
                <a:latin typeface="+mn-lt"/>
                <a:ea typeface="+mn-ea"/>
                <a:cs typeface="+mn-cs"/>
              </a:rPr>
              <a:t>pastör</a:t>
            </a:r>
            <a:r>
              <a:rPr lang="tr-TR" sz="1200" kern="1200" dirty="0" smtClean="0">
                <a:solidFill>
                  <a:schemeClr val="tx1"/>
                </a:solidFill>
                <a:effectLst/>
                <a:latin typeface="+mn-lt"/>
                <a:ea typeface="+mn-ea"/>
                <a:cs typeface="+mn-cs"/>
              </a:rPr>
              <a:t> adamın burnunu kapattı ve yavaşça suyun altına yatırdı. Nasıl olduysa </a:t>
            </a:r>
            <a:r>
              <a:rPr lang="tr-TR" sz="1200" kern="1200" dirty="0" err="1" smtClean="0">
                <a:solidFill>
                  <a:schemeClr val="tx1"/>
                </a:solidFill>
                <a:effectLst/>
                <a:latin typeface="+mn-lt"/>
                <a:ea typeface="+mn-ea"/>
                <a:cs typeface="+mn-cs"/>
              </a:rPr>
              <a:t>pastor</a:t>
            </a:r>
            <a:r>
              <a:rPr lang="tr-TR" sz="1200" kern="1200" dirty="0" smtClean="0">
                <a:solidFill>
                  <a:schemeClr val="tx1"/>
                </a:solidFill>
                <a:effectLst/>
                <a:latin typeface="+mn-lt"/>
                <a:ea typeface="+mn-ea"/>
                <a:cs typeface="+mn-cs"/>
              </a:rPr>
              <a:t> adamı hemen sudan yukarı kaldıramadı, tam tersi onu suyun altında tutmaya devam etti. Adam, ne olduğundan emin değildi, ilk önce biraz karşı koymak istedi, fakat </a:t>
            </a:r>
            <a:r>
              <a:rPr lang="tr-TR" sz="1200" kern="1200" dirty="0" err="1" smtClean="0">
                <a:solidFill>
                  <a:schemeClr val="tx1"/>
                </a:solidFill>
                <a:effectLst/>
                <a:latin typeface="+mn-lt"/>
                <a:ea typeface="+mn-ea"/>
                <a:cs typeface="+mn-cs"/>
              </a:rPr>
              <a:t>pastör</a:t>
            </a:r>
            <a:r>
              <a:rPr lang="tr-TR" sz="1200" kern="1200" dirty="0" smtClean="0">
                <a:solidFill>
                  <a:schemeClr val="tx1"/>
                </a:solidFill>
                <a:effectLst/>
                <a:latin typeface="+mn-lt"/>
                <a:ea typeface="+mn-ea"/>
                <a:cs typeface="+mn-cs"/>
              </a:rPr>
              <a:t> onu çok güçlü bir şekilde bastırıyordu. </a:t>
            </a:r>
          </a:p>
          <a:p>
            <a:r>
              <a:rPr lang="tr-TR" sz="1200" kern="1200" dirty="0" smtClean="0">
                <a:solidFill>
                  <a:schemeClr val="tx1"/>
                </a:solidFill>
                <a:effectLst/>
                <a:latin typeface="+mn-lt"/>
                <a:ea typeface="+mn-ea"/>
                <a:cs typeface="+mn-cs"/>
              </a:rPr>
              <a:t>Biraz sonra adam panikledi ve belki de </a:t>
            </a:r>
            <a:r>
              <a:rPr lang="tr-TR" sz="1200" kern="1200" dirty="0" err="1" smtClean="0">
                <a:solidFill>
                  <a:schemeClr val="tx1"/>
                </a:solidFill>
                <a:effectLst/>
                <a:latin typeface="+mn-lt"/>
                <a:ea typeface="+mn-ea"/>
                <a:cs typeface="+mn-cs"/>
              </a:rPr>
              <a:t>pastörün</a:t>
            </a:r>
            <a:r>
              <a:rPr lang="tr-TR" sz="1200" kern="1200" dirty="0" smtClean="0">
                <a:solidFill>
                  <a:schemeClr val="tx1"/>
                </a:solidFill>
                <a:effectLst/>
                <a:latin typeface="+mn-lt"/>
                <a:ea typeface="+mn-ea"/>
                <a:cs typeface="+mn-cs"/>
              </a:rPr>
              <a:t> onu boğarak öldürmeye çalıştığını düşünmeye başladı. Güçlü bir şekilde kıvranmaya ve çırpınmaya başladı. Tam o anda </a:t>
            </a:r>
            <a:r>
              <a:rPr lang="tr-TR" sz="1200" kern="1200" dirty="0" err="1" smtClean="0">
                <a:solidFill>
                  <a:schemeClr val="tx1"/>
                </a:solidFill>
                <a:effectLst/>
                <a:latin typeface="+mn-lt"/>
                <a:ea typeface="+mn-ea"/>
                <a:cs typeface="+mn-cs"/>
              </a:rPr>
              <a:t>pastör</a:t>
            </a:r>
            <a:r>
              <a:rPr lang="tr-TR" sz="1200" kern="1200" dirty="0" smtClean="0">
                <a:solidFill>
                  <a:schemeClr val="tx1"/>
                </a:solidFill>
                <a:effectLst/>
                <a:latin typeface="+mn-lt"/>
                <a:ea typeface="+mn-ea"/>
                <a:cs typeface="+mn-cs"/>
              </a:rPr>
              <a:t> onu sudan kaldırdı. </a:t>
            </a:r>
          </a:p>
          <a:p>
            <a:r>
              <a:rPr lang="tr-TR" sz="1200" kern="1200" dirty="0" smtClean="0">
                <a:solidFill>
                  <a:schemeClr val="tx1"/>
                </a:solidFill>
                <a:effectLst/>
                <a:latin typeface="+mn-lt"/>
                <a:ea typeface="+mn-ea"/>
                <a:cs typeface="+mn-cs"/>
              </a:rPr>
              <a:t>Adam titreyerek, zorlukta hava alarak ve kızgın bir şekilde kekeleyerek, “Ne oluyor sana, bana ne yapmayı planladın? Beni boğmaya mı çalışıyordun?”</a:t>
            </a:r>
          </a:p>
          <a:p>
            <a:r>
              <a:rPr lang="tr-TR" sz="1200" kern="1200" dirty="0" err="1" smtClean="0">
                <a:solidFill>
                  <a:schemeClr val="tx1"/>
                </a:solidFill>
                <a:effectLst/>
                <a:latin typeface="+mn-lt"/>
                <a:ea typeface="+mn-ea"/>
                <a:cs typeface="+mn-cs"/>
              </a:rPr>
              <a:t>Pastör</a:t>
            </a:r>
            <a:r>
              <a:rPr lang="tr-TR" sz="1200" kern="1200" dirty="0" smtClean="0">
                <a:solidFill>
                  <a:schemeClr val="tx1"/>
                </a:solidFill>
                <a:effectLst/>
                <a:latin typeface="+mn-lt"/>
                <a:ea typeface="+mn-ea"/>
                <a:cs typeface="+mn-cs"/>
              </a:rPr>
              <a:t> ise çok sakin bir şekilde cevap verdi, “Sen şimdi nefes almak hevesli olduğun kadar yeni uyanış için de aynı hevesini gösterirsen, Rab sana yeni bir uyanış verir.”</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2</a:t>
            </a:fld>
            <a:endParaRPr lang="en-US"/>
          </a:p>
        </p:txBody>
      </p:sp>
    </p:spTree>
    <p:extLst>
      <p:ext uri="{BB962C8B-B14F-4D97-AF65-F5344CB8AC3E}">
        <p14:creationId xmlns:p14="http://schemas.microsoft.com/office/powerpoint/2010/main" val="3379842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kern="1200" dirty="0" smtClean="0">
                <a:solidFill>
                  <a:schemeClr val="tx1"/>
                </a:solidFill>
                <a:effectLst/>
                <a:latin typeface="+mn-lt"/>
                <a:ea typeface="+mn-ea"/>
                <a:cs typeface="+mn-cs"/>
              </a:rPr>
              <a:t>Hepinize bugün sormak isterim: daha derin zengin ruhsal bereketler için ne kadar isteklisiniz? Allah’tan dualarınızın yanıtlarını görmekte ne kadar gözü karasınız?</a:t>
            </a:r>
          </a:p>
          <a:p>
            <a:r>
              <a:rPr lang="tr-TR" sz="1200" kern="1200" dirty="0" smtClean="0">
                <a:solidFill>
                  <a:schemeClr val="tx1"/>
                </a:solidFill>
                <a:effectLst/>
                <a:latin typeface="+mn-lt"/>
                <a:ea typeface="+mn-ea"/>
                <a:cs typeface="+mn-cs"/>
              </a:rPr>
              <a:t>Gördüğümüz gibi dünyevi başarı ve onur elde etmek konusunda çok gayret gösteririz. Sporcular dayanma gücü için alkışlanır ve etkili insanlara azim ve özverileri için saygı duyulur. Fakat bizim pahalı inciye gösterdiğimiz ısrardan ne haber? Kutsal </a:t>
            </a:r>
            <a:r>
              <a:rPr lang="tr-TR" sz="1200" kern="1200" dirty="0" err="1" smtClean="0">
                <a:solidFill>
                  <a:schemeClr val="tx1"/>
                </a:solidFill>
                <a:effectLst/>
                <a:latin typeface="+mn-lt"/>
                <a:ea typeface="+mn-ea"/>
                <a:cs typeface="+mn-cs"/>
              </a:rPr>
              <a:t>Ruh’un</a:t>
            </a:r>
            <a:r>
              <a:rPr lang="tr-TR" sz="1200" kern="1200" dirty="0" smtClean="0">
                <a:solidFill>
                  <a:schemeClr val="tx1"/>
                </a:solidFill>
                <a:effectLst/>
                <a:latin typeface="+mn-lt"/>
                <a:ea typeface="+mn-ea"/>
                <a:cs typeface="+mn-cs"/>
              </a:rPr>
              <a:t> dökülmesi konusunda bizim gayretimiz nasıl? </a:t>
            </a:r>
            <a:r>
              <a:rPr lang="tr-TR" sz="1200" kern="1200" dirty="0" err="1" smtClean="0">
                <a:solidFill>
                  <a:schemeClr val="tx1"/>
                </a:solidFill>
                <a:effectLst/>
                <a:latin typeface="+mn-lt"/>
                <a:ea typeface="+mn-ea"/>
                <a:cs typeface="+mn-cs"/>
              </a:rPr>
              <a:t>Dua’daki</a:t>
            </a:r>
            <a:r>
              <a:rPr lang="tr-TR" sz="1200" kern="1200" dirty="0" smtClean="0">
                <a:solidFill>
                  <a:schemeClr val="tx1"/>
                </a:solidFill>
                <a:effectLst/>
                <a:latin typeface="+mn-lt"/>
                <a:ea typeface="+mn-ea"/>
                <a:cs typeface="+mn-cs"/>
              </a:rPr>
              <a:t> gayretimiz nasıl?</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3</a:t>
            </a:fld>
            <a:endParaRPr lang="en-US"/>
          </a:p>
        </p:txBody>
      </p:sp>
    </p:spTree>
    <p:extLst>
      <p:ext uri="{BB962C8B-B14F-4D97-AF65-F5344CB8AC3E}">
        <p14:creationId xmlns:p14="http://schemas.microsoft.com/office/powerpoint/2010/main" val="961095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kern="1200" dirty="0" smtClean="0">
                <a:solidFill>
                  <a:schemeClr val="tx1"/>
                </a:solidFill>
                <a:effectLst/>
                <a:latin typeface="+mn-lt"/>
                <a:ea typeface="+mn-ea"/>
                <a:cs typeface="+mn-cs"/>
              </a:rPr>
              <a:t>Ellen White şöyle yazdı:</a:t>
            </a:r>
          </a:p>
          <a:p>
            <a:r>
              <a:rPr lang="tr-TR" sz="1200" kern="1200" dirty="0" smtClean="0">
                <a:solidFill>
                  <a:schemeClr val="tx1"/>
                </a:solidFill>
                <a:effectLst/>
                <a:latin typeface="+mn-lt"/>
                <a:ea typeface="+mn-ea"/>
                <a:cs typeface="+mn-cs"/>
              </a:rPr>
              <a:t> “Sözde imanlı olanlardan çoğu, bu yaşamın çürüyen şeylerini gösteren hırs, gayret ve direnci aynen tanrısal bilgelik için gösterseydiler, ne kadar ruhsal güç kazanacaklarından haberdar değillerdir. Birçoğu ruhsal cüceler olmaktan memnunlardır… (Böylece) birçoğu imanlı olmayı umarak ve arzulayarak kaybolacaklar. Onlar hiçbir ciddi çaba göstermiyorlar ve dolayısıyla tartıda hafif bulunacaklar.” </a:t>
            </a:r>
            <a:r>
              <a:rPr lang="en-US" sz="1200" i="1" kern="1200" dirty="0" smtClean="0">
                <a:solidFill>
                  <a:schemeClr val="tx1"/>
                </a:solidFill>
                <a:effectLst/>
                <a:latin typeface="+mn-lt"/>
                <a:ea typeface="+mn-ea"/>
                <a:cs typeface="+mn-cs"/>
              </a:rPr>
              <a:t>Counsels for the Church, </a:t>
            </a:r>
            <a:r>
              <a:rPr lang="en-US" sz="1200" kern="1200" dirty="0" smtClean="0">
                <a:solidFill>
                  <a:schemeClr val="tx1"/>
                </a:solidFill>
                <a:effectLst/>
                <a:latin typeface="+mn-lt"/>
                <a:ea typeface="+mn-ea"/>
                <a:cs typeface="+mn-cs"/>
              </a:rPr>
              <a:t>pp. 185-186</a:t>
            </a:r>
            <a:r>
              <a:rPr lang="tr-TR" dirty="0" smtClean="0">
                <a:effectLst/>
              </a:rPr>
              <a:t> </a:t>
            </a:r>
          </a:p>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Sen ne düşünüyorsun bilemem ama ben ruhsal bir cüce olmak istemiyorum! Ben Tanrı’nın beni olmam gerektiği gibi yarattığı her şeyi olmak isterim. Yalnız bunu yapmak için Tanrı ile çok daha derin bir ilişkiye sahip olmalıyız, düşündüğümüzden bile daha derin. Daha derin bir dua hayatımız olması gerekir. Allah’ın sözüne daha derin bir iman gerekir. Gerçek şu ki, Allah bizleri modern imanlılar (modern İsrail halkı), ruhsal devler olmaya ve etrafımızdaki mahvolmuş dünya için aracılık etmeye çağırırken aslında bizler ruhsal cüceler olarak kalmakta kararlıyız. </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4</a:t>
            </a:fld>
            <a:endParaRPr lang="en-US"/>
          </a:p>
        </p:txBody>
      </p:sp>
    </p:spTree>
    <p:extLst>
      <p:ext uri="{BB962C8B-B14F-4D97-AF65-F5344CB8AC3E}">
        <p14:creationId xmlns:p14="http://schemas.microsoft.com/office/powerpoint/2010/main" val="3091289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Ne yazık ki Şeytan, Tanrı’ya imanla bakarsak bizim ulaşabileceğimiz limitsiz imkânları birçok imanlılardan daha iyi biliyor. Bu yüzden bizi hem </a:t>
            </a:r>
            <a:r>
              <a:rPr lang="tr-TR" sz="1200" kern="1200" dirty="0" err="1" smtClean="0">
                <a:solidFill>
                  <a:schemeClr val="tx1"/>
                </a:solidFill>
                <a:effectLst/>
                <a:latin typeface="+mn-lt"/>
                <a:ea typeface="+mn-ea"/>
                <a:cs typeface="+mn-cs"/>
              </a:rPr>
              <a:t>Söz’den</a:t>
            </a:r>
            <a:r>
              <a:rPr lang="tr-TR" sz="1200" kern="1200" dirty="0" smtClean="0">
                <a:solidFill>
                  <a:schemeClr val="tx1"/>
                </a:solidFill>
                <a:effectLst/>
                <a:latin typeface="+mn-lt"/>
                <a:ea typeface="+mn-ea"/>
                <a:cs typeface="+mn-cs"/>
              </a:rPr>
              <a:t> (yani Kutsal Kitap’tan) hem de samimi iman dolu dualardan uzak tutmak için elinden geleni yapar! Bize söylendi ki gayretli bir duayı duyunca, “Şeytan’ın bütün ordusu titriyor.” Onlar titriyorlar çünkü kaybedecekleri biliyorlar.</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5</a:t>
            </a:fld>
            <a:endParaRPr lang="en-US"/>
          </a:p>
        </p:txBody>
      </p:sp>
    </p:spTree>
    <p:extLst>
      <p:ext uri="{BB962C8B-B14F-4D97-AF65-F5344CB8AC3E}">
        <p14:creationId xmlns:p14="http://schemas.microsoft.com/office/powerpoint/2010/main" val="2794234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Bugün bol miktar ruhsal bereketleri almak için bazı ilahi anahtarlarla ilgili konuşacağım! Şeytanı gerçekten titretmeye yol açan sizin yapabileceğiniz bir kaç yöntem konusunda konuşmak isterim! Hazır mısınız?</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6</a:t>
            </a:fld>
            <a:endParaRPr lang="en-US"/>
          </a:p>
        </p:txBody>
      </p:sp>
    </p:spTree>
    <p:extLst>
      <p:ext uri="{BB962C8B-B14F-4D97-AF65-F5344CB8AC3E}">
        <p14:creationId xmlns:p14="http://schemas.microsoft.com/office/powerpoint/2010/main" val="2989140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Anahtar No 1: Allah ile geçireceğiniz günlük zamana öncelik verin!</a:t>
            </a:r>
            <a:r>
              <a:rPr lang="tr-TR" dirty="0" smtClean="0">
                <a:effectLst/>
              </a:rPr>
              <a:t> </a:t>
            </a:r>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7</a:t>
            </a:fld>
            <a:endParaRPr lang="en-US"/>
          </a:p>
        </p:txBody>
      </p:sp>
    </p:spTree>
    <p:extLst>
      <p:ext uri="{BB962C8B-B14F-4D97-AF65-F5344CB8AC3E}">
        <p14:creationId xmlns:p14="http://schemas.microsoft.com/office/powerpoint/2010/main" val="2566922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Bir soru sormama izin verin: Özellikle kasten oruç tutmadıkça, sizden kaç kişi son 30 günde en azından her gün bir öğün yemek için zaman harcadı? (Ben çoğunuzun el kaldırdığını görüyorum.)</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8</a:t>
            </a:fld>
            <a:endParaRPr lang="en-US"/>
          </a:p>
        </p:txBody>
      </p:sp>
    </p:spTree>
    <p:extLst>
      <p:ext uri="{BB962C8B-B14F-4D97-AF65-F5344CB8AC3E}">
        <p14:creationId xmlns:p14="http://schemas.microsoft.com/office/powerpoint/2010/main" val="3832280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Peki ruhsal yemek hakkında durum nasıl?</a:t>
            </a:r>
          </a:p>
          <a:p>
            <a:r>
              <a:rPr lang="tr-TR" sz="1200" kern="1200" dirty="0" smtClean="0">
                <a:solidFill>
                  <a:schemeClr val="tx1"/>
                </a:solidFill>
                <a:effectLst/>
                <a:latin typeface="+mn-lt"/>
                <a:ea typeface="+mn-ea"/>
                <a:cs typeface="+mn-cs"/>
              </a:rPr>
              <a:t>Yapmak zorunda olduğumuz işleri yerine getirmede yeterince güç sahibi olmak için her gün fiziksel gıda almanın önemini hepimiz biliyoruz. Oysa her gün ruhsal gıda almak daha fazla önem taşımıyor mu? Her gün birçok ayartma ve denemelere maruz kalıyoruz ve çoğunlukla düşmanımız kazanmaktadır.</a:t>
            </a:r>
          </a:p>
          <a:p>
            <a:r>
              <a:rPr lang="tr-TR" sz="1200" kern="1200" dirty="0" smtClean="0">
                <a:solidFill>
                  <a:schemeClr val="tx1"/>
                </a:solidFill>
                <a:effectLst/>
                <a:latin typeface="+mn-lt"/>
                <a:ea typeface="+mn-ea"/>
                <a:cs typeface="+mn-cs"/>
              </a:rPr>
              <a:t>Hayal kırıklığına uğruyoruz ve neden devamlı düşüp ayartılara teslim oluyoruz diye kendi kendimize şaşırıyoruz, fakat bunların hepsi gerektiği kadar ruhsal gıdamızı almadığımızdan kaynaklanıyor. Günlük hayatın dünyevi oyalamalarının, bizim Allah ile geçireceğimiz zamandan çalmasına izin verdik.</a:t>
            </a:r>
          </a:p>
          <a:p>
            <a:r>
              <a:rPr lang="tr-TR" dirty="0" smtClean="0">
                <a:effectLst/>
              </a:rPr>
              <a:t> </a:t>
            </a:r>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9</a:t>
            </a:fld>
            <a:endParaRPr lang="en-US"/>
          </a:p>
        </p:txBody>
      </p:sp>
    </p:spTree>
    <p:extLst>
      <p:ext uri="{BB962C8B-B14F-4D97-AF65-F5344CB8AC3E}">
        <p14:creationId xmlns:p14="http://schemas.microsoft.com/office/powerpoint/2010/main" val="3370739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İyi Şeyler, en iyi şeylerin düşmanıdır!</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En büyük problemimiz genellikle kötü şeyler değildir, bunu biliyor muydunuz? </a:t>
            </a:r>
          </a:p>
          <a:p>
            <a:r>
              <a:rPr lang="tr-TR" sz="1200" kern="1200" dirty="0" smtClean="0">
                <a:solidFill>
                  <a:schemeClr val="tx1"/>
                </a:solidFill>
                <a:effectLst/>
                <a:latin typeface="+mn-lt"/>
                <a:ea typeface="+mn-ea"/>
                <a:cs typeface="+mn-cs"/>
              </a:rPr>
              <a:t>İyi şeyler, EN İYİ ŞEYİN – İSA’NIN yeri almaktadır!</a:t>
            </a:r>
          </a:p>
          <a:p>
            <a:r>
              <a:rPr lang="tr-TR" sz="1200" kern="1200" dirty="0" smtClean="0">
                <a:solidFill>
                  <a:schemeClr val="tx1"/>
                </a:solidFill>
                <a:effectLst/>
                <a:latin typeface="+mn-lt"/>
                <a:ea typeface="+mn-ea"/>
                <a:cs typeface="+mn-cs"/>
              </a:rPr>
              <a:t>Ellen White şöyle yazdı: “Küçük konular dikkatimizi meşgul eder ve imanlı topluluğunun büyümesi ve başarısı için gereken ve diğer bereketleri yanında getirebilen tanrısal güç eksilir, bollukla sunulmasına rağmen.</a:t>
            </a:r>
          </a:p>
          <a:p>
            <a:r>
              <a:rPr lang="tr-TR" sz="1200" i="1" kern="1200" dirty="0" smtClean="0">
                <a:solidFill>
                  <a:schemeClr val="tx1"/>
                </a:solidFill>
                <a:effectLst/>
                <a:latin typeface="+mn-lt"/>
                <a:ea typeface="+mn-ea"/>
                <a:cs typeface="+mn-cs"/>
              </a:rPr>
              <a:t>Kilise için tanıklıklar - </a:t>
            </a:r>
            <a:r>
              <a:rPr lang="tr-TR" sz="1200" i="1" kern="1200" dirty="0" err="1" smtClean="0">
                <a:solidFill>
                  <a:schemeClr val="tx1"/>
                </a:solidFill>
                <a:effectLst/>
                <a:latin typeface="+mn-lt"/>
                <a:ea typeface="+mn-ea"/>
                <a:cs typeface="+mn-cs"/>
              </a:rPr>
              <a:t>Testimonies</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for</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the</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Church</a:t>
            </a:r>
            <a:r>
              <a:rPr lang="tr-TR" sz="1200" i="1" kern="1200" dirty="0" smtClean="0">
                <a:solidFill>
                  <a:schemeClr val="tx1"/>
                </a:solidFill>
                <a:effectLst/>
                <a:latin typeface="+mn-lt"/>
                <a:ea typeface="+mn-ea"/>
                <a:cs typeface="+mn-cs"/>
              </a:rPr>
              <a:t>, </a:t>
            </a:r>
            <a:r>
              <a:rPr lang="tr-TR" sz="1200" kern="1200" dirty="0" smtClean="0">
                <a:solidFill>
                  <a:schemeClr val="tx1"/>
                </a:solidFill>
                <a:effectLst/>
                <a:latin typeface="+mn-lt"/>
                <a:ea typeface="+mn-ea"/>
                <a:cs typeface="+mn-cs"/>
              </a:rPr>
              <a:t>Cilt 8, S. 21.</a:t>
            </a:r>
          </a:p>
          <a:p>
            <a:r>
              <a:rPr lang="tr-TR" sz="1200" kern="1200" dirty="0" smtClean="0">
                <a:solidFill>
                  <a:schemeClr val="tx1"/>
                </a:solidFill>
                <a:effectLst/>
                <a:latin typeface="+mn-lt"/>
                <a:ea typeface="+mn-ea"/>
                <a:cs typeface="+mn-cs"/>
              </a:rPr>
              <a:t>Biz bunları nasıl değiştirebiliriz?</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10</a:t>
            </a:fld>
            <a:endParaRPr lang="en-US"/>
          </a:p>
        </p:txBody>
      </p:sp>
    </p:spTree>
    <p:extLst>
      <p:ext uri="{BB962C8B-B14F-4D97-AF65-F5344CB8AC3E}">
        <p14:creationId xmlns:p14="http://schemas.microsoft.com/office/powerpoint/2010/main" val="866782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ÖNCELİK VER!</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Allah ile geçirdiğimiz günlük ibadet zamanına her günün başlangıcında öncelik vermeliyiz. Allah ile olan bu önemli zamandan hiç bir şeyin dikkatimizi çalmasına izin vermemeliyiz (kısa mesajlar, e-postalar, televizyon, haberler, iş, randevular, hatta bu dünyevi bir kral olsa bile).</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11</a:t>
            </a:fld>
            <a:endParaRPr lang="en-US"/>
          </a:p>
        </p:txBody>
      </p:sp>
    </p:spTree>
    <p:extLst>
      <p:ext uri="{BB962C8B-B14F-4D97-AF65-F5344CB8AC3E}">
        <p14:creationId xmlns:p14="http://schemas.microsoft.com/office/powerpoint/2010/main" val="2642634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John </a:t>
            </a:r>
            <a:r>
              <a:rPr lang="tr-TR" sz="1200" b="1" kern="1200" dirty="0" err="1" smtClean="0">
                <a:solidFill>
                  <a:schemeClr val="tx1"/>
                </a:solidFill>
                <a:effectLst/>
                <a:latin typeface="+mn-lt"/>
                <a:ea typeface="+mn-ea"/>
                <a:cs typeface="+mn-cs"/>
              </a:rPr>
              <a:t>Wesley’in</a:t>
            </a:r>
            <a:r>
              <a:rPr lang="tr-TR" sz="1200" b="1" kern="1200" dirty="0" smtClean="0">
                <a:solidFill>
                  <a:schemeClr val="tx1"/>
                </a:solidFill>
                <a:effectLst/>
                <a:latin typeface="+mn-lt"/>
                <a:ea typeface="+mn-ea"/>
                <a:cs typeface="+mn-cs"/>
              </a:rPr>
              <a:t> öyküsü</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John </a:t>
            </a:r>
            <a:r>
              <a:rPr lang="tr-TR" sz="1200" kern="1200" dirty="0" err="1" smtClean="0">
                <a:solidFill>
                  <a:schemeClr val="tx1"/>
                </a:solidFill>
                <a:effectLst/>
                <a:latin typeface="+mn-lt"/>
                <a:ea typeface="+mn-ea"/>
                <a:cs typeface="+mn-cs"/>
              </a:rPr>
              <a:t>Wesley</a:t>
            </a:r>
            <a:r>
              <a:rPr lang="tr-TR" sz="1200" kern="1200" dirty="0" smtClean="0">
                <a:solidFill>
                  <a:schemeClr val="tx1"/>
                </a:solidFill>
                <a:effectLst/>
                <a:latin typeface="+mn-lt"/>
                <a:ea typeface="+mn-ea"/>
                <a:cs typeface="+mn-cs"/>
              </a:rPr>
              <a:t> (1800’lerde güçlü bir </a:t>
            </a:r>
            <a:r>
              <a:rPr lang="tr-TR" sz="1200" kern="1200" dirty="0" err="1" smtClean="0">
                <a:solidFill>
                  <a:schemeClr val="tx1"/>
                </a:solidFill>
                <a:effectLst/>
                <a:latin typeface="+mn-lt"/>
                <a:ea typeface="+mn-ea"/>
                <a:cs typeface="+mn-cs"/>
              </a:rPr>
              <a:t>pastör</a:t>
            </a:r>
            <a:r>
              <a:rPr lang="tr-TR" sz="1200" kern="1200" dirty="0" smtClean="0">
                <a:solidFill>
                  <a:schemeClr val="tx1"/>
                </a:solidFill>
                <a:effectLst/>
                <a:latin typeface="+mn-lt"/>
                <a:ea typeface="+mn-ea"/>
                <a:cs typeface="+mn-cs"/>
              </a:rPr>
              <a:t> ve hatip) hakkında bir hikâye vardır. İngiltere’nin en etkili adamı, </a:t>
            </a:r>
            <a:r>
              <a:rPr lang="tr-TR" sz="1200" kern="1200" dirty="0" err="1" smtClean="0">
                <a:solidFill>
                  <a:schemeClr val="tx1"/>
                </a:solidFill>
                <a:effectLst/>
                <a:latin typeface="+mn-lt"/>
                <a:ea typeface="+mn-ea"/>
                <a:cs typeface="+mn-cs"/>
              </a:rPr>
              <a:t>Lord</a:t>
            </a:r>
            <a:r>
              <a:rPr lang="tr-TR" sz="1200" kern="1200" smtClean="0">
                <a:solidFill>
                  <a:schemeClr val="tx1"/>
                </a:solidFill>
                <a:effectLst/>
                <a:latin typeface="+mn-lt"/>
                <a:ea typeface="+mn-ea"/>
                <a:cs typeface="+mn-cs"/>
              </a:rPr>
              <a:t> </a:t>
            </a:r>
            <a:r>
              <a:rPr lang="tr-TR" sz="1200" kern="1200" smtClean="0">
                <a:solidFill>
                  <a:schemeClr val="tx1"/>
                </a:solidFill>
                <a:effectLst/>
                <a:latin typeface="+mn-lt"/>
                <a:ea typeface="+mn-ea"/>
                <a:cs typeface="+mn-cs"/>
              </a:rPr>
              <a:t>Byron </a:t>
            </a:r>
            <a:r>
              <a:rPr lang="tr-TR" sz="1200" kern="1200" dirty="0" smtClean="0">
                <a:solidFill>
                  <a:schemeClr val="tx1"/>
                </a:solidFill>
                <a:effectLst/>
                <a:latin typeface="+mn-lt"/>
                <a:ea typeface="+mn-ea"/>
                <a:cs typeface="+mn-cs"/>
              </a:rPr>
              <a:t>tarafından bir akşam davet edildi. Bu büyük bir onurdu, çünkü insanlar aylarca bu adamdan randevu almak için beklemek zorundaydılar.  Ancak akşam bitmeden John </a:t>
            </a:r>
            <a:r>
              <a:rPr lang="tr-TR" sz="1200" kern="1200" dirty="0" err="1" smtClean="0">
                <a:solidFill>
                  <a:schemeClr val="tx1"/>
                </a:solidFill>
                <a:effectLst/>
                <a:latin typeface="+mn-lt"/>
                <a:ea typeface="+mn-ea"/>
                <a:cs typeface="+mn-cs"/>
              </a:rPr>
              <a:t>Wesley</a:t>
            </a:r>
            <a:r>
              <a:rPr lang="tr-TR" sz="1200" kern="1200" dirty="0" smtClean="0">
                <a:solidFill>
                  <a:schemeClr val="tx1"/>
                </a:solidFill>
                <a:effectLst/>
                <a:latin typeface="+mn-lt"/>
                <a:ea typeface="+mn-ea"/>
                <a:cs typeface="+mn-cs"/>
              </a:rPr>
              <a:t> kalkıp gitmek zorunda olduğundan özür dilemeye başladı. </a:t>
            </a:r>
            <a:r>
              <a:rPr lang="tr-TR" sz="1200" kern="1200" dirty="0" err="1" smtClean="0">
                <a:solidFill>
                  <a:schemeClr val="tx1"/>
                </a:solidFill>
                <a:effectLst/>
                <a:latin typeface="+mn-lt"/>
                <a:ea typeface="+mn-ea"/>
                <a:cs typeface="+mn-cs"/>
              </a:rPr>
              <a:t>Lord</a:t>
            </a:r>
            <a:r>
              <a:rPr lang="tr-TR" sz="1200" kern="1200" dirty="0" smtClean="0">
                <a:solidFill>
                  <a:schemeClr val="tx1"/>
                </a:solidFill>
                <a:effectLst/>
                <a:latin typeface="+mn-lt"/>
                <a:ea typeface="+mn-ea"/>
                <a:cs typeface="+mn-cs"/>
              </a:rPr>
              <a:t> Byron biraz gücenmişti. “Neden bu kadar erken ayrılıyorsun?” sordu. “Benim çok önemli bir adam olduğumu ve birçok insanın benim soframda zaman geçirmek için yalvardığını bilmiyor musun?” </a:t>
            </a:r>
          </a:p>
          <a:p>
            <a:r>
              <a:rPr lang="tr-TR" sz="1200" kern="1200" dirty="0" smtClean="0">
                <a:solidFill>
                  <a:schemeClr val="tx1"/>
                </a:solidFill>
                <a:effectLst/>
                <a:latin typeface="+mn-lt"/>
                <a:ea typeface="+mn-ea"/>
                <a:cs typeface="+mn-cs"/>
              </a:rPr>
              <a:t>John </a:t>
            </a:r>
            <a:r>
              <a:rPr lang="tr-TR" sz="1200" kern="1200" dirty="0" err="1" smtClean="0">
                <a:solidFill>
                  <a:schemeClr val="tx1"/>
                </a:solidFill>
                <a:effectLst/>
                <a:latin typeface="+mn-lt"/>
                <a:ea typeface="+mn-ea"/>
                <a:cs typeface="+mn-cs"/>
              </a:rPr>
              <a:t>Wesley’in</a:t>
            </a:r>
            <a:r>
              <a:rPr lang="tr-TR" sz="1200" kern="1200" dirty="0" smtClean="0">
                <a:solidFill>
                  <a:schemeClr val="tx1"/>
                </a:solidFill>
                <a:effectLst/>
                <a:latin typeface="+mn-lt"/>
                <a:ea typeface="+mn-ea"/>
                <a:cs typeface="+mn-cs"/>
              </a:rPr>
              <a:t> cevabı çok basitti: “Beyefendi size kesinlikle hakaret etmek istemedim ve beraber geçirdiğimiz zamandan dolayı çok minnettarım. Fakat benim </a:t>
            </a:r>
            <a:r>
              <a:rPr lang="tr-TR" sz="1200" kern="1200" dirty="0" err="1" smtClean="0">
                <a:solidFill>
                  <a:schemeClr val="tx1"/>
                </a:solidFill>
                <a:effectLst/>
                <a:latin typeface="+mn-lt"/>
                <a:ea typeface="+mn-ea"/>
                <a:cs typeface="+mn-cs"/>
              </a:rPr>
              <a:t>evren’in</a:t>
            </a:r>
            <a:r>
              <a:rPr lang="tr-TR" sz="1200" kern="1200" dirty="0" smtClean="0">
                <a:solidFill>
                  <a:schemeClr val="tx1"/>
                </a:solidFill>
                <a:effectLst/>
                <a:latin typeface="+mn-lt"/>
                <a:ea typeface="+mn-ea"/>
                <a:cs typeface="+mn-cs"/>
              </a:rPr>
              <a:t> Kralı ile bir randevum var ve yorgun olup geç kalmayı tercih etmem.” </a:t>
            </a:r>
          </a:p>
          <a:p>
            <a:r>
              <a:rPr lang="tr-TR" sz="1200" kern="1200" dirty="0" smtClean="0">
                <a:solidFill>
                  <a:schemeClr val="tx1"/>
                </a:solidFill>
                <a:effectLst/>
                <a:latin typeface="+mn-lt"/>
                <a:ea typeface="+mn-ea"/>
                <a:cs typeface="+mn-cs"/>
              </a:rPr>
              <a:t>Bu, önceliklerimizin yerini korumakla ilgili gerçek hayattan bir örnek. Sen belki şöyle düşünebilirsin, “Evet, yalnız bu durumda küçük bir istisna yapılabilirdi, öğle değil mi? Nihayetinde </a:t>
            </a:r>
            <a:r>
              <a:rPr lang="tr-TR" sz="1200" kern="1200" dirty="0" err="1" smtClean="0">
                <a:solidFill>
                  <a:schemeClr val="tx1"/>
                </a:solidFill>
                <a:effectLst/>
                <a:latin typeface="+mn-lt"/>
                <a:ea typeface="+mn-ea"/>
                <a:cs typeface="+mn-cs"/>
              </a:rPr>
              <a:t>Wesley</a:t>
            </a:r>
            <a:r>
              <a:rPr lang="tr-TR" sz="1200" kern="1200" dirty="0" smtClean="0">
                <a:solidFill>
                  <a:schemeClr val="tx1"/>
                </a:solidFill>
                <a:effectLst/>
                <a:latin typeface="+mn-lt"/>
                <a:ea typeface="+mn-ea"/>
                <a:cs typeface="+mn-cs"/>
              </a:rPr>
              <a:t> yüksek mevkiden bir kişi ile beraberdi. Tanrı buna anlayış gösterirdi. O daha sonra Tanrı ile zaman geçirebilirdi.”</a:t>
            </a:r>
          </a:p>
          <a:p>
            <a:r>
              <a:rPr lang="tr-TR" sz="1200" kern="1200" dirty="0" smtClean="0">
                <a:solidFill>
                  <a:schemeClr val="tx1"/>
                </a:solidFill>
                <a:effectLst/>
                <a:latin typeface="+mn-lt"/>
                <a:ea typeface="+mn-ea"/>
                <a:cs typeface="+mn-cs"/>
              </a:rPr>
              <a:t> </a:t>
            </a:r>
          </a:p>
          <a:p>
            <a:r>
              <a:rPr lang="tr-TR" sz="1200" kern="1200" dirty="0" smtClean="0">
                <a:solidFill>
                  <a:schemeClr val="tx1"/>
                </a:solidFill>
                <a:effectLst/>
                <a:latin typeface="+mn-lt"/>
                <a:ea typeface="+mn-ea"/>
                <a:cs typeface="+mn-cs"/>
              </a:rPr>
              <a:t>Tabii ki, Tanrı anlayış gösterir. O bizim güçsüz, zayıf ve O’nun ile sürekli bağlantıya muhtaç olduğumuzu biliyor – herhangi bir dünyevi bağdan güçlü ve herhangi bir dünyevi onurdan daha önemli bir bağlantı. O ilk önce, Kralların Kralı ve Rablerin Rabbidir. Dua bizim “ilahi randevumuzdur”, her randevudan daha önemlidir. Bunu kaçırıyorsak, kendimizi düşmanın alanına sokuyoruz demektir.</a:t>
            </a:r>
            <a:r>
              <a:rPr lang="tr-TR" dirty="0" smtClean="0">
                <a:effectLst/>
              </a:rPr>
              <a:t> </a:t>
            </a:r>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12</a:t>
            </a:fld>
            <a:endParaRPr lang="en-US"/>
          </a:p>
        </p:txBody>
      </p:sp>
    </p:spTree>
    <p:extLst>
      <p:ext uri="{BB962C8B-B14F-4D97-AF65-F5344CB8AC3E}">
        <p14:creationId xmlns:p14="http://schemas.microsoft.com/office/powerpoint/2010/main" val="2300125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Dua ihmali ile ilgili alıntı</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İlham bize şöyle söyler: </a:t>
            </a:r>
          </a:p>
          <a:p>
            <a:r>
              <a:rPr lang="tr-TR" sz="1200" kern="1200" dirty="0" smtClean="0">
                <a:solidFill>
                  <a:schemeClr val="tx1"/>
                </a:solidFill>
                <a:effectLst/>
                <a:latin typeface="+mn-lt"/>
                <a:ea typeface="+mn-ea"/>
                <a:cs typeface="+mn-cs"/>
              </a:rPr>
              <a:t>Kötü olanın karanlığı, duayı ihmal edenleri kuşatır. Düşmanın fısıldadığı ayartılar onları günah işlemeye ikna eder ve bütün bunlar, Allah’ın duadaki ilahî buluşmada verdiği tüm ayrıcalıklardan faydalanmamaları yüzünden olur. </a:t>
            </a:r>
            <a:r>
              <a:rPr lang="tr-TR" sz="1200" kern="1200" dirty="0" err="1" smtClean="0">
                <a:solidFill>
                  <a:schemeClr val="tx1"/>
                </a:solidFill>
                <a:effectLst/>
                <a:latin typeface="+mn-lt"/>
                <a:ea typeface="+mn-ea"/>
                <a:cs typeface="+mn-cs"/>
              </a:rPr>
              <a:t>Steps</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to</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Christ</a:t>
            </a:r>
            <a:r>
              <a:rPr lang="tr-TR" sz="1200" kern="1200" dirty="0" smtClean="0">
                <a:solidFill>
                  <a:schemeClr val="tx1"/>
                </a:solidFill>
                <a:effectLst/>
                <a:latin typeface="+mn-lt"/>
                <a:ea typeface="+mn-ea"/>
                <a:cs typeface="+mn-cs"/>
              </a:rPr>
              <a:t> s.94</a:t>
            </a:r>
          </a:p>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Evet, her gün Tanrı’ya zaman ayırırsak Şeytan titreyecektir! Titreyecektir, çünkü Tanrı’nın bizi Şeytan’ın ayartılarına karşı koyacak gücü vereceğini biliyor.</a:t>
            </a:r>
          </a:p>
          <a:p>
            <a:endParaRPr lang="tr-TR"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48BE0D8-DFFF-A24C-B3DC-66EEFB958D3A}" type="slidenum">
              <a:rPr lang="en-US" smtClean="0"/>
              <a:t>13</a:t>
            </a:fld>
            <a:endParaRPr lang="en-US"/>
          </a:p>
        </p:txBody>
      </p:sp>
    </p:spTree>
    <p:extLst>
      <p:ext uri="{BB962C8B-B14F-4D97-AF65-F5344CB8AC3E}">
        <p14:creationId xmlns:p14="http://schemas.microsoft.com/office/powerpoint/2010/main" val="55480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Elbette, Kutsal Kitap’taki Daniel’i de unutmayalım. Daniel Tanrı ile olan randevusunu ihmal etmek yerine aslan çukuruna girmeye razıydı! Biz de aynı şekilde Tanrı ile günlük ibadet zamanından vazgeçmektense aslan çukuruna girmeye istekli miyiz? </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14</a:t>
            </a:fld>
            <a:endParaRPr lang="en-US"/>
          </a:p>
        </p:txBody>
      </p:sp>
    </p:spTree>
    <p:extLst>
      <p:ext uri="{BB962C8B-B14F-4D97-AF65-F5344CB8AC3E}">
        <p14:creationId xmlns:p14="http://schemas.microsoft.com/office/powerpoint/2010/main" val="2552662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Anahtar No 2 –Şekilciliği/hileyi/gediği ORTADAN KALDIRMAK!</a:t>
            </a:r>
            <a:r>
              <a:rPr lang="tr-TR" dirty="0" smtClean="0">
                <a:effectLst/>
              </a:rPr>
              <a:t> </a:t>
            </a:r>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15</a:t>
            </a:fld>
            <a:endParaRPr lang="en-US"/>
          </a:p>
        </p:txBody>
      </p:sp>
    </p:spTree>
    <p:extLst>
      <p:ext uri="{BB962C8B-B14F-4D97-AF65-F5344CB8AC3E}">
        <p14:creationId xmlns:p14="http://schemas.microsoft.com/office/powerpoint/2010/main" val="3706972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Araştırmacının öyküsü</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19. yüzyılın yarısında Afrika’nın ortasında bir grup </a:t>
            </a:r>
            <a:r>
              <a:rPr lang="tr-TR" sz="1200" kern="1200" dirty="0" err="1" smtClean="0">
                <a:solidFill>
                  <a:schemeClr val="tx1"/>
                </a:solidFill>
                <a:effectLst/>
                <a:latin typeface="+mn-lt"/>
                <a:ea typeface="+mn-ea"/>
                <a:cs typeface="+mn-cs"/>
              </a:rPr>
              <a:t>araştımacı</a:t>
            </a:r>
            <a:r>
              <a:rPr lang="tr-TR" sz="1200" kern="1200" dirty="0" smtClean="0">
                <a:solidFill>
                  <a:schemeClr val="tx1"/>
                </a:solidFill>
                <a:effectLst/>
                <a:latin typeface="+mn-lt"/>
                <a:ea typeface="+mn-ea"/>
                <a:cs typeface="+mn-cs"/>
              </a:rPr>
              <a:t> bölge ile ilgili çalışmalar ve haritalar yapmaktaydılar. Her gün işlerini yapıp akşamları da kampa geri dönüyorlardı. Orada her gün çubuk topladılar, ateş yaktılar, yemek pişirdiler ve sonra da uyudular. </a:t>
            </a:r>
          </a:p>
          <a:p>
            <a:r>
              <a:rPr lang="tr-TR" sz="1200" kern="1200" dirty="0" smtClean="0">
                <a:solidFill>
                  <a:schemeClr val="tx1"/>
                </a:solidFill>
                <a:effectLst/>
                <a:latin typeface="+mn-lt"/>
                <a:ea typeface="+mn-ea"/>
                <a:cs typeface="+mn-cs"/>
              </a:rPr>
              <a:t>Bu rutin yaşam birkaç gün devam ettikten sonra bir akşam kampa döndüler ve kampın birçok yerinde </a:t>
            </a:r>
            <a:r>
              <a:rPr lang="tr-TR" sz="1200" kern="1200" dirty="0" err="1" smtClean="0">
                <a:solidFill>
                  <a:schemeClr val="tx1"/>
                </a:solidFill>
                <a:effectLst/>
                <a:latin typeface="+mn-lt"/>
                <a:ea typeface="+mn-ea"/>
                <a:cs typeface="+mn-cs"/>
              </a:rPr>
              <a:t>kızılderili</a:t>
            </a:r>
            <a:r>
              <a:rPr lang="tr-TR" sz="1200" kern="1200" dirty="0" smtClean="0">
                <a:solidFill>
                  <a:schemeClr val="tx1"/>
                </a:solidFill>
                <a:effectLst/>
                <a:latin typeface="+mn-lt"/>
                <a:ea typeface="+mn-ea"/>
                <a:cs typeface="+mn-cs"/>
              </a:rPr>
              <a:t> çadırları gibi yığılmış odun yığınları gördüler.</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16</a:t>
            </a:fld>
            <a:endParaRPr lang="en-US"/>
          </a:p>
        </p:txBody>
      </p:sp>
    </p:spTree>
    <p:extLst>
      <p:ext uri="{BB962C8B-B14F-4D97-AF65-F5344CB8AC3E}">
        <p14:creationId xmlns:p14="http://schemas.microsoft.com/office/powerpoint/2010/main" val="4224152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(Minyatür odun yığını resmi)</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Şaşkın şaşkın birbirlerine bakıp durdular. “Bunca odun yığını nereden gelmişti?”</a:t>
            </a:r>
          </a:p>
          <a:p>
            <a:r>
              <a:rPr lang="tr-TR" sz="1200" kern="1200" dirty="0" smtClean="0">
                <a:solidFill>
                  <a:schemeClr val="tx1"/>
                </a:solidFill>
                <a:effectLst/>
                <a:latin typeface="+mn-lt"/>
                <a:ea typeface="+mn-ea"/>
                <a:cs typeface="+mn-cs"/>
              </a:rPr>
              <a:t> </a:t>
            </a:r>
          </a:p>
          <a:p>
            <a:r>
              <a:rPr lang="tr-TR" sz="1200" kern="1200" dirty="0" smtClean="0">
                <a:solidFill>
                  <a:schemeClr val="tx1"/>
                </a:solidFill>
                <a:effectLst/>
                <a:latin typeface="+mn-lt"/>
                <a:ea typeface="+mn-ea"/>
                <a:cs typeface="+mn-cs"/>
              </a:rPr>
              <a:t>Bir gün işten gelip kampın her tarafında daha fazla odun yığınları buldular, o anda adamlar yukarıdaki ağaçlarda gevezelik yapan maymunları fark ettiler. Ne olduğunu artık anlamışlardı.</a:t>
            </a:r>
          </a:p>
          <a:p>
            <a:r>
              <a:rPr lang="tr-TR" sz="1200" kern="1200" dirty="0" smtClean="0">
                <a:solidFill>
                  <a:schemeClr val="tx1"/>
                </a:solidFill>
                <a:effectLst/>
                <a:latin typeface="+mn-lt"/>
                <a:ea typeface="+mn-ea"/>
                <a:cs typeface="+mn-cs"/>
              </a:rPr>
              <a:t> </a:t>
            </a:r>
          </a:p>
          <a:p>
            <a:r>
              <a:rPr lang="tr-TR" sz="1200" kern="1200" dirty="0" smtClean="0">
                <a:solidFill>
                  <a:schemeClr val="tx1"/>
                </a:solidFill>
                <a:effectLst/>
                <a:latin typeface="+mn-lt"/>
                <a:ea typeface="+mn-ea"/>
                <a:cs typeface="+mn-cs"/>
              </a:rPr>
              <a:t>Maymunlar her gün adamların ateş hazırlamasını gözetlediler, bu işlemden etkilenerek aynısı yapmayı denediler. Onlar çok becerikli bir iş yapmışlardı, fakat çok önemli bir problem vardı. Odun çubukları mükemmel bir düzende birleşti, tam adamların yaptığı gibi, ancak ne kadar çalışıp, çaba göstermeleri ve ne kadar büyük bir odun yığını yapmaları hiç fark etmemişti, onlar ateşi bir türlü yakamadılar.</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17</a:t>
            </a:fld>
            <a:endParaRPr lang="en-US"/>
          </a:p>
        </p:txBody>
      </p:sp>
    </p:spTree>
    <p:extLst>
      <p:ext uri="{BB962C8B-B14F-4D97-AF65-F5344CB8AC3E}">
        <p14:creationId xmlns:p14="http://schemas.microsoft.com/office/powerpoint/2010/main" val="31399156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Bizler maymun gibi miyiz?</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Gülebiliriz, fakat bizler de ne kadar sık küçük odun yığını yapmakta çok başarılı olan bu maymunlar gibi olduk? Evet, sık sık ciddi bir biçimde Kutsal </a:t>
            </a:r>
            <a:r>
              <a:rPr lang="tr-TR" sz="1200" kern="1200" dirty="0" err="1" smtClean="0">
                <a:solidFill>
                  <a:schemeClr val="tx1"/>
                </a:solidFill>
                <a:effectLst/>
                <a:latin typeface="+mn-lt"/>
                <a:ea typeface="+mn-ea"/>
                <a:cs typeface="+mn-cs"/>
              </a:rPr>
              <a:t>Ruh’un</a:t>
            </a:r>
            <a:r>
              <a:rPr lang="tr-TR" sz="1200" kern="1200" dirty="0" smtClean="0">
                <a:solidFill>
                  <a:schemeClr val="tx1"/>
                </a:solidFill>
                <a:effectLst/>
                <a:latin typeface="+mn-lt"/>
                <a:ea typeface="+mn-ea"/>
                <a:cs typeface="+mn-cs"/>
              </a:rPr>
              <a:t> ateşinin eksikliği bizlerde de baş gösterir ve bizler sadece ruhsal bir formdan ibaret oluruz.</a:t>
            </a:r>
            <a:r>
              <a:rPr lang="tr-TR" dirty="0" smtClean="0">
                <a:effectLst/>
              </a:rPr>
              <a:t> </a:t>
            </a:r>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18</a:t>
            </a:fld>
            <a:endParaRPr lang="en-US"/>
          </a:p>
        </p:txBody>
      </p:sp>
    </p:spTree>
    <p:extLst>
      <p:ext uri="{BB962C8B-B14F-4D97-AF65-F5344CB8AC3E}">
        <p14:creationId xmlns:p14="http://schemas.microsoft.com/office/powerpoint/2010/main" val="1123336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err="1" smtClean="0">
                <a:solidFill>
                  <a:schemeClr val="tx1"/>
                </a:solidFill>
                <a:effectLst/>
                <a:latin typeface="+mn-lt"/>
                <a:ea typeface="+mn-ea"/>
                <a:cs typeface="+mn-cs"/>
              </a:rPr>
              <a:t>Yirmi’de</a:t>
            </a:r>
            <a:r>
              <a:rPr lang="tr-TR" sz="1200" b="1" kern="1200" dirty="0" smtClean="0">
                <a:solidFill>
                  <a:schemeClr val="tx1"/>
                </a:solidFill>
                <a:effectLst/>
                <a:latin typeface="+mn-lt"/>
                <a:ea typeface="+mn-ea"/>
                <a:cs typeface="+mn-cs"/>
              </a:rPr>
              <a:t> biri bile yok!</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Ellen White 1800’lerin son yıllarında kiliselere konuşarak şok edici bir açıklama yaptı, kilise kitaplarında üye olarak kayıt olan her yirmi kişiden birinin bile kendi dünyevi tarihini sona erdirmeye (ölümüne) hazır olmadığını söyledi. Ellen White diyor ki, eğer gerçekten ölselerdi, herhangi bir günahkâr gibi kendilerini çaresiz ve Tanrısız bulurlardı.</a:t>
            </a:r>
          </a:p>
          <a:p>
            <a:r>
              <a:rPr lang="tr-TR" sz="1200" kern="1200" dirty="0" smtClean="0">
                <a:solidFill>
                  <a:schemeClr val="tx1"/>
                </a:solidFill>
                <a:effectLst/>
                <a:latin typeface="+mn-lt"/>
                <a:ea typeface="+mn-ea"/>
                <a:cs typeface="+mn-cs"/>
              </a:rPr>
              <a:t>Slayt diyor ki: “Kilise için ciddi bir açıklama yapıyorum, kilise kitaplarında üye olarak kayıt olan her yirmi kişiden bir kişi bile kendi dünyevi tarihini sona erdirmeye (ölümüne) hazır değildir ve aslında herhangi bir günahkâr gibi dünyada Tanrısız ve umutsuzdur.</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19</a:t>
            </a:fld>
            <a:endParaRPr lang="en-US"/>
          </a:p>
        </p:txBody>
      </p:sp>
    </p:spTree>
    <p:extLst>
      <p:ext uri="{BB962C8B-B14F-4D97-AF65-F5344CB8AC3E}">
        <p14:creationId xmlns:p14="http://schemas.microsoft.com/office/powerpoint/2010/main" val="22786163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Zamanın sonunda en popüler dinin hangisi olacağını biliyor musunuz?</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20</a:t>
            </a:fld>
            <a:endParaRPr lang="en-US"/>
          </a:p>
        </p:txBody>
      </p:sp>
    </p:spTree>
    <p:extLst>
      <p:ext uri="{BB962C8B-B14F-4D97-AF65-F5344CB8AC3E}">
        <p14:creationId xmlns:p14="http://schemas.microsoft.com/office/powerpoint/2010/main" val="4177348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Şekilci bir din</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Evet, maalesef hiçbir şey daha iyiye doğru gitmiyor. Günümüzün en popüler dini </a:t>
            </a:r>
            <a:r>
              <a:rPr lang="tr-TR" sz="1200" i="1" kern="1200" dirty="0" smtClean="0">
                <a:solidFill>
                  <a:schemeClr val="tx1"/>
                </a:solidFill>
                <a:effectLst/>
                <a:latin typeface="+mn-lt"/>
                <a:ea typeface="+mn-ea"/>
                <a:cs typeface="+mn-cs"/>
              </a:rPr>
              <a:t>şekilci bir dindir</a:t>
            </a:r>
            <a:r>
              <a:rPr lang="tr-TR" sz="1200" kern="1200" dirty="0" smtClean="0">
                <a:solidFill>
                  <a:schemeClr val="tx1"/>
                </a:solidFill>
                <a:effectLst/>
                <a:latin typeface="+mn-lt"/>
                <a:ea typeface="+mn-ea"/>
                <a:cs typeface="+mn-cs"/>
              </a:rPr>
              <a:t>. Çok fazla sayıda </a:t>
            </a:r>
            <a:r>
              <a:rPr lang="tr-TR" sz="1200" kern="1200" dirty="0" err="1" smtClean="0">
                <a:solidFill>
                  <a:schemeClr val="tx1"/>
                </a:solidFill>
                <a:effectLst/>
                <a:latin typeface="+mn-lt"/>
                <a:ea typeface="+mn-ea"/>
                <a:cs typeface="+mn-cs"/>
              </a:rPr>
              <a:t>Hırıstiyan</a:t>
            </a:r>
            <a:r>
              <a:rPr lang="tr-TR" sz="1200" kern="1200" dirty="0" smtClean="0">
                <a:solidFill>
                  <a:schemeClr val="tx1"/>
                </a:solidFill>
                <a:effectLst/>
                <a:latin typeface="+mn-lt"/>
                <a:ea typeface="+mn-ea"/>
                <a:cs typeface="+mn-cs"/>
              </a:rPr>
              <a:t>, gerçek dindarlığın gücünden haberi olmaksızın, şekilden- kalıplardan oluşan bir dindarlık ile tatmin oluyor (2. </a:t>
            </a:r>
            <a:r>
              <a:rPr lang="tr-TR" sz="1200" kern="1200" dirty="0" err="1" smtClean="0">
                <a:solidFill>
                  <a:schemeClr val="tx1"/>
                </a:solidFill>
                <a:effectLst/>
                <a:latin typeface="+mn-lt"/>
                <a:ea typeface="+mn-ea"/>
                <a:cs typeface="+mn-cs"/>
              </a:rPr>
              <a:t>Timoteos</a:t>
            </a:r>
            <a:r>
              <a:rPr lang="tr-TR" sz="1200" kern="1200" dirty="0" smtClean="0">
                <a:solidFill>
                  <a:schemeClr val="tx1"/>
                </a:solidFill>
                <a:effectLst/>
                <a:latin typeface="+mn-lt"/>
                <a:ea typeface="+mn-ea"/>
                <a:cs typeface="+mn-cs"/>
              </a:rPr>
              <a:t> 3:4+5). Sonuç olarak onların beyanı gösterişten fazlası değildir, sahip olmadıkları bir şeyi sanki varmış gibi göstererek.</a:t>
            </a:r>
          </a:p>
          <a:p>
            <a:r>
              <a:rPr lang="tr-TR" sz="1200" i="1" kern="1200" dirty="0" smtClean="0">
                <a:solidFill>
                  <a:schemeClr val="tx1"/>
                </a:solidFill>
                <a:effectLst/>
                <a:latin typeface="+mn-lt"/>
                <a:ea typeface="+mn-ea"/>
                <a:cs typeface="+mn-cs"/>
              </a:rPr>
              <a:t>Slayt diyor ki: Şekilci bir din…</a:t>
            </a:r>
          </a:p>
          <a:p>
            <a:r>
              <a:rPr lang="tr-TR" sz="1200" kern="1200" dirty="0" smtClean="0">
                <a:solidFill>
                  <a:schemeClr val="tx1"/>
                </a:solidFill>
                <a:effectLst/>
                <a:latin typeface="+mn-lt"/>
                <a:ea typeface="+mn-ea"/>
                <a:cs typeface="+mn-cs"/>
              </a:rPr>
              <a:t> “Şunu bil ki, son günlerde çetin anlar olacaktır. İnsanlar kendilerini seven, para düşkünü, övüngen, kibirli, küfürbaz, anne baba sözü dinlemez, nankör, kutsallıktan ve sevgiden yoksun … Tanrı yolundaymış gibi görünüp bu yolun gücünü inkâr edenler olacaklar. Böylelerinden uzak dur.”</a:t>
            </a:r>
          </a:p>
          <a:p>
            <a:r>
              <a:rPr lang="tr-TR" sz="1200" kern="1200" dirty="0" smtClean="0">
                <a:solidFill>
                  <a:schemeClr val="tx1"/>
                </a:solidFill>
                <a:effectLst/>
                <a:latin typeface="+mn-lt"/>
                <a:ea typeface="+mn-ea"/>
                <a:cs typeface="+mn-cs"/>
              </a:rPr>
              <a:t>2. </a:t>
            </a:r>
            <a:r>
              <a:rPr lang="tr-TR" sz="1200" kern="1200" dirty="0" err="1" smtClean="0">
                <a:solidFill>
                  <a:schemeClr val="tx1"/>
                </a:solidFill>
                <a:effectLst/>
                <a:latin typeface="+mn-lt"/>
                <a:ea typeface="+mn-ea"/>
                <a:cs typeface="+mn-cs"/>
              </a:rPr>
              <a:t>Timoteos</a:t>
            </a:r>
            <a:r>
              <a:rPr lang="tr-TR" sz="1200" kern="1200" dirty="0" smtClean="0">
                <a:solidFill>
                  <a:schemeClr val="tx1"/>
                </a:solidFill>
                <a:effectLst/>
                <a:latin typeface="+mn-lt"/>
                <a:ea typeface="+mn-ea"/>
                <a:cs typeface="+mn-cs"/>
              </a:rPr>
              <a:t> 3:1-5</a:t>
            </a:r>
          </a:p>
          <a:p>
            <a:endParaRPr lang="tr-TR"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21</a:t>
            </a:fld>
            <a:endParaRPr lang="en-US"/>
          </a:p>
        </p:txBody>
      </p:sp>
    </p:spTree>
    <p:extLst>
      <p:ext uri="{BB962C8B-B14F-4D97-AF65-F5344CB8AC3E}">
        <p14:creationId xmlns:p14="http://schemas.microsoft.com/office/powerpoint/2010/main" val="7206431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kern="1200" dirty="0" smtClean="0">
                <a:solidFill>
                  <a:schemeClr val="tx1"/>
                </a:solidFill>
                <a:effectLst/>
                <a:latin typeface="+mn-lt"/>
                <a:ea typeface="+mn-ea"/>
                <a:cs typeface="+mn-cs"/>
              </a:rPr>
              <a:t>Güneyli </a:t>
            </a:r>
            <a:r>
              <a:rPr lang="tr-TR" sz="1200" kern="1200" dirty="0" err="1" smtClean="0">
                <a:solidFill>
                  <a:schemeClr val="tx1"/>
                </a:solidFill>
                <a:effectLst/>
                <a:latin typeface="+mn-lt"/>
                <a:ea typeface="+mn-ea"/>
                <a:cs typeface="+mn-cs"/>
              </a:rPr>
              <a:t>Baptist</a:t>
            </a:r>
            <a:r>
              <a:rPr lang="tr-TR" sz="1200" kern="1200" dirty="0" smtClean="0">
                <a:solidFill>
                  <a:schemeClr val="tx1"/>
                </a:solidFill>
                <a:effectLst/>
                <a:latin typeface="+mn-lt"/>
                <a:ea typeface="+mn-ea"/>
                <a:cs typeface="+mn-cs"/>
              </a:rPr>
              <a:t> Toplumu’nun eski başkanı olan Carl </a:t>
            </a:r>
            <a:r>
              <a:rPr lang="tr-TR" sz="1200" kern="1200" dirty="0" err="1" smtClean="0">
                <a:solidFill>
                  <a:schemeClr val="tx1"/>
                </a:solidFill>
                <a:effectLst/>
                <a:latin typeface="+mn-lt"/>
                <a:ea typeface="+mn-ea"/>
                <a:cs typeface="+mn-cs"/>
              </a:rPr>
              <a:t>Bates</a:t>
            </a:r>
            <a:r>
              <a:rPr lang="tr-TR" sz="1200" kern="1200" dirty="0" smtClean="0">
                <a:solidFill>
                  <a:schemeClr val="tx1"/>
                </a:solidFill>
                <a:effectLst/>
                <a:latin typeface="+mn-lt"/>
                <a:ea typeface="+mn-ea"/>
                <a:cs typeface="+mn-cs"/>
              </a:rPr>
              <a:t>, bir zamanlar bizi endişeye sürükleyen acı bir açıklama yaptı. Dedi ki, “Bugün Tanrı aramızdan Kutsal </a:t>
            </a:r>
            <a:r>
              <a:rPr lang="tr-TR" sz="1200" kern="1200" dirty="0" err="1" smtClean="0">
                <a:solidFill>
                  <a:schemeClr val="tx1"/>
                </a:solidFill>
                <a:effectLst/>
                <a:latin typeface="+mn-lt"/>
                <a:ea typeface="+mn-ea"/>
                <a:cs typeface="+mn-cs"/>
              </a:rPr>
              <a:t>Ruh’u</a:t>
            </a:r>
            <a:r>
              <a:rPr lang="tr-TR" sz="1200" kern="1200" dirty="0" smtClean="0">
                <a:solidFill>
                  <a:schemeClr val="tx1"/>
                </a:solidFill>
                <a:effectLst/>
                <a:latin typeface="+mn-lt"/>
                <a:ea typeface="+mn-ea"/>
                <a:cs typeface="+mn-cs"/>
              </a:rPr>
              <a:t> alsaydı, kiliselerimizde yaptığımız işlerin yaklaşık % 95’i aynen devam ederdi ve bizler bunu fark edemezdik. Fakat Tanrı ilk Hristiyan topluluğu arasından Kutsal </a:t>
            </a:r>
            <a:r>
              <a:rPr lang="tr-TR" sz="1200" kern="1200" dirty="0" err="1" smtClean="0">
                <a:solidFill>
                  <a:schemeClr val="tx1"/>
                </a:solidFill>
                <a:effectLst/>
                <a:latin typeface="+mn-lt"/>
                <a:ea typeface="+mn-ea"/>
                <a:cs typeface="+mn-cs"/>
              </a:rPr>
              <a:t>Ruh’u</a:t>
            </a:r>
            <a:r>
              <a:rPr lang="tr-TR" sz="1200" kern="1200" dirty="0" smtClean="0">
                <a:solidFill>
                  <a:schemeClr val="tx1"/>
                </a:solidFill>
                <a:effectLst/>
                <a:latin typeface="+mn-lt"/>
                <a:ea typeface="+mn-ea"/>
                <a:cs typeface="+mn-cs"/>
              </a:rPr>
              <a:t> almış olsaydı, onların yaptığı işlerin % 95’i hemen sona ererdi.”  </a:t>
            </a:r>
          </a:p>
          <a:p>
            <a:r>
              <a:rPr lang="tr-TR" sz="1200" kern="1200" dirty="0" smtClean="0">
                <a:solidFill>
                  <a:schemeClr val="tx1"/>
                </a:solidFill>
                <a:effectLst/>
                <a:latin typeface="+mn-lt"/>
                <a:ea typeface="+mn-ea"/>
                <a:cs typeface="+mn-cs"/>
              </a:rPr>
              <a:t>Bu düşünce, kalplerimizi ciddi bir şekilde araştırmaya ve dua etmeye götürmelidir!</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22</a:t>
            </a:fld>
            <a:endParaRPr lang="en-US"/>
          </a:p>
        </p:txBody>
      </p:sp>
    </p:spTree>
    <p:extLst>
      <p:ext uri="{BB962C8B-B14F-4D97-AF65-F5344CB8AC3E}">
        <p14:creationId xmlns:p14="http://schemas.microsoft.com/office/powerpoint/2010/main" val="16082288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Tanrı neyi görüyor?  1.Samuel 16,7 ve </a:t>
            </a:r>
            <a:r>
              <a:rPr lang="tr-TR" sz="1200" b="1" kern="1200" dirty="0" err="1" smtClean="0">
                <a:solidFill>
                  <a:schemeClr val="tx1"/>
                </a:solidFill>
                <a:effectLst/>
                <a:latin typeface="+mn-lt"/>
                <a:ea typeface="+mn-ea"/>
                <a:cs typeface="+mn-cs"/>
              </a:rPr>
              <a:t>Yeşaya</a:t>
            </a:r>
            <a:r>
              <a:rPr lang="tr-TR" sz="1200" b="1" kern="1200" dirty="0" smtClean="0">
                <a:solidFill>
                  <a:schemeClr val="tx1"/>
                </a:solidFill>
                <a:effectLst/>
                <a:latin typeface="+mn-lt"/>
                <a:ea typeface="+mn-ea"/>
                <a:cs typeface="+mn-cs"/>
              </a:rPr>
              <a:t> 64,6 okuyalım</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Tabii ki en önemli şey, başkalarının ne gördüğü değil, Tanrı’nın ne gördüğüdür. Allah kalplerimiz için endişeleniyor.  Aklımızdan ne geçer? Kimse bizi görmüyorsa nelerden hoşlanıyoruz? Düşüncelerimizi ve davranışlarımızı motive eden şey nedir? Gerçekten O’nu arar mıyız, yoksa sadece saygımızı korumaya mı çalışıyoruz?</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23</a:t>
            </a:fld>
            <a:endParaRPr lang="en-US"/>
          </a:p>
        </p:txBody>
      </p:sp>
    </p:spTree>
    <p:extLst>
      <p:ext uri="{BB962C8B-B14F-4D97-AF65-F5344CB8AC3E}">
        <p14:creationId xmlns:p14="http://schemas.microsoft.com/office/powerpoint/2010/main" val="18951688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Hile ile ilgili alıntı</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Ellen White ayrıca şöyle yazmıştı:</a:t>
            </a:r>
          </a:p>
          <a:p>
            <a:r>
              <a:rPr lang="tr-TR" sz="1200" kern="1200" dirty="0" smtClean="0">
                <a:solidFill>
                  <a:schemeClr val="tx1"/>
                </a:solidFill>
                <a:effectLst/>
                <a:latin typeface="+mn-lt"/>
                <a:ea typeface="+mn-ea"/>
                <a:cs typeface="+mn-cs"/>
              </a:rPr>
              <a:t>“Bizler gibi kutsal ve muhteşem bir mesajı taşımaya çağrılan kişilerin hayatlarında hiçbir hile olmamalıdır. Dünya, Yedinci-Gün-</a:t>
            </a:r>
            <a:r>
              <a:rPr lang="tr-TR" sz="1200" kern="1200" dirty="0" err="1" smtClean="0">
                <a:solidFill>
                  <a:schemeClr val="tx1"/>
                </a:solidFill>
                <a:effectLst/>
                <a:latin typeface="+mn-lt"/>
                <a:ea typeface="+mn-ea"/>
                <a:cs typeface="+mn-cs"/>
              </a:rPr>
              <a:t>Adventistleri’ni</a:t>
            </a:r>
            <a:r>
              <a:rPr lang="tr-TR" sz="1200" kern="1200" dirty="0" smtClean="0">
                <a:solidFill>
                  <a:schemeClr val="tx1"/>
                </a:solidFill>
                <a:effectLst/>
                <a:latin typeface="+mn-lt"/>
                <a:ea typeface="+mn-ea"/>
                <a:cs typeface="+mn-cs"/>
              </a:rPr>
              <a:t> gözetlemektedir, çünkü onların inancını açıklamasından ve yüksek standardından haberdardır; dünya inancın açıklanmasına uygun yaşamayan kişileri gördüğünde, onlara küçümsemeyle işaret eder.”</a:t>
            </a:r>
          </a:p>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Hayatlarımızda bol bol ruhsal bereketleri görmek istersek, Tanrı’dan kalplerimizi değiştirmesini ve bütün şekilcilikleri ve hileleri yok etmesini dilemeliyiz. Bununla birlikte bütün ruhsal açıkları da ortadan kaldırmasını rica etmeliyiz, çünkü </a:t>
            </a:r>
            <a:r>
              <a:rPr lang="tr-TR" sz="1200" kern="1200" dirty="0" err="1" smtClean="0">
                <a:solidFill>
                  <a:schemeClr val="tx1"/>
                </a:solidFill>
                <a:effectLst/>
                <a:latin typeface="+mn-lt"/>
                <a:ea typeface="+mn-ea"/>
                <a:cs typeface="+mn-cs"/>
              </a:rPr>
              <a:t>hayatlarımızdeki</a:t>
            </a:r>
            <a:r>
              <a:rPr lang="tr-TR" sz="1200" kern="1200" dirty="0" smtClean="0">
                <a:solidFill>
                  <a:schemeClr val="tx1"/>
                </a:solidFill>
                <a:effectLst/>
                <a:latin typeface="+mn-lt"/>
                <a:ea typeface="+mn-ea"/>
                <a:cs typeface="+mn-cs"/>
              </a:rPr>
              <a:t> açıklar bizleri “şekilcilikle ve hileyle” dolu bir yaşam sürmeye yönlendiriyor.</a:t>
            </a:r>
          </a:p>
          <a:p>
            <a:endParaRPr lang="tr-TR"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24</a:t>
            </a:fld>
            <a:endParaRPr lang="en-US"/>
          </a:p>
        </p:txBody>
      </p:sp>
    </p:spTree>
    <p:extLst>
      <p:ext uri="{BB962C8B-B14F-4D97-AF65-F5344CB8AC3E}">
        <p14:creationId xmlns:p14="http://schemas.microsoft.com/office/powerpoint/2010/main" val="31795973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Bir gedik – duvardaki delik</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Gedik nedir? diye sorabilirsin. Gedik duvarlarda var olan bir deliktir. Düşmanın hayatlarımıza gizlice girmesine olanak veren bir yoldur. Şeytan bunu birçok yollar ile deniyor, ister olumsuz düşünme, isterse konuşma yoluyla olsun, dünyevi bağlılığımız veya tanrısal olmayan davranışlarımız ve günahlar sayesinde bizi Tanrı’dan ayırıyor. </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25</a:t>
            </a:fld>
            <a:endParaRPr lang="en-US"/>
          </a:p>
        </p:txBody>
      </p:sp>
    </p:spTree>
    <p:extLst>
      <p:ext uri="{BB962C8B-B14F-4D97-AF65-F5344CB8AC3E}">
        <p14:creationId xmlns:p14="http://schemas.microsoft.com/office/powerpoint/2010/main" val="33883060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err="1" smtClean="0">
                <a:solidFill>
                  <a:schemeClr val="tx1"/>
                </a:solidFill>
                <a:effectLst/>
                <a:latin typeface="+mn-lt"/>
                <a:ea typeface="+mn-ea"/>
                <a:cs typeface="+mn-cs"/>
              </a:rPr>
              <a:t>Ilham</a:t>
            </a:r>
            <a:r>
              <a:rPr lang="tr-TR" sz="1200" kern="1200" dirty="0" smtClean="0">
                <a:solidFill>
                  <a:schemeClr val="tx1"/>
                </a:solidFill>
                <a:effectLst/>
                <a:latin typeface="+mn-lt"/>
                <a:ea typeface="+mn-ea"/>
                <a:cs typeface="+mn-cs"/>
              </a:rPr>
              <a:t> bize şöyle diyor, “Şeytan, </a:t>
            </a:r>
            <a:r>
              <a:rPr lang="tr-TR" sz="1200" kern="1200" dirty="0" err="1" smtClean="0">
                <a:solidFill>
                  <a:schemeClr val="tx1"/>
                </a:solidFill>
                <a:effectLst/>
                <a:latin typeface="+mn-lt"/>
                <a:ea typeface="+mn-ea"/>
                <a:cs typeface="+mn-cs"/>
              </a:rPr>
              <a:t>Rab’bin</a:t>
            </a:r>
            <a:r>
              <a:rPr lang="tr-TR" sz="1200" kern="1200" dirty="0" smtClean="0">
                <a:solidFill>
                  <a:schemeClr val="tx1"/>
                </a:solidFill>
                <a:effectLst/>
                <a:latin typeface="+mn-lt"/>
                <a:ea typeface="+mn-ea"/>
                <a:cs typeface="+mn-cs"/>
              </a:rPr>
              <a:t> cansız ve tövbe etmeyen cemaati üzerine O’nun </a:t>
            </a:r>
            <a:r>
              <a:rPr lang="tr-TR" sz="1200" kern="1200" dirty="0" err="1" smtClean="0">
                <a:solidFill>
                  <a:schemeClr val="tx1"/>
                </a:solidFill>
                <a:effectLst/>
                <a:latin typeface="+mn-lt"/>
                <a:ea typeface="+mn-ea"/>
                <a:cs typeface="+mn-cs"/>
              </a:rPr>
              <a:t>Ruh’undan</a:t>
            </a:r>
            <a:r>
              <a:rPr lang="tr-TR" sz="1200" kern="1200" dirty="0" smtClean="0">
                <a:solidFill>
                  <a:schemeClr val="tx1"/>
                </a:solidFill>
                <a:effectLst/>
                <a:latin typeface="+mn-lt"/>
                <a:ea typeface="+mn-ea"/>
                <a:cs typeface="+mn-cs"/>
              </a:rPr>
              <a:t> dökebilmesine imkân vermek için, Allah’ın halkının yollardaki bütün engelleri ortadan kaldırmasından başka hiçbir şeyden daha fazla korkmaz.</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Selected</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Messages</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Book</a:t>
            </a:r>
            <a:r>
              <a:rPr lang="tr-TR" sz="1200" i="1" kern="1200" dirty="0" smtClean="0">
                <a:solidFill>
                  <a:schemeClr val="tx1"/>
                </a:solidFill>
                <a:effectLst/>
                <a:latin typeface="+mn-lt"/>
                <a:ea typeface="+mn-ea"/>
                <a:cs typeface="+mn-cs"/>
              </a:rPr>
              <a:t> 1</a:t>
            </a:r>
            <a:r>
              <a:rPr lang="tr-TR" sz="1200" kern="1200" dirty="0" smtClean="0">
                <a:solidFill>
                  <a:schemeClr val="tx1"/>
                </a:solidFill>
                <a:effectLst/>
                <a:latin typeface="+mn-lt"/>
                <a:ea typeface="+mn-ea"/>
                <a:cs typeface="+mn-cs"/>
              </a:rPr>
              <a:t>, p. 124.</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26</a:t>
            </a:fld>
            <a:endParaRPr lang="en-US"/>
          </a:p>
        </p:txBody>
      </p:sp>
    </p:spTree>
    <p:extLst>
      <p:ext uri="{BB962C8B-B14F-4D97-AF65-F5344CB8AC3E}">
        <p14:creationId xmlns:p14="http://schemas.microsoft.com/office/powerpoint/2010/main" val="3945229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Şu anda bunu derinden araştırmak için zamanımız yok ama sizleri dua ederek Tanrı’nın hayatınızda herhangi bir “ruhsal gedik” olup olmadığını göstererek, O’nun bereketlerinden yoksun bıraktığını sormaya teşvik etmek isterim. KENDİNİZİ SORGUYA ÇEKİN! Gerçek kalbi teslim etmek ve dönüşüm yerine dindarlık görüntüsü sergilemeye izin verdiğiniz durumları size göstermesini O’ndan rica edin. Sizi O’nun ile yürümekten alıkoyan şeyin ne olduğunu O’na sorun! Tanrı bizi günahların bağımlılığından serbest kılmak ister, fakat biz rica etmeden O bizi kurtaramaz. </a:t>
            </a:r>
          </a:p>
          <a:p>
            <a:r>
              <a:rPr lang="tr-TR" sz="1200" kern="1200" dirty="0" smtClean="0">
                <a:solidFill>
                  <a:schemeClr val="tx1"/>
                </a:solidFill>
                <a:effectLst/>
                <a:latin typeface="+mn-lt"/>
                <a:ea typeface="+mn-ea"/>
                <a:cs typeface="+mn-cs"/>
              </a:rPr>
              <a:t>İman yolunda olup olmadığınızı anlamak için kendinizi sınayıp</a:t>
            </a:r>
          </a:p>
          <a:p>
            <a:r>
              <a:rPr lang="tr-TR" sz="1200" kern="1200" dirty="0" smtClean="0">
                <a:solidFill>
                  <a:schemeClr val="tx1"/>
                </a:solidFill>
                <a:effectLst/>
                <a:latin typeface="+mn-lt"/>
                <a:ea typeface="+mn-ea"/>
                <a:cs typeface="+mn-cs"/>
              </a:rPr>
              <a:t>yoklayın….” 2.Ko 13:5</a:t>
            </a:r>
          </a:p>
          <a:p>
            <a:pPr marL="0" marR="0" indent="0" algn="l" defTabSz="457200" rtl="0" eaLnBrk="1" fontAlgn="auto" latinLnBrk="0" hangingPunct="1">
              <a:lnSpc>
                <a:spcPct val="100000"/>
              </a:lnSpc>
              <a:spcBef>
                <a:spcPts val="0"/>
              </a:spcBef>
              <a:spcAft>
                <a:spcPts val="0"/>
              </a:spcAft>
              <a:buClrTx/>
              <a:buSzTx/>
              <a:buFontTx/>
              <a:buNone/>
              <a:tabLst/>
              <a:defRPr/>
            </a:pPr>
            <a:endParaRPr lang="tr-TR"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27</a:t>
            </a:fld>
            <a:endParaRPr lang="en-US"/>
          </a:p>
        </p:txBody>
      </p:sp>
    </p:spTree>
    <p:extLst>
      <p:ext uri="{BB962C8B-B14F-4D97-AF65-F5344CB8AC3E}">
        <p14:creationId xmlns:p14="http://schemas.microsoft.com/office/powerpoint/2010/main" val="26286320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Anahtar No 3, SOR ve sormayı bırakmadır!</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28</a:t>
            </a:fld>
            <a:endParaRPr lang="en-US"/>
          </a:p>
        </p:txBody>
      </p:sp>
    </p:spTree>
    <p:extLst>
      <p:ext uri="{BB962C8B-B14F-4D97-AF65-F5344CB8AC3E}">
        <p14:creationId xmlns:p14="http://schemas.microsoft.com/office/powerpoint/2010/main" val="9716214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kern="1200" dirty="0" smtClean="0">
                <a:solidFill>
                  <a:schemeClr val="tx1"/>
                </a:solidFill>
                <a:effectLst/>
                <a:latin typeface="+mn-lt"/>
                <a:ea typeface="+mn-ea"/>
                <a:cs typeface="+mn-cs"/>
              </a:rPr>
              <a:t>Matta 15:22-28’de, İsa’ya gelen ve O’ndan kızını </a:t>
            </a:r>
            <a:r>
              <a:rPr lang="tr-TR" sz="1200" kern="1200" dirty="0" err="1" smtClean="0">
                <a:solidFill>
                  <a:schemeClr val="tx1"/>
                </a:solidFill>
                <a:effectLst/>
                <a:latin typeface="+mn-lt"/>
                <a:ea typeface="+mn-ea"/>
                <a:cs typeface="+mn-cs"/>
              </a:rPr>
              <a:t>iyleştirmesini</a:t>
            </a:r>
            <a:r>
              <a:rPr lang="tr-TR" sz="1200" kern="1200" dirty="0" smtClean="0">
                <a:solidFill>
                  <a:schemeClr val="tx1"/>
                </a:solidFill>
                <a:effectLst/>
                <a:latin typeface="+mn-lt"/>
                <a:ea typeface="+mn-ea"/>
                <a:cs typeface="+mn-cs"/>
              </a:rPr>
              <a:t> isteyen Kenanlı bir kadının hikayesini görüyoruz. Aslında “İsa kadına hiçbir karşılık vermedi” diye okuyoruz. </a:t>
            </a:r>
          </a:p>
          <a:p>
            <a:r>
              <a:rPr lang="tr-TR" sz="1200" kern="1200" dirty="0" smtClean="0">
                <a:solidFill>
                  <a:schemeClr val="tx1"/>
                </a:solidFill>
                <a:effectLst/>
                <a:latin typeface="+mn-lt"/>
                <a:ea typeface="+mn-ea"/>
                <a:cs typeface="+mn-cs"/>
              </a:rPr>
              <a:t>O, kadının acısını dindiren ve kaygılandığını gösteren herhangi bir şey söyleseydi, yararlı olabilirdi ama O hiçbir karşılık vermedi.</a:t>
            </a:r>
          </a:p>
          <a:p>
            <a:r>
              <a:rPr lang="tr-TR" sz="1200" kern="1200" dirty="0" smtClean="0">
                <a:solidFill>
                  <a:schemeClr val="tx1"/>
                </a:solidFill>
                <a:effectLst/>
                <a:latin typeface="+mn-lt"/>
                <a:ea typeface="+mn-ea"/>
                <a:cs typeface="+mn-cs"/>
              </a:rPr>
              <a:t>Her nasılsa, sanki İsa’nın sessizliği yeterince acı vermezmiş gibi, şimdi öğrencileri de kadının önünde İsa’ya, “Sal şunu, gitsin! Arkamızdan bağırıp duruyor” diye rica ediyorlardı. </a:t>
            </a:r>
          </a:p>
          <a:p>
            <a:r>
              <a:rPr lang="tr-TR" sz="1200" kern="1200" dirty="0" smtClean="0">
                <a:solidFill>
                  <a:schemeClr val="tx1"/>
                </a:solidFill>
                <a:effectLst/>
                <a:latin typeface="+mn-lt"/>
                <a:ea typeface="+mn-ea"/>
                <a:cs typeface="+mn-cs"/>
              </a:rPr>
              <a:t>Sonunda İsa konuşuyor, ama sakinleştirici sözler yerine sadece, “Ben İsrail’e yardım etmek için gönderildim” diyor. O kadına yardım etmek için </a:t>
            </a:r>
            <a:r>
              <a:rPr lang="tr-TR" sz="1200" i="1" kern="1200" dirty="0" smtClean="0">
                <a:solidFill>
                  <a:schemeClr val="tx1"/>
                </a:solidFill>
                <a:effectLst/>
                <a:latin typeface="+mn-lt"/>
                <a:ea typeface="+mn-ea"/>
                <a:cs typeface="+mn-cs"/>
              </a:rPr>
              <a:t>gönderilmediği</a:t>
            </a:r>
            <a:r>
              <a:rPr lang="tr-TR" sz="1200" kern="1200" dirty="0" smtClean="0">
                <a:solidFill>
                  <a:schemeClr val="tx1"/>
                </a:solidFill>
                <a:effectLst/>
                <a:latin typeface="+mn-lt"/>
                <a:ea typeface="+mn-ea"/>
                <a:cs typeface="+mn-cs"/>
              </a:rPr>
              <a:t> imasını veriyor. Buna karşın kadın “Ya Rab, bana yardım et!” diyerek, alçakgönüllülüğünü göstermek için O’nun önünde yere kapandı. </a:t>
            </a:r>
          </a:p>
          <a:p>
            <a:r>
              <a:rPr lang="tr-TR" sz="1200" kern="1200" dirty="0" smtClean="0">
                <a:solidFill>
                  <a:schemeClr val="tx1"/>
                </a:solidFill>
                <a:effectLst/>
                <a:latin typeface="+mn-lt"/>
                <a:ea typeface="+mn-ea"/>
                <a:cs typeface="+mn-cs"/>
              </a:rPr>
              <a:t>İsa yine konuşuyor. “Çocukların ekmeğini alıp köpeklere atmak doğru değildir.” Eyvah! İsa’nın şimdi ne söylediğini anladınız mı? İsa sadece onun ağlayışına önem vermemekle kalmadı, öğrencileri de onu def etmeyi denediler, İsa İsrail için geldiğini ona hatırlattı, kadın için değil…</a:t>
            </a:r>
          </a:p>
          <a:p>
            <a:r>
              <a:rPr lang="tr-TR" sz="1200" kern="1200" dirty="0" smtClean="0">
                <a:solidFill>
                  <a:schemeClr val="tx1"/>
                </a:solidFill>
                <a:effectLst/>
                <a:latin typeface="+mn-lt"/>
                <a:ea typeface="+mn-ea"/>
                <a:cs typeface="+mn-cs"/>
              </a:rPr>
              <a:t>Şimdi onu bir köpek ile kıyasladı! Nasıl bir hakaret ama!</a:t>
            </a:r>
          </a:p>
          <a:p>
            <a:r>
              <a:rPr lang="tr-TR" sz="1200" kern="1200" dirty="0" smtClean="0">
                <a:solidFill>
                  <a:schemeClr val="tx1"/>
                </a:solidFill>
                <a:effectLst/>
                <a:latin typeface="+mn-lt"/>
                <a:ea typeface="+mn-ea"/>
                <a:cs typeface="+mn-cs"/>
              </a:rPr>
              <a:t>Biri bunu duyduğunda kendi kendine herhalde, “Bu kadında yanlış olan şey ne? Kadın anlamadı mı?! İsa ona yardım etmeyecek işte. O, Yahudi bile değil. İsa’dan kızını iyileştirmesini rica ederken kendini ne zannediyor acaba?” diye sorar.</a:t>
            </a:r>
          </a:p>
          <a:p>
            <a:r>
              <a:rPr lang="tr-TR" sz="1200" kern="1200" dirty="0" smtClean="0">
                <a:solidFill>
                  <a:schemeClr val="tx1"/>
                </a:solidFill>
                <a:effectLst/>
                <a:latin typeface="+mn-lt"/>
                <a:ea typeface="+mn-ea"/>
                <a:cs typeface="+mn-cs"/>
              </a:rPr>
              <a:t>Fakat bu kadın kim olduğuyla ve mucize için yeterli bir vasfa sahip olduğu ile ilgilenmiyordu. Hatta İsa’nın onu köpek olarak adlandırması bile cesaretini kırmadı. </a:t>
            </a:r>
            <a:r>
              <a:rPr lang="tr-TR" sz="1200" b="1" kern="1200" dirty="0" smtClean="0">
                <a:solidFill>
                  <a:schemeClr val="tx1"/>
                </a:solidFill>
                <a:effectLst/>
                <a:latin typeface="+mn-lt"/>
                <a:ea typeface="+mn-ea"/>
                <a:cs typeface="+mn-cs"/>
              </a:rPr>
              <a:t>Tek bildiği şey, İsa’nın kim olduğudur! </a:t>
            </a:r>
            <a:r>
              <a:rPr lang="tr-TR" sz="1200" kern="1200" dirty="0" smtClean="0">
                <a:solidFill>
                  <a:schemeClr val="tx1"/>
                </a:solidFill>
                <a:effectLst/>
                <a:latin typeface="+mn-lt"/>
                <a:ea typeface="+mn-ea"/>
                <a:cs typeface="+mn-cs"/>
              </a:rPr>
              <a:t>O kurtarıcıdır. </a:t>
            </a:r>
            <a:r>
              <a:rPr lang="tr-TR" sz="1200" i="1" kern="1200" dirty="0" smtClean="0">
                <a:solidFill>
                  <a:schemeClr val="tx1"/>
                </a:solidFill>
                <a:effectLst/>
                <a:latin typeface="+mn-lt"/>
                <a:ea typeface="+mn-ea"/>
                <a:cs typeface="+mn-cs"/>
              </a:rPr>
              <a:t>Sadece İsa’nın</a:t>
            </a:r>
            <a:r>
              <a:rPr lang="tr-TR" sz="1200" kern="1200" dirty="0" smtClean="0">
                <a:solidFill>
                  <a:schemeClr val="tx1"/>
                </a:solidFill>
                <a:effectLst/>
                <a:latin typeface="+mn-lt"/>
                <a:ea typeface="+mn-ea"/>
                <a:cs typeface="+mn-cs"/>
              </a:rPr>
              <a:t> ona yardım edebileceğini biliyordu ve imanını kaybetmedi. Böylece kadın gözyaşlarıyla ve titreyen dudaklarla karşılık verdi, “Doğrusunu diyorsun Rab, ben sadece bir köpek olabilirim, ama köpekler de efendilerinin sofrasından düşen kırıntılar yer. Bana gerekli olan bir kırıntı Rab, sadece bir kırıntı!”</a:t>
            </a:r>
          </a:p>
          <a:p>
            <a:r>
              <a:rPr lang="tr-TR" sz="1200" kern="1200" dirty="0" smtClean="0">
                <a:solidFill>
                  <a:schemeClr val="tx1"/>
                </a:solidFill>
                <a:effectLst/>
                <a:latin typeface="+mn-lt"/>
                <a:ea typeface="+mn-ea"/>
                <a:cs typeface="+mn-cs"/>
              </a:rPr>
              <a:t>Bu noktada İsa şefkat dolu gözlerle ona döndü. Başlangıçtan beri ilgilenmediğinden değil; onu sevmediğinden değil; iyileştirme istemediğinden değil, fakat kadının ispatlamak istediği ve muhafaza ettiği imanını, onun örneğini çağlar boyunca takip etmek zorunda kalacağı binlerce kişilere tanıklık olarak kullanmak istedi.</a:t>
            </a:r>
          </a:p>
          <a:p>
            <a:r>
              <a:rPr lang="tr-TR" sz="1200" kern="1200" dirty="0" smtClean="0">
                <a:solidFill>
                  <a:schemeClr val="tx1"/>
                </a:solidFill>
                <a:effectLst/>
                <a:latin typeface="+mn-lt"/>
                <a:ea typeface="+mn-ea"/>
                <a:cs typeface="+mn-cs"/>
              </a:rPr>
              <a:t>Sonunda kadının uzun zamandan beri duymak istediği sözleri söylüyor:</a:t>
            </a:r>
          </a:p>
          <a:p>
            <a:r>
              <a:rPr lang="tr-TR" sz="1200" kern="1200" dirty="0" smtClean="0">
                <a:solidFill>
                  <a:schemeClr val="tx1"/>
                </a:solidFill>
                <a:effectLst/>
                <a:latin typeface="+mn-lt"/>
                <a:ea typeface="+mn-ea"/>
                <a:cs typeface="+mn-cs"/>
              </a:rPr>
              <a:t>“Ey kadın, imanın büyük! Dilediğin gibi olsun.” Ve kadının kızı o saatte iyileşti.</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29</a:t>
            </a:fld>
            <a:endParaRPr lang="en-US"/>
          </a:p>
        </p:txBody>
      </p:sp>
    </p:spTree>
    <p:extLst>
      <p:ext uri="{BB962C8B-B14F-4D97-AF65-F5344CB8AC3E}">
        <p14:creationId xmlns:p14="http://schemas.microsoft.com/office/powerpoint/2010/main" val="25704433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Biz bu iman testine dayanabilecek miydik? Tanrı’nın, başkalarının isteklerine cevap verirken bizim ağlamamıza önem vermezmiş gibi görünmesine ve </a:t>
            </a:r>
            <a:r>
              <a:rPr lang="tr-TR" sz="1200" i="1" kern="1200" dirty="0" smtClean="0">
                <a:solidFill>
                  <a:schemeClr val="tx1"/>
                </a:solidFill>
                <a:effectLst/>
                <a:latin typeface="+mn-lt"/>
                <a:ea typeface="+mn-ea"/>
                <a:cs typeface="+mn-cs"/>
              </a:rPr>
              <a:t>dışarı atılanlara</a:t>
            </a:r>
            <a:r>
              <a:rPr lang="tr-TR" sz="1200" kern="1200" dirty="0" smtClean="0">
                <a:solidFill>
                  <a:schemeClr val="tx1"/>
                </a:solidFill>
                <a:effectLst/>
                <a:latin typeface="+mn-lt"/>
                <a:ea typeface="+mn-ea"/>
                <a:cs typeface="+mn-cs"/>
              </a:rPr>
              <a:t> yardım etmezmiş gibi görünmesine acaba bizler bugün dayanabilir miyiz? Büyük ihtiyacımızı yerine getirene kadar ısrarcı olup, O’na tapınarak bağlı kalıyor muyuz? </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30</a:t>
            </a:fld>
            <a:endParaRPr lang="en-US"/>
          </a:p>
        </p:txBody>
      </p:sp>
    </p:spTree>
    <p:extLst>
      <p:ext uri="{BB962C8B-B14F-4D97-AF65-F5344CB8AC3E}">
        <p14:creationId xmlns:p14="http://schemas.microsoft.com/office/powerpoint/2010/main" val="19596823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kern="1200" dirty="0" smtClean="0">
                <a:solidFill>
                  <a:schemeClr val="tx1"/>
                </a:solidFill>
                <a:effectLst/>
                <a:latin typeface="+mn-lt"/>
                <a:ea typeface="+mn-ea"/>
                <a:cs typeface="+mn-cs"/>
              </a:rPr>
              <a:t>“Tanrı da, gece gündüz kendisine yakaran seçilmişlerinin hakkını almayacak mı? Onları çok bekletecek mi? Size şunu söyleyeyim, onların hakkını tez alacaktır. Ama İnsanoğlu geldiği zaman acaba </a:t>
            </a:r>
            <a:r>
              <a:rPr lang="tr-TR" sz="1200" i="1" kern="1200" dirty="0" smtClean="0">
                <a:solidFill>
                  <a:schemeClr val="tx1"/>
                </a:solidFill>
                <a:effectLst/>
                <a:latin typeface="+mn-lt"/>
                <a:ea typeface="+mn-ea"/>
                <a:cs typeface="+mn-cs"/>
              </a:rPr>
              <a:t>yeryüzünde iman bulacak mı?” </a:t>
            </a:r>
            <a:r>
              <a:rPr lang="tr-TR" sz="1200" kern="1200" dirty="0" smtClean="0">
                <a:solidFill>
                  <a:schemeClr val="tx1"/>
                </a:solidFill>
                <a:effectLst/>
                <a:latin typeface="+mn-lt"/>
                <a:ea typeface="+mn-ea"/>
                <a:cs typeface="+mn-cs"/>
              </a:rPr>
              <a:t>(Luka 18:7,8)</a:t>
            </a:r>
          </a:p>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Evet, hasret duyduğumuz cevapları ve bereketleri görmüyor olsak bile, sormalıyız ve sormaya devam etmeliyiz. Bizler vazgeçemeyiz!</a:t>
            </a:r>
          </a:p>
          <a:p>
            <a:endParaRPr lang="tr-TR"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31</a:t>
            </a:fld>
            <a:endParaRPr lang="en-US"/>
          </a:p>
        </p:txBody>
      </p:sp>
    </p:spTree>
    <p:extLst>
      <p:ext uri="{BB962C8B-B14F-4D97-AF65-F5344CB8AC3E}">
        <p14:creationId xmlns:p14="http://schemas.microsoft.com/office/powerpoint/2010/main" val="3766717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Hislerimize değil Allah’ın sözüne iman etmeliyiz! Bu, 4. anahtarımızdır.</a:t>
            </a:r>
          </a:p>
          <a:p>
            <a:r>
              <a:rPr lang="tr-TR" sz="1200" kern="1200" dirty="0" smtClean="0">
                <a:solidFill>
                  <a:schemeClr val="tx1"/>
                </a:solidFill>
                <a:effectLst/>
                <a:latin typeface="+mn-lt"/>
                <a:ea typeface="+mn-ea"/>
                <a:cs typeface="+mn-cs"/>
              </a:rPr>
              <a:t>Kutsal Kitap’ı araştırırken hızlı bir şekilde bir imanlının yolculuğunda iman sahibi olmasının sadece bir </a:t>
            </a:r>
            <a:r>
              <a:rPr lang="tr-TR" sz="1200" i="1" kern="1200" dirty="0" smtClean="0">
                <a:solidFill>
                  <a:schemeClr val="tx1"/>
                </a:solidFill>
                <a:effectLst/>
                <a:latin typeface="+mn-lt"/>
                <a:ea typeface="+mn-ea"/>
                <a:cs typeface="+mn-cs"/>
              </a:rPr>
              <a:t>seçenek olmadığını</a:t>
            </a:r>
            <a:r>
              <a:rPr lang="tr-TR" sz="1200" kern="1200" dirty="0" smtClean="0">
                <a:solidFill>
                  <a:schemeClr val="tx1"/>
                </a:solidFill>
                <a:effectLst/>
                <a:latin typeface="+mn-lt"/>
                <a:ea typeface="+mn-ea"/>
                <a:cs typeface="+mn-cs"/>
              </a:rPr>
              <a:t> keşfederiz – tabii ki eğer cennete gitme planımız varsa! (Bakınız İbraniler 11:6 ve Vahiy 21:8)</a:t>
            </a:r>
          </a:p>
          <a:p>
            <a:r>
              <a:rPr lang="tr-TR" sz="1200" kern="1200" dirty="0" smtClean="0">
                <a:solidFill>
                  <a:schemeClr val="tx1"/>
                </a:solidFill>
                <a:effectLst/>
                <a:latin typeface="+mn-lt"/>
                <a:ea typeface="+mn-ea"/>
                <a:cs typeface="+mn-cs"/>
              </a:rPr>
              <a:t>Şüpheye eğilimli olan şahıslar olarak, biz nasıl bir iman geliştirebiliriz?</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32</a:t>
            </a:fld>
            <a:endParaRPr lang="en-US"/>
          </a:p>
        </p:txBody>
      </p:sp>
    </p:spTree>
    <p:extLst>
      <p:ext uri="{BB962C8B-B14F-4D97-AF65-F5344CB8AC3E}">
        <p14:creationId xmlns:p14="http://schemas.microsoft.com/office/powerpoint/2010/main" val="27243262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İmanı inşa etmek için en güçlü yol, bizlere Kutsal Kitap aracılığıyla söylendi, “Demek ki iman, haber duymakla, duymak da Mesih’le ilgili sözün yayılmasıyla olur.” (Romalılar 10:17)</a:t>
            </a:r>
          </a:p>
          <a:p>
            <a:r>
              <a:rPr lang="tr-TR" sz="1200" kern="1200" dirty="0" smtClean="0">
                <a:solidFill>
                  <a:schemeClr val="tx1"/>
                </a:solidFill>
                <a:effectLst/>
                <a:latin typeface="+mn-lt"/>
                <a:ea typeface="+mn-ea"/>
                <a:cs typeface="+mn-cs"/>
              </a:rPr>
              <a:t>Ancak, imanlı olarak günlük mücadelemizi sürdürüyoruz: </a:t>
            </a:r>
            <a:r>
              <a:rPr lang="tr-TR" sz="1200" i="1" kern="1200" dirty="0" smtClean="0">
                <a:solidFill>
                  <a:schemeClr val="tx1"/>
                </a:solidFill>
                <a:effectLst/>
                <a:latin typeface="+mn-lt"/>
                <a:ea typeface="+mn-ea"/>
                <a:cs typeface="+mn-cs"/>
              </a:rPr>
              <a:t>hakikate</a:t>
            </a:r>
            <a:r>
              <a:rPr lang="tr-TR" sz="1200" kern="1200" dirty="0" smtClean="0">
                <a:solidFill>
                  <a:schemeClr val="tx1"/>
                </a:solidFill>
                <a:effectLst/>
                <a:latin typeface="+mn-lt"/>
                <a:ea typeface="+mn-ea"/>
                <a:cs typeface="+mn-cs"/>
              </a:rPr>
              <a:t> karşı hisler arasındaki savaş. Bu önemli savaşın sonucu hangi tür bir imana sahip olduğumuzu belirleyecektir.</a:t>
            </a:r>
          </a:p>
          <a:p>
            <a:r>
              <a:rPr lang="tr-TR" sz="1200" kern="1200" dirty="0" smtClean="0">
                <a:solidFill>
                  <a:schemeClr val="tx1"/>
                </a:solidFill>
                <a:effectLst/>
                <a:latin typeface="+mn-lt"/>
                <a:ea typeface="+mn-ea"/>
                <a:cs typeface="+mn-cs"/>
              </a:rPr>
              <a:t>Açıklamama izin verin.</a:t>
            </a:r>
          </a:p>
          <a:p>
            <a:pPr marL="0" marR="0" indent="0" algn="l" defTabSz="457200" rtl="0" eaLnBrk="1" fontAlgn="auto" latinLnBrk="0" hangingPunct="1">
              <a:lnSpc>
                <a:spcPct val="100000"/>
              </a:lnSpc>
              <a:spcBef>
                <a:spcPts val="0"/>
              </a:spcBef>
              <a:spcAft>
                <a:spcPts val="0"/>
              </a:spcAft>
              <a:buClrTx/>
              <a:buSzTx/>
              <a:buFontTx/>
              <a:buNone/>
              <a:tabLst/>
              <a:defRPr/>
            </a:pPr>
            <a:endParaRPr lang="tr-TR"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33</a:t>
            </a:fld>
            <a:endParaRPr lang="en-US"/>
          </a:p>
        </p:txBody>
      </p:sp>
    </p:spTree>
    <p:extLst>
      <p:ext uri="{BB962C8B-B14F-4D97-AF65-F5344CB8AC3E}">
        <p14:creationId xmlns:p14="http://schemas.microsoft.com/office/powerpoint/2010/main" val="15297192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Savaş bitti - hakikate karşı hisler!</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Tanrı’nın sözünde bulduğumuz şeyler hakikattir. Görünmeyen gerçekler ve görünmez vaatler üzerine inşa edilse de hakikat tereddüt etmez, çünkü Tanrı’nın değişmeyen doğasını yansıtmaktadır: Yani, yalan söylemeyen (</a:t>
            </a:r>
            <a:r>
              <a:rPr lang="tr-TR" sz="1200" kern="1200" dirty="0" err="1" smtClean="0">
                <a:solidFill>
                  <a:schemeClr val="tx1"/>
                </a:solidFill>
                <a:effectLst/>
                <a:latin typeface="+mn-lt"/>
                <a:ea typeface="+mn-ea"/>
                <a:cs typeface="+mn-cs"/>
              </a:rPr>
              <a:t>Titus</a:t>
            </a:r>
            <a:r>
              <a:rPr lang="tr-TR" sz="1200" kern="1200" dirty="0" smtClean="0">
                <a:solidFill>
                  <a:schemeClr val="tx1"/>
                </a:solidFill>
                <a:effectLst/>
                <a:latin typeface="+mn-lt"/>
                <a:ea typeface="+mn-ea"/>
                <a:cs typeface="+mn-cs"/>
              </a:rPr>
              <a:t> 1:2), değişkenlik ya da döneklik gölgesi olmayan (Yakup 1:17), İsa Mesih dün, bugün ve sonsuza dek aynıdır (İbraniler 13:8) ve bizim kendi </a:t>
            </a:r>
            <a:r>
              <a:rPr lang="tr-TR" sz="1200" kern="1200" dirty="0" err="1" smtClean="0">
                <a:solidFill>
                  <a:schemeClr val="tx1"/>
                </a:solidFill>
                <a:effectLst/>
                <a:latin typeface="+mn-lt"/>
                <a:ea typeface="+mn-ea"/>
                <a:cs typeface="+mn-cs"/>
              </a:rPr>
              <a:t>çocuklarımıze</a:t>
            </a:r>
            <a:r>
              <a:rPr lang="tr-TR" sz="1200" kern="1200" dirty="0" smtClean="0">
                <a:solidFill>
                  <a:schemeClr val="tx1"/>
                </a:solidFill>
                <a:effectLst/>
                <a:latin typeface="+mn-lt"/>
                <a:ea typeface="+mn-ea"/>
                <a:cs typeface="+mn-cs"/>
              </a:rPr>
              <a:t> güzel armağanlar vermemizden daha fazla ölçüde O bizlere güzel armağanlar vermeye isteklidir (Luka 11:13). </a:t>
            </a:r>
          </a:p>
          <a:p>
            <a:r>
              <a:rPr lang="tr-TR" sz="1200" kern="1200" dirty="0" smtClean="0">
                <a:solidFill>
                  <a:schemeClr val="tx1"/>
                </a:solidFill>
                <a:effectLst/>
                <a:latin typeface="+mn-lt"/>
                <a:ea typeface="+mn-ea"/>
                <a:cs typeface="+mn-cs"/>
              </a:rPr>
              <a:t>Diğer yandan hislerimiz sürekli dalgalanmaktadır, çünkü özel tecrübelerimize, değişen duygulara, korkulara, ruhsal uyuşukluğa ve cevaplanmayan dualara dayanmaktadır. Karar vermek için Kutsal Kitap’a danışmaktansa hisler kendimizden, dünyevi bilgelikten, kuşkucu arkadaşlardan ve geçmişte meyve vermeyen iman tecrübelerinden akıl alıyor. İmanımızı dalgalanan hislerimize dayandırıyorsak, sanki kum üzerinde bir ev inşa ediyoruz gibidir. Herhangi bir fırtına onu altüst edebilir.</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34</a:t>
            </a:fld>
            <a:endParaRPr lang="en-US"/>
          </a:p>
        </p:txBody>
      </p:sp>
    </p:spTree>
    <p:extLst>
      <p:ext uri="{BB962C8B-B14F-4D97-AF65-F5344CB8AC3E}">
        <p14:creationId xmlns:p14="http://schemas.microsoft.com/office/powerpoint/2010/main" val="42046151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kern="1200" dirty="0" smtClean="0">
                <a:solidFill>
                  <a:schemeClr val="tx1"/>
                </a:solidFill>
                <a:effectLst/>
                <a:latin typeface="+mn-lt"/>
                <a:ea typeface="+mn-ea"/>
                <a:cs typeface="+mn-cs"/>
              </a:rPr>
              <a:t>Bugün ihtiyacımız olan iman, sadece Allah’ın </a:t>
            </a:r>
            <a:r>
              <a:rPr lang="tr-TR" sz="1200" kern="1200" dirty="0" err="1" smtClean="0">
                <a:solidFill>
                  <a:schemeClr val="tx1"/>
                </a:solidFill>
                <a:effectLst/>
                <a:latin typeface="+mn-lt"/>
                <a:ea typeface="+mn-ea"/>
                <a:cs typeface="+mn-cs"/>
              </a:rPr>
              <a:t>Söz’üne</a:t>
            </a:r>
            <a:r>
              <a:rPr lang="tr-TR" sz="1200" kern="1200" dirty="0" smtClean="0">
                <a:solidFill>
                  <a:schemeClr val="tx1"/>
                </a:solidFill>
                <a:effectLst/>
                <a:latin typeface="+mn-lt"/>
                <a:ea typeface="+mn-ea"/>
                <a:cs typeface="+mn-cs"/>
              </a:rPr>
              <a:t> dayanan türde bir imandır!</a:t>
            </a:r>
          </a:p>
          <a:p>
            <a:r>
              <a:rPr lang="tr-TR" sz="1200" kern="1200" dirty="0" smtClean="0">
                <a:solidFill>
                  <a:schemeClr val="tx1"/>
                </a:solidFill>
                <a:effectLst/>
                <a:latin typeface="+mn-lt"/>
                <a:ea typeface="+mn-ea"/>
                <a:cs typeface="+mn-cs"/>
              </a:rPr>
              <a:t>Bu yüzden Kutsal Kitap ile çok zaman geçirmek ve imanı konuşmada alışkanlık edinmeliyiz. İmanımızı daha fazla ifade etmekle, gerçekten daha fazla iman geliştireceğiz. </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35</a:t>
            </a:fld>
            <a:endParaRPr lang="en-US"/>
          </a:p>
        </p:txBody>
      </p:sp>
    </p:spTree>
    <p:extLst>
      <p:ext uri="{BB962C8B-B14F-4D97-AF65-F5344CB8AC3E}">
        <p14:creationId xmlns:p14="http://schemas.microsoft.com/office/powerpoint/2010/main" val="28879557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kern="1200" dirty="0" smtClean="0">
                <a:solidFill>
                  <a:schemeClr val="tx1"/>
                </a:solidFill>
                <a:effectLst/>
                <a:latin typeface="+mn-lt"/>
                <a:ea typeface="+mn-ea"/>
                <a:cs typeface="+mn-cs"/>
              </a:rPr>
              <a:t>Ellen White şu kavramı devamlı vurguladı: “İmanınız yenilmezmiş gibi konuşun ve davranın. </a:t>
            </a:r>
            <a:r>
              <a:rPr lang="tr-TR" sz="1200" kern="1200" dirty="0" err="1" smtClean="0">
                <a:solidFill>
                  <a:schemeClr val="tx1"/>
                </a:solidFill>
                <a:effectLst/>
                <a:latin typeface="+mn-lt"/>
                <a:ea typeface="+mn-ea"/>
                <a:cs typeface="+mn-cs"/>
              </a:rPr>
              <a:t>Rabb’in</a:t>
            </a:r>
            <a:r>
              <a:rPr lang="tr-TR" sz="1200" kern="1200" dirty="0" smtClean="0">
                <a:solidFill>
                  <a:schemeClr val="tx1"/>
                </a:solidFill>
                <a:effectLst/>
                <a:latin typeface="+mn-lt"/>
                <a:ea typeface="+mn-ea"/>
                <a:cs typeface="+mn-cs"/>
              </a:rPr>
              <a:t> kaynakları zengindir; O dünyanın sahibidir. İmanla göğe doğru bakın. Işığa, güce ve etkinliğe sahip olan </a:t>
            </a:r>
            <a:r>
              <a:rPr lang="tr-TR" sz="1200" kern="1200" dirty="0" err="1" smtClean="0">
                <a:solidFill>
                  <a:schemeClr val="tx1"/>
                </a:solidFill>
                <a:effectLst/>
                <a:latin typeface="+mn-lt"/>
                <a:ea typeface="+mn-ea"/>
                <a:cs typeface="+mn-cs"/>
              </a:rPr>
              <a:t>Kişi'ye</a:t>
            </a:r>
            <a:r>
              <a:rPr lang="tr-TR" sz="1200" kern="1200" dirty="0" smtClean="0">
                <a:solidFill>
                  <a:schemeClr val="tx1"/>
                </a:solidFill>
                <a:effectLst/>
                <a:latin typeface="+mn-lt"/>
                <a:ea typeface="+mn-ea"/>
                <a:cs typeface="+mn-cs"/>
              </a:rPr>
              <a:t> bakın.” </a:t>
            </a:r>
            <a:r>
              <a:rPr lang="tr-TR" sz="1200" i="1" kern="1200" dirty="0" err="1" smtClean="0">
                <a:solidFill>
                  <a:schemeClr val="tx1"/>
                </a:solidFill>
                <a:effectLst/>
                <a:latin typeface="+mn-lt"/>
                <a:ea typeface="+mn-ea"/>
                <a:cs typeface="+mn-cs"/>
              </a:rPr>
              <a:t>Christ’s</a:t>
            </a:r>
            <a:r>
              <a:rPr lang="tr-TR" sz="1200" i="1" kern="1200" dirty="0" smtClean="0">
                <a:solidFill>
                  <a:schemeClr val="tx1"/>
                </a:solidFill>
                <a:effectLst/>
                <a:latin typeface="+mn-lt"/>
                <a:ea typeface="+mn-ea"/>
                <a:cs typeface="+mn-cs"/>
              </a:rPr>
              <a:t> Object </a:t>
            </a:r>
            <a:r>
              <a:rPr lang="tr-TR" sz="1200" i="1" kern="1200" dirty="0" err="1" smtClean="0">
                <a:solidFill>
                  <a:schemeClr val="tx1"/>
                </a:solidFill>
                <a:effectLst/>
                <a:latin typeface="+mn-lt"/>
                <a:ea typeface="+mn-ea"/>
                <a:cs typeface="+mn-cs"/>
              </a:rPr>
              <a:t>Lessons</a:t>
            </a:r>
            <a:r>
              <a:rPr lang="tr-TR" sz="1200" kern="1200" dirty="0" smtClean="0">
                <a:solidFill>
                  <a:schemeClr val="tx1"/>
                </a:solidFill>
                <a:effectLst/>
                <a:latin typeface="+mn-lt"/>
                <a:ea typeface="+mn-ea"/>
                <a:cs typeface="+mn-cs"/>
              </a:rPr>
              <a:t>, p. 146.</a:t>
            </a:r>
            <a:endParaRPr lang="tr-TR"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48BE0D8-DFFF-A24C-B3DC-66EEFB958D3A}" type="slidenum">
              <a:rPr lang="en-US" smtClean="0"/>
              <a:t>36</a:t>
            </a:fld>
            <a:endParaRPr lang="en-US"/>
          </a:p>
        </p:txBody>
      </p:sp>
    </p:spTree>
    <p:extLst>
      <p:ext uri="{BB962C8B-B14F-4D97-AF65-F5344CB8AC3E}">
        <p14:creationId xmlns:p14="http://schemas.microsoft.com/office/powerpoint/2010/main" val="27905714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kern="1200" dirty="0" smtClean="0">
                <a:solidFill>
                  <a:schemeClr val="tx1"/>
                </a:solidFill>
                <a:effectLst/>
                <a:latin typeface="+mn-lt"/>
                <a:ea typeface="+mn-ea"/>
                <a:cs typeface="+mn-cs"/>
              </a:rPr>
              <a:t>Şimdi sizlerle Vietnam’da olan şaşırtıcı bir öyküyü paylaşmama izin verin.</a:t>
            </a:r>
          </a:p>
          <a:p>
            <a:r>
              <a:rPr lang="tr-TR" sz="1200" kern="1200" dirty="0" smtClean="0">
                <a:solidFill>
                  <a:schemeClr val="tx1"/>
                </a:solidFill>
                <a:effectLst/>
                <a:latin typeface="+mn-lt"/>
                <a:ea typeface="+mn-ea"/>
                <a:cs typeface="+mn-cs"/>
              </a:rPr>
              <a:t>Kendi hayatlarında Allah’ın sevincini tecrübe eden, yardımcı </a:t>
            </a:r>
            <a:r>
              <a:rPr lang="tr-TR" sz="1200" kern="1200" dirty="0" err="1" smtClean="0">
                <a:solidFill>
                  <a:schemeClr val="tx1"/>
                </a:solidFill>
                <a:effectLst/>
                <a:latin typeface="+mn-lt"/>
                <a:ea typeface="+mn-ea"/>
                <a:cs typeface="+mn-cs"/>
              </a:rPr>
              <a:t>pastör</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Hanh</a:t>
            </a:r>
            <a:r>
              <a:rPr lang="tr-TR" sz="1200" kern="1200" dirty="0" smtClean="0">
                <a:solidFill>
                  <a:schemeClr val="tx1"/>
                </a:solidFill>
                <a:effectLst/>
                <a:latin typeface="+mn-lt"/>
                <a:ea typeface="+mn-ea"/>
                <a:cs typeface="+mn-cs"/>
              </a:rPr>
              <a:t> ve onun ev topluluğu üyeleri özellikle Vietnam’daki ulaşılmamış köyler için dua ve oruç tutmaya kendilerini hükümlü </a:t>
            </a:r>
            <a:r>
              <a:rPr lang="tr-TR" sz="1200" kern="1200" dirty="0" err="1" smtClean="0">
                <a:solidFill>
                  <a:schemeClr val="tx1"/>
                </a:solidFill>
                <a:effectLst/>
                <a:latin typeface="+mn-lt"/>
                <a:ea typeface="+mn-ea"/>
                <a:cs typeface="+mn-cs"/>
              </a:rPr>
              <a:t>hisettiler</a:t>
            </a:r>
            <a:r>
              <a:rPr lang="tr-TR" sz="1200" kern="1200" dirty="0" smtClean="0">
                <a:solidFill>
                  <a:schemeClr val="tx1"/>
                </a:solidFill>
                <a:effectLst/>
                <a:latin typeface="+mn-lt"/>
                <a:ea typeface="+mn-ea"/>
                <a:cs typeface="+mn-cs"/>
              </a:rPr>
              <a:t>. Başta, dua ile 250 km uzaklıkta olan bir köye odaklanmaya karar verdiler, o köyde hiçbir imanlı oturmuyordu.</a:t>
            </a:r>
          </a:p>
          <a:p>
            <a:r>
              <a:rPr lang="tr-TR" sz="1200" kern="1200" dirty="0" smtClean="0">
                <a:solidFill>
                  <a:schemeClr val="tx1"/>
                </a:solidFill>
                <a:effectLst/>
                <a:latin typeface="+mn-lt"/>
                <a:ea typeface="+mn-ea"/>
                <a:cs typeface="+mn-cs"/>
              </a:rPr>
              <a:t>Ev topluluğundan bir çiftin memleketi olduğundan dolayı özellikle bu köyü seçtiler. Bu çiftin, </a:t>
            </a:r>
            <a:r>
              <a:rPr lang="tr-TR" sz="1200" kern="1200" dirty="0" err="1" smtClean="0">
                <a:solidFill>
                  <a:schemeClr val="tx1"/>
                </a:solidFill>
                <a:effectLst/>
                <a:latin typeface="+mn-lt"/>
                <a:ea typeface="+mn-ea"/>
                <a:cs typeface="+mn-cs"/>
              </a:rPr>
              <a:t>Wins</a:t>
            </a:r>
            <a:r>
              <a:rPr lang="tr-TR" sz="1200" kern="1200" dirty="0" smtClean="0">
                <a:solidFill>
                  <a:schemeClr val="tx1"/>
                </a:solidFill>
                <a:effectLst/>
                <a:latin typeface="+mn-lt"/>
                <a:ea typeface="+mn-ea"/>
                <a:cs typeface="+mn-cs"/>
              </a:rPr>
              <a:t> olarak isimlendirelim, daha imana gelmeyen akrabaları vardı bu köyde ve onları Rab için kazanmaya hasret duyuyorlardı. Böylece </a:t>
            </a:r>
            <a:r>
              <a:rPr lang="tr-TR" sz="1200" kern="1200" dirty="0" err="1" smtClean="0">
                <a:solidFill>
                  <a:schemeClr val="tx1"/>
                </a:solidFill>
                <a:effectLst/>
                <a:latin typeface="+mn-lt"/>
                <a:ea typeface="+mn-ea"/>
                <a:cs typeface="+mn-cs"/>
              </a:rPr>
              <a:t>pastör</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Hanh</a:t>
            </a:r>
            <a:r>
              <a:rPr lang="tr-TR" sz="1200" kern="1200" dirty="0" smtClean="0">
                <a:solidFill>
                  <a:schemeClr val="tx1"/>
                </a:solidFill>
                <a:effectLst/>
                <a:latin typeface="+mn-lt"/>
                <a:ea typeface="+mn-ea"/>
                <a:cs typeface="+mn-cs"/>
              </a:rPr>
              <a:t>, Win çifti ve diğer topluluk üyeleri dua etmeye başladılar.</a:t>
            </a:r>
          </a:p>
          <a:p>
            <a:r>
              <a:rPr lang="tr-TR" sz="1200" kern="1200" dirty="0" smtClean="0">
                <a:solidFill>
                  <a:schemeClr val="tx1"/>
                </a:solidFill>
                <a:effectLst/>
                <a:latin typeface="+mn-lt"/>
                <a:ea typeface="+mn-ea"/>
                <a:cs typeface="+mn-cs"/>
              </a:rPr>
              <a:t>Çok zaman geçmeden </a:t>
            </a:r>
            <a:r>
              <a:rPr lang="tr-TR" sz="1200" kern="1200" dirty="0" err="1" smtClean="0">
                <a:solidFill>
                  <a:schemeClr val="tx1"/>
                </a:solidFill>
                <a:effectLst/>
                <a:latin typeface="+mn-lt"/>
                <a:ea typeface="+mn-ea"/>
                <a:cs typeface="+mn-cs"/>
              </a:rPr>
              <a:t>Wins’lerin</a:t>
            </a:r>
            <a:r>
              <a:rPr lang="tr-TR" sz="1200" kern="1200" dirty="0" smtClean="0">
                <a:solidFill>
                  <a:schemeClr val="tx1"/>
                </a:solidFill>
                <a:effectLst/>
                <a:latin typeface="+mn-lt"/>
                <a:ea typeface="+mn-ea"/>
                <a:cs typeface="+mn-cs"/>
              </a:rPr>
              <a:t> teyzesi –mide kanserinden </a:t>
            </a:r>
            <a:r>
              <a:rPr lang="tr-TR" sz="1200" kern="1200" dirty="0" err="1" smtClean="0">
                <a:solidFill>
                  <a:schemeClr val="tx1"/>
                </a:solidFill>
                <a:effectLst/>
                <a:latin typeface="+mn-lt"/>
                <a:ea typeface="+mn-ea"/>
                <a:cs typeface="+mn-cs"/>
              </a:rPr>
              <a:t>ızdırap</a:t>
            </a:r>
            <a:r>
              <a:rPr lang="tr-TR" sz="1200" kern="1200" dirty="0" smtClean="0">
                <a:solidFill>
                  <a:schemeClr val="tx1"/>
                </a:solidFill>
                <a:effectLst/>
                <a:latin typeface="+mn-lt"/>
                <a:ea typeface="+mn-ea"/>
                <a:cs typeface="+mn-cs"/>
              </a:rPr>
              <a:t> çeken Yen isimli bir hanım – onların şehrine tıbbi yardım aramaya geldi. Yeğeni olan Bay Win, Yen’i her </a:t>
            </a:r>
            <a:r>
              <a:rPr lang="tr-TR" sz="1200" kern="1200" dirty="0" err="1" smtClean="0">
                <a:solidFill>
                  <a:schemeClr val="tx1"/>
                </a:solidFill>
                <a:effectLst/>
                <a:latin typeface="+mn-lt"/>
                <a:ea typeface="+mn-ea"/>
                <a:cs typeface="+mn-cs"/>
              </a:rPr>
              <a:t>Sebt</a:t>
            </a:r>
            <a:r>
              <a:rPr lang="tr-TR" sz="1200" kern="1200" dirty="0" smtClean="0">
                <a:solidFill>
                  <a:schemeClr val="tx1"/>
                </a:solidFill>
                <a:effectLst/>
                <a:latin typeface="+mn-lt"/>
                <a:ea typeface="+mn-ea"/>
                <a:cs typeface="+mn-cs"/>
              </a:rPr>
              <a:t> günü katıldıkları </a:t>
            </a:r>
            <a:r>
              <a:rPr lang="tr-TR" sz="1200" kern="1200" dirty="0" err="1" smtClean="0">
                <a:solidFill>
                  <a:schemeClr val="tx1"/>
                </a:solidFill>
                <a:effectLst/>
                <a:latin typeface="+mn-lt"/>
                <a:ea typeface="+mn-ea"/>
                <a:cs typeface="+mn-cs"/>
              </a:rPr>
              <a:t>pastor</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Hanh’ın</a:t>
            </a:r>
            <a:r>
              <a:rPr lang="tr-TR" sz="1200" kern="1200" dirty="0" smtClean="0">
                <a:solidFill>
                  <a:schemeClr val="tx1"/>
                </a:solidFill>
                <a:effectLst/>
                <a:latin typeface="+mn-lt"/>
                <a:ea typeface="+mn-ea"/>
                <a:cs typeface="+mn-cs"/>
              </a:rPr>
              <a:t> ev topluluğuna davet etti. Geldi ve orada İsa Mesih’ten duydu, ayrıca ona bir Kutsal Kitap hediye verildi. Yen hevesle Mesih’i kurtarıcı olarak kabul etti ve herkes sevindi – özelikle Bay ve Bayan Win. Ancak Yen kanserin son aşamasında olduğundan doktorlar ona yardım edemediler; onun tek umudu Usta Şifacı oldu. Böylece ev topluluğu üyeleri mucize için ateşli bir biçimde dua etmeye başladılar.</a:t>
            </a:r>
          </a:p>
          <a:p>
            <a:r>
              <a:rPr lang="tr-TR" sz="1200" kern="1200" dirty="0" smtClean="0">
                <a:solidFill>
                  <a:schemeClr val="tx1"/>
                </a:solidFill>
                <a:effectLst/>
                <a:latin typeface="+mn-lt"/>
                <a:ea typeface="+mn-ea"/>
                <a:cs typeface="+mn-cs"/>
              </a:rPr>
              <a:t>Kanser, Yen’in yemeği midesinde tutmasını olanaksız kılıyordu, fakat Kutsal Kitap’a olan doyumsuz açlık onu ayakta tuttu. İki hafta şehirde kaldıktan sonra köydeki kendi ailesinin yanına döndü. Fakat durumu daha da kötüleşti. Yaklaşık bir ay sonra Yen’in görümcesi </a:t>
            </a:r>
            <a:r>
              <a:rPr lang="tr-TR" sz="1200" kern="1200" dirty="0" err="1" smtClean="0">
                <a:solidFill>
                  <a:schemeClr val="tx1"/>
                </a:solidFill>
                <a:effectLst/>
                <a:latin typeface="+mn-lt"/>
                <a:ea typeface="+mn-ea"/>
                <a:cs typeface="+mn-cs"/>
              </a:rPr>
              <a:t>pastor</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Hanh’a</a:t>
            </a:r>
            <a:r>
              <a:rPr lang="tr-TR" sz="1200" kern="1200" dirty="0" smtClean="0">
                <a:solidFill>
                  <a:schemeClr val="tx1"/>
                </a:solidFill>
                <a:effectLst/>
                <a:latin typeface="+mn-lt"/>
                <a:ea typeface="+mn-ea"/>
                <a:cs typeface="+mn-cs"/>
              </a:rPr>
              <a:t> telefon açıp Yen’in yakında öleceği konusunda üzücü haberi verdi. </a:t>
            </a:r>
          </a:p>
          <a:p>
            <a:r>
              <a:rPr lang="tr-TR" sz="1200" kern="1200" dirty="0" smtClean="0">
                <a:solidFill>
                  <a:schemeClr val="tx1"/>
                </a:solidFill>
                <a:effectLst/>
                <a:latin typeface="+mn-lt"/>
                <a:ea typeface="+mn-ea"/>
                <a:cs typeface="+mn-cs"/>
              </a:rPr>
              <a:t> </a:t>
            </a:r>
          </a:p>
          <a:p>
            <a:r>
              <a:rPr lang="tr-TR" sz="1200" kern="1200" dirty="0" smtClean="0">
                <a:solidFill>
                  <a:schemeClr val="tx1"/>
                </a:solidFill>
                <a:effectLst/>
                <a:latin typeface="+mn-lt"/>
                <a:ea typeface="+mn-ea"/>
                <a:cs typeface="+mn-cs"/>
              </a:rPr>
              <a:t>Yen’in görümcesi ile telefonda konuştuğunda </a:t>
            </a:r>
            <a:r>
              <a:rPr lang="tr-TR" sz="1200" kern="1200" dirty="0" err="1" smtClean="0">
                <a:solidFill>
                  <a:schemeClr val="tx1"/>
                </a:solidFill>
                <a:effectLst/>
                <a:latin typeface="+mn-lt"/>
                <a:ea typeface="+mn-ea"/>
                <a:cs typeface="+mn-cs"/>
              </a:rPr>
              <a:t>pastor</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Hanh</a:t>
            </a:r>
            <a:r>
              <a:rPr lang="tr-TR" sz="1200" kern="1200" dirty="0" smtClean="0">
                <a:solidFill>
                  <a:schemeClr val="tx1"/>
                </a:solidFill>
                <a:effectLst/>
                <a:latin typeface="+mn-lt"/>
                <a:ea typeface="+mn-ea"/>
                <a:cs typeface="+mn-cs"/>
              </a:rPr>
              <a:t> ona ciddiyetle yalvardı, “Sen Yen’i sever misin? Seversen şimdi beni dinle! Biz Allah’ın Yen’e şifa vereceğine dair dua ettik. Şu anda yardım edebilecek tek Kişi O’dur! Lütfen Yen’in Kutsal Kitap isimli kitabını getir ve </a:t>
            </a:r>
            <a:r>
              <a:rPr lang="tr-TR" sz="1200" kern="1200" dirty="0" err="1" smtClean="0">
                <a:solidFill>
                  <a:schemeClr val="tx1"/>
                </a:solidFill>
                <a:effectLst/>
                <a:latin typeface="+mn-lt"/>
                <a:ea typeface="+mn-ea"/>
                <a:cs typeface="+mn-cs"/>
              </a:rPr>
              <a:t>Mezmurlar</a:t>
            </a:r>
            <a:r>
              <a:rPr lang="tr-TR" sz="1200" kern="1200" dirty="0" smtClean="0">
                <a:solidFill>
                  <a:schemeClr val="tx1"/>
                </a:solidFill>
                <a:effectLst/>
                <a:latin typeface="+mn-lt"/>
                <a:ea typeface="+mn-ea"/>
                <a:cs typeface="+mn-cs"/>
              </a:rPr>
              <a:t> 30’u aç. Yen’in yanında diz çök ve Yen’in ismini ayetlere koyarak bu sözleri oku.”</a:t>
            </a:r>
          </a:p>
          <a:p>
            <a:r>
              <a:rPr lang="tr-TR" sz="1200" kern="1200" dirty="0" smtClean="0">
                <a:solidFill>
                  <a:schemeClr val="tx1"/>
                </a:solidFill>
                <a:effectLst/>
                <a:latin typeface="+mn-lt"/>
                <a:ea typeface="+mn-ea"/>
                <a:cs typeface="+mn-cs"/>
              </a:rPr>
              <a:t>Telefon hattının öbür tarafında bir sessizlik oldu. “Allah onu iyileşmeye ve eski haline getirmeye yeteneklidir,” diye </a:t>
            </a:r>
            <a:r>
              <a:rPr lang="tr-TR" sz="1200" kern="1200" dirty="0" err="1" smtClean="0">
                <a:solidFill>
                  <a:schemeClr val="tx1"/>
                </a:solidFill>
                <a:effectLst/>
                <a:latin typeface="+mn-lt"/>
                <a:ea typeface="+mn-ea"/>
                <a:cs typeface="+mn-cs"/>
              </a:rPr>
              <a:t>pastör</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Hanh</a:t>
            </a:r>
            <a:r>
              <a:rPr lang="tr-TR" sz="1200" kern="1200" dirty="0" smtClean="0">
                <a:solidFill>
                  <a:schemeClr val="tx1"/>
                </a:solidFill>
                <a:effectLst/>
                <a:latin typeface="+mn-lt"/>
                <a:ea typeface="+mn-ea"/>
                <a:cs typeface="+mn-cs"/>
              </a:rPr>
              <a:t> ısrar etti. </a:t>
            </a:r>
            <a:r>
              <a:rPr lang="tr-TR" sz="1200" kern="1200" dirty="0" err="1" smtClean="0">
                <a:solidFill>
                  <a:schemeClr val="tx1"/>
                </a:solidFill>
                <a:effectLst/>
                <a:latin typeface="+mn-lt"/>
                <a:ea typeface="+mn-ea"/>
                <a:cs typeface="+mn-cs"/>
              </a:rPr>
              <a:t>Pastör</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Hanh</a:t>
            </a:r>
            <a:r>
              <a:rPr lang="tr-TR" sz="1200" kern="1200" dirty="0" smtClean="0">
                <a:solidFill>
                  <a:schemeClr val="tx1"/>
                </a:solidFill>
                <a:effectLst/>
                <a:latin typeface="+mn-lt"/>
                <a:ea typeface="+mn-ea"/>
                <a:cs typeface="+mn-cs"/>
              </a:rPr>
              <a:t> telefonu kapattığında Yen’in imanlı olmayan görümcesinin söylediği şeyi yapacağından pek emin değildi, fakat grup ciddiyetle dua etmeye devam etti. Allah’ın, ettikleri dua için bir mucize yapabileceğine ve Yen’in hayatını korumaya ve böylece onun inançlı olmayan köyünde bir tanık olabileceğine güvendiler.</a:t>
            </a:r>
          </a:p>
          <a:p>
            <a:r>
              <a:rPr lang="tr-TR" sz="1200" kern="1200" dirty="0" smtClean="0">
                <a:solidFill>
                  <a:schemeClr val="tx1"/>
                </a:solidFill>
                <a:effectLst/>
                <a:latin typeface="+mn-lt"/>
                <a:ea typeface="+mn-ea"/>
                <a:cs typeface="+mn-cs"/>
              </a:rPr>
              <a:t>Bir kaç gün sonra </a:t>
            </a:r>
            <a:r>
              <a:rPr lang="tr-TR" sz="1200" kern="1200" dirty="0" err="1" smtClean="0">
                <a:solidFill>
                  <a:schemeClr val="tx1"/>
                </a:solidFill>
                <a:effectLst/>
                <a:latin typeface="+mn-lt"/>
                <a:ea typeface="+mn-ea"/>
                <a:cs typeface="+mn-cs"/>
              </a:rPr>
              <a:t>pastör</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Hanh</a:t>
            </a:r>
            <a:r>
              <a:rPr lang="tr-TR" sz="1200" kern="1200" dirty="0" smtClean="0">
                <a:solidFill>
                  <a:schemeClr val="tx1"/>
                </a:solidFill>
                <a:effectLst/>
                <a:latin typeface="+mn-lt"/>
                <a:ea typeface="+mn-ea"/>
                <a:cs typeface="+mn-cs"/>
              </a:rPr>
              <a:t> ve Win çifti beraberce köyü ziyaret etmeye gittiler. Ne bulacaklarından emin değildiler, fakat çok şaşırmalarına karşın, tamamen iyileşmiş Yen’in, görümcesinin ve imanlı olmayan büyük bir grubun sevinç çığlıklarıyla karşılaştılar. Herkes </a:t>
            </a:r>
            <a:r>
              <a:rPr lang="tr-TR" sz="1200" kern="1200" dirty="0" err="1" smtClean="0">
                <a:solidFill>
                  <a:schemeClr val="tx1"/>
                </a:solidFill>
                <a:effectLst/>
                <a:latin typeface="+mn-lt"/>
                <a:ea typeface="+mn-ea"/>
                <a:cs typeface="+mn-cs"/>
              </a:rPr>
              <a:t>Rab’be</a:t>
            </a:r>
            <a:r>
              <a:rPr lang="tr-TR" sz="1200" kern="1200" dirty="0" smtClean="0">
                <a:solidFill>
                  <a:schemeClr val="tx1"/>
                </a:solidFill>
                <a:effectLst/>
                <a:latin typeface="+mn-lt"/>
                <a:ea typeface="+mn-ea"/>
                <a:cs typeface="+mn-cs"/>
              </a:rPr>
              <a:t> övgü sunuyordu.</a:t>
            </a:r>
          </a:p>
          <a:p>
            <a:r>
              <a:rPr lang="tr-TR" sz="1200" kern="1200" dirty="0" smtClean="0">
                <a:solidFill>
                  <a:schemeClr val="tx1"/>
                </a:solidFill>
                <a:effectLst/>
                <a:latin typeface="+mn-lt"/>
                <a:ea typeface="+mn-ea"/>
                <a:cs typeface="+mn-cs"/>
              </a:rPr>
              <a:t>“</a:t>
            </a:r>
            <a:r>
              <a:rPr lang="tr-TR" sz="1200" kern="1200" dirty="0" err="1" smtClean="0">
                <a:solidFill>
                  <a:schemeClr val="tx1"/>
                </a:solidFill>
                <a:effectLst/>
                <a:latin typeface="+mn-lt"/>
                <a:ea typeface="+mn-ea"/>
                <a:cs typeface="+mn-cs"/>
              </a:rPr>
              <a:t>Pastör</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Hanh</a:t>
            </a:r>
            <a:r>
              <a:rPr lang="tr-TR" sz="1200" kern="1200" dirty="0" smtClean="0">
                <a:solidFill>
                  <a:schemeClr val="tx1"/>
                </a:solidFill>
                <a:effectLst/>
                <a:latin typeface="+mn-lt"/>
                <a:ea typeface="+mn-ea"/>
                <a:cs typeface="+mn-cs"/>
              </a:rPr>
              <a:t> ile telefonla konuştuğumdan kısa bir zaman sonra Yen nefes almayı bıraktı,” dedi görümcesi. “</a:t>
            </a:r>
            <a:r>
              <a:rPr lang="tr-TR" sz="1200" kern="1200" dirty="0" err="1" smtClean="0">
                <a:solidFill>
                  <a:schemeClr val="tx1"/>
                </a:solidFill>
                <a:effectLst/>
                <a:latin typeface="+mn-lt"/>
                <a:ea typeface="+mn-ea"/>
                <a:cs typeface="+mn-cs"/>
              </a:rPr>
              <a:t>Pastör</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Hanh’ın</a:t>
            </a:r>
            <a:r>
              <a:rPr lang="tr-TR" sz="1200" kern="1200" dirty="0" smtClean="0">
                <a:solidFill>
                  <a:schemeClr val="tx1"/>
                </a:solidFill>
                <a:effectLst/>
                <a:latin typeface="+mn-lt"/>
                <a:ea typeface="+mn-ea"/>
                <a:cs typeface="+mn-cs"/>
              </a:rPr>
              <a:t> benimle telefonda konuştuklarını hatırladığımda ben onu çoktan yıkamıştım ve cenaze törenine hazırlamıştım.” </a:t>
            </a:r>
          </a:p>
          <a:p>
            <a:r>
              <a:rPr lang="tr-TR" sz="1200" kern="1200" dirty="0" err="1" smtClean="0">
                <a:solidFill>
                  <a:schemeClr val="tx1"/>
                </a:solidFill>
                <a:effectLst/>
                <a:latin typeface="+mn-lt"/>
                <a:ea typeface="+mn-ea"/>
                <a:cs typeface="+mn-cs"/>
              </a:rPr>
              <a:t>Pastör</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Hanh’a</a:t>
            </a:r>
            <a:r>
              <a:rPr lang="tr-TR" sz="1200" kern="1200" dirty="0" smtClean="0">
                <a:solidFill>
                  <a:schemeClr val="tx1"/>
                </a:solidFill>
                <a:effectLst/>
                <a:latin typeface="+mn-lt"/>
                <a:ea typeface="+mn-ea"/>
                <a:cs typeface="+mn-cs"/>
              </a:rPr>
              <a:t> dönerek heyecanla devam etti. “Senin planından başka bir umudum olmadı. Senin dediğin gibi, dua ettikten ve Yen’in ismini </a:t>
            </a:r>
            <a:r>
              <a:rPr lang="tr-TR" sz="1200" kern="1200" dirty="0" err="1" smtClean="0">
                <a:solidFill>
                  <a:schemeClr val="tx1"/>
                </a:solidFill>
                <a:effectLst/>
                <a:latin typeface="+mn-lt"/>
                <a:ea typeface="+mn-ea"/>
                <a:cs typeface="+mn-cs"/>
              </a:rPr>
              <a:t>Mezmurlar</a:t>
            </a:r>
            <a:r>
              <a:rPr lang="tr-TR" sz="1200" kern="1200" dirty="0" smtClean="0">
                <a:solidFill>
                  <a:schemeClr val="tx1"/>
                </a:solidFill>
                <a:effectLst/>
                <a:latin typeface="+mn-lt"/>
                <a:ea typeface="+mn-ea"/>
                <a:cs typeface="+mn-cs"/>
              </a:rPr>
              <a:t> 30’daki ayetlere koyarak okuduktan sonra Yen’i sarmış olduğum örtülerde bir hareket başladı. Ben şaşkınlık ve korku içerisinde onun kendi örtülerinden şiddetle tekme atarak kurtulmaya çabaladığını gördüm. Sonra oturdu. Muhteşemdi. Ben buna inanamadım, çünkü iki hafta hiç oturamamıştı! Yemek istedi, hemen ona verdim ve midesi kabul etti. Gerçekten bir mucize!”</a:t>
            </a:r>
          </a:p>
          <a:p>
            <a:r>
              <a:rPr lang="tr-TR" sz="1200" kern="1200" dirty="0" smtClean="0">
                <a:solidFill>
                  <a:schemeClr val="tx1"/>
                </a:solidFill>
                <a:effectLst/>
                <a:latin typeface="+mn-lt"/>
                <a:ea typeface="+mn-ea"/>
                <a:cs typeface="+mn-cs"/>
              </a:rPr>
              <a:t>Evet, Yen sadece hayata dönmedi, fakat tamamen iyileştirildi. Bu yeni açılan kapı ile </a:t>
            </a:r>
            <a:r>
              <a:rPr lang="tr-TR" sz="1200" kern="1200" dirty="0" err="1" smtClean="0">
                <a:solidFill>
                  <a:schemeClr val="tx1"/>
                </a:solidFill>
                <a:effectLst/>
                <a:latin typeface="+mn-lt"/>
                <a:ea typeface="+mn-ea"/>
                <a:cs typeface="+mn-cs"/>
              </a:rPr>
              <a:t>pastör</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Hanh</a:t>
            </a:r>
            <a:r>
              <a:rPr lang="tr-TR" sz="1200" kern="1200" dirty="0" smtClean="0">
                <a:solidFill>
                  <a:schemeClr val="tx1"/>
                </a:solidFill>
                <a:effectLst/>
                <a:latin typeface="+mn-lt"/>
                <a:ea typeface="+mn-ea"/>
                <a:cs typeface="+mn-cs"/>
              </a:rPr>
              <a:t>, Win çifti ve ev topluluğu grubundan başka kişilerle bu köye ulaşmaya çalışarak, dua ettikleri bu köy ile sevgi dolu Hayat Yazarı ve O’nun Kutsal Kitap’taki güçlü sözleri hakkındaki müjdeyi paylaşmaya başladılar. Sonuç olarak elliden fazla kişi Mesih’i kabul etti ve Tanrı’nın sevgisi ve mucizesinin haberi henüz ulaşamadıkları köylerde hala yayılmaktadır. </a:t>
            </a:r>
          </a:p>
          <a:p>
            <a:r>
              <a:rPr lang="tr-TR" sz="1200" kern="1200" dirty="0" smtClean="0">
                <a:solidFill>
                  <a:schemeClr val="tx1"/>
                </a:solidFill>
                <a:effectLst/>
                <a:latin typeface="+mn-lt"/>
                <a:ea typeface="+mn-ea"/>
                <a:cs typeface="+mn-cs"/>
              </a:rPr>
              <a:t>Şehirdeki imanlılardan oluşan bu küçük ev topluluğunun imanı olmasaydı, imanı konuşmasalardı ve ciddiyetle bu köy için duada birleşmeye istekli olmasalardı, bu mucize yaşanabilir miydi?  Yen’in ölmek üzere olduğunu veya hislerine dayanarak bu umutsuz durumu kabul etselerdi, bu mucize olacak mıydı?</a:t>
            </a:r>
          </a:p>
          <a:p>
            <a:r>
              <a:rPr lang="tr-TR" sz="1200" kern="1200" dirty="0" smtClean="0">
                <a:solidFill>
                  <a:schemeClr val="tx1"/>
                </a:solidFill>
                <a:effectLst/>
                <a:latin typeface="+mn-lt"/>
                <a:ea typeface="+mn-ea"/>
                <a:cs typeface="+mn-cs"/>
              </a:rPr>
              <a:t>Tabii ki her zaman birini ölümden diriltmek Tanrı’nın isteği olmayabilir, fakat bizler Vietnam’daki kardeşlerimizi örnek alarak, etkili olduğumuz çevre ve bölgemizde henüz ulaşamadığımız insanlar için İMANLA ve samimiyetle dua etseydik ne olurdu? Hislerimize dayanmayarak aksine Tanrı’nın sözüne gerçek imanımız olsaydı, hayatlarımızda ne olabilirdi?</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37</a:t>
            </a:fld>
            <a:endParaRPr lang="en-US"/>
          </a:p>
        </p:txBody>
      </p:sp>
    </p:spTree>
    <p:extLst>
      <p:ext uri="{BB962C8B-B14F-4D97-AF65-F5344CB8AC3E}">
        <p14:creationId xmlns:p14="http://schemas.microsoft.com/office/powerpoint/2010/main" val="863066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Bize şöyle söylendi, “</a:t>
            </a:r>
            <a:r>
              <a:rPr lang="tr-TR" sz="1200" kern="1200" dirty="0" err="1" smtClean="0">
                <a:solidFill>
                  <a:schemeClr val="tx1"/>
                </a:solidFill>
                <a:effectLst/>
                <a:latin typeface="+mn-lt"/>
                <a:ea typeface="+mn-ea"/>
                <a:cs typeface="+mn-cs"/>
              </a:rPr>
              <a:t>Rabb’in</a:t>
            </a:r>
            <a:r>
              <a:rPr lang="tr-TR" sz="1200" kern="1200" dirty="0" smtClean="0">
                <a:solidFill>
                  <a:schemeClr val="tx1"/>
                </a:solidFill>
                <a:effectLst/>
                <a:latin typeface="+mn-lt"/>
                <a:ea typeface="+mn-ea"/>
                <a:cs typeface="+mn-cs"/>
              </a:rPr>
              <a:t> Kendi halkının dualarını göz ardı etmesi tehlikesi yoktur. Tehlike, onların ayartıda ve denenmede cesaretlerinin kırılmasında ve duada sebatı sürdürememelerindedir.” </a:t>
            </a:r>
            <a:r>
              <a:rPr lang="tr-TR" sz="1200" i="1" kern="1200" dirty="0" err="1" smtClean="0">
                <a:solidFill>
                  <a:schemeClr val="tx1"/>
                </a:solidFill>
                <a:effectLst/>
                <a:latin typeface="+mn-lt"/>
                <a:ea typeface="+mn-ea"/>
                <a:cs typeface="+mn-cs"/>
              </a:rPr>
              <a:t>Christ’s</a:t>
            </a:r>
            <a:r>
              <a:rPr lang="tr-TR" sz="1200" i="1" kern="1200" dirty="0" smtClean="0">
                <a:solidFill>
                  <a:schemeClr val="tx1"/>
                </a:solidFill>
                <a:effectLst/>
                <a:latin typeface="+mn-lt"/>
                <a:ea typeface="+mn-ea"/>
                <a:cs typeface="+mn-cs"/>
              </a:rPr>
              <a:t> Object </a:t>
            </a:r>
            <a:r>
              <a:rPr lang="tr-TR" sz="1200" i="1" kern="1200" dirty="0" err="1" smtClean="0">
                <a:solidFill>
                  <a:schemeClr val="tx1"/>
                </a:solidFill>
                <a:effectLst/>
                <a:latin typeface="+mn-lt"/>
                <a:ea typeface="+mn-ea"/>
                <a:cs typeface="+mn-cs"/>
              </a:rPr>
              <a:t>Lessons</a:t>
            </a:r>
            <a:r>
              <a:rPr lang="tr-TR" sz="1200" kern="1200" dirty="0" smtClean="0">
                <a:solidFill>
                  <a:schemeClr val="tx1"/>
                </a:solidFill>
                <a:effectLst/>
                <a:latin typeface="+mn-lt"/>
                <a:ea typeface="+mn-ea"/>
                <a:cs typeface="+mn-cs"/>
              </a:rPr>
              <a:t>, S. 175.</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38</a:t>
            </a:fld>
            <a:endParaRPr lang="en-US"/>
          </a:p>
        </p:txBody>
      </p:sp>
    </p:spTree>
    <p:extLst>
      <p:ext uri="{BB962C8B-B14F-4D97-AF65-F5344CB8AC3E}">
        <p14:creationId xmlns:p14="http://schemas.microsoft.com/office/powerpoint/2010/main" val="21239020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kern="1200" dirty="0" smtClean="0">
                <a:solidFill>
                  <a:schemeClr val="tx1"/>
                </a:solidFill>
                <a:effectLst/>
                <a:latin typeface="+mn-lt"/>
                <a:ea typeface="+mn-ea"/>
                <a:cs typeface="+mn-cs"/>
              </a:rPr>
              <a:t>Hisler olsun ya da olmasın, iman Tanrı’nın sözünü ciddiye alır. Umut ettiğimiz şeylerin özü, görmediğimiz şeylerin kanıtıdır. Eğer karşımızdaki insana inanıyorsak, Allah’ın sözüne inanamaz mıyız? O’na gidip bilgelik veya lütuf istediğimiz zaman, kendimize bakıp, bir güvence olarak O’nun bizlerde Kendi sözünü gerçekleştirdiği yolunda özel bir his aramamalıyız. His ölçüt değildir.</a:t>
            </a:r>
            <a:r>
              <a:rPr lang="tr-TR" dirty="0" smtClean="0">
                <a:effectLst/>
              </a:rPr>
              <a:t> </a:t>
            </a:r>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39</a:t>
            </a:fld>
            <a:endParaRPr lang="en-US"/>
          </a:p>
        </p:txBody>
      </p:sp>
    </p:spTree>
    <p:extLst>
      <p:ext uri="{BB962C8B-B14F-4D97-AF65-F5344CB8AC3E}">
        <p14:creationId xmlns:p14="http://schemas.microsoft.com/office/powerpoint/2010/main" val="24426208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kern="1200" dirty="0" smtClean="0">
                <a:solidFill>
                  <a:schemeClr val="tx1"/>
                </a:solidFill>
                <a:effectLst/>
                <a:latin typeface="+mn-lt"/>
                <a:ea typeface="+mn-ea"/>
                <a:cs typeface="+mn-cs"/>
              </a:rPr>
              <a:t>İmanlılar hisleri takip ettiğinde, bunun sonucu büyük kötülükler oldu. İsa’nın benim dualarını duyduğunu nasıl bilebilirim? O’nun vaatleriyle bilebilirim. O, muhtaç olanlar O’na yalvardığında onları duyacağını söyledi ve ben O’nun sözüne inanıyorum. O, Yakup’un soyuna, “Beni boşuna (olmayacak yerlerde) arayın” demedi. </a:t>
            </a:r>
            <a:r>
              <a:rPr lang="tr-TR" sz="1200" kern="1200" dirty="0" err="1" smtClean="0">
                <a:solidFill>
                  <a:schemeClr val="tx1"/>
                </a:solidFill>
                <a:effectLst/>
                <a:latin typeface="+mn-lt"/>
                <a:ea typeface="+mn-ea"/>
                <a:cs typeface="+mn-cs"/>
              </a:rPr>
              <a:t>Yeşaya</a:t>
            </a:r>
            <a:r>
              <a:rPr lang="tr-TR" sz="1200" kern="1200" dirty="0" smtClean="0">
                <a:solidFill>
                  <a:schemeClr val="tx1"/>
                </a:solidFill>
                <a:effectLst/>
                <a:latin typeface="+mn-lt"/>
                <a:ea typeface="+mn-ea"/>
                <a:cs typeface="+mn-cs"/>
              </a:rPr>
              <a:t> 45:19</a:t>
            </a:r>
            <a:r>
              <a:rPr lang="tr-TR" dirty="0" smtClean="0">
                <a:effectLst/>
              </a:rPr>
              <a:t> </a:t>
            </a:r>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40</a:t>
            </a:fld>
            <a:endParaRPr lang="en-US"/>
          </a:p>
        </p:txBody>
      </p:sp>
    </p:spTree>
    <p:extLst>
      <p:ext uri="{BB962C8B-B14F-4D97-AF65-F5344CB8AC3E}">
        <p14:creationId xmlns:p14="http://schemas.microsoft.com/office/powerpoint/2010/main" val="4436845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 Işıkta yürüdüğümüzde kutsal bir cesaretle lütuf tahtına yaklaşabiliriz. Yaşayan bir imanla Allah’ın vaatlerini sergileyebiliriz ve taleplerimiz için ısrar edebiliriz. Zayıf, hatalı ve layık olmamamıza rağmen “Ruh da güçsüzlüğümüzde bize yardım eder” (Romalılar 8:26). Talebimizi sunduktan sonra vazgeçmemeliyiz, fakat bütün gece Melek ile güreşen Yakup gibi “Beni kutsamadıkça seni bırakmam” demeliyiz, böylece onun gibi biz de galip gelebiliriz. – </a:t>
            </a:r>
            <a:r>
              <a:rPr lang="tr-TR" sz="1200" i="1" kern="1200" dirty="0" err="1" smtClean="0">
                <a:solidFill>
                  <a:schemeClr val="tx1"/>
                </a:solidFill>
                <a:effectLst/>
                <a:latin typeface="+mn-lt"/>
                <a:ea typeface="+mn-ea"/>
                <a:cs typeface="+mn-cs"/>
              </a:rPr>
              <a:t>Bible</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Echo</a:t>
            </a:r>
            <a:r>
              <a:rPr lang="tr-TR" sz="1200" kern="1200" dirty="0" smtClean="0">
                <a:solidFill>
                  <a:schemeClr val="tx1"/>
                </a:solidFill>
                <a:effectLst/>
                <a:latin typeface="+mn-lt"/>
                <a:ea typeface="+mn-ea"/>
                <a:cs typeface="+mn-cs"/>
              </a:rPr>
              <a:t>, Eylül 24, 1894, par. 4.</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41</a:t>
            </a:fld>
            <a:endParaRPr lang="en-US"/>
          </a:p>
        </p:txBody>
      </p:sp>
    </p:spTree>
    <p:extLst>
      <p:ext uri="{BB962C8B-B14F-4D97-AF65-F5344CB8AC3E}">
        <p14:creationId xmlns:p14="http://schemas.microsoft.com/office/powerpoint/2010/main" val="3476414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“Dualarınızı HİSSETMİYORSUNUZ ve aracılık ruhunu daha fazla fark edene dek beklemek zorundasınız, yoksa dualarınız bir taklitten ibaret olur diyerek, düşman birçoğunuzu duadan uzak tutuyor. Fakat Şeytan’a şöyle karşılık vermelisiniz, “İnsanlara hiç usanmadan, her zaman dua etmeleri gerektiği yazıldı”. Taleplerimizin yükünü taşıdıkça dua etmeliyiz, direndiğimizde bize verilecektir.” </a:t>
            </a:r>
            <a:r>
              <a:rPr lang="tr-TR" sz="1200" i="1" kern="1200" dirty="0" err="1" smtClean="0">
                <a:solidFill>
                  <a:schemeClr val="tx1"/>
                </a:solidFill>
                <a:effectLst/>
                <a:latin typeface="+mn-lt"/>
                <a:ea typeface="+mn-ea"/>
                <a:cs typeface="+mn-cs"/>
              </a:rPr>
              <a:t>Prayer</a:t>
            </a:r>
            <a:r>
              <a:rPr lang="tr-TR" sz="1200" kern="1200" dirty="0" smtClean="0">
                <a:solidFill>
                  <a:schemeClr val="tx1"/>
                </a:solidFill>
                <a:effectLst/>
                <a:latin typeface="+mn-lt"/>
                <a:ea typeface="+mn-ea"/>
                <a:cs typeface="+mn-cs"/>
              </a:rPr>
              <a:t>, S. 268. </a:t>
            </a:r>
          </a:p>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Hatırlayın, her zaman dua etmeye istekli değiliz … fakat tam bu zamanda dua en önemlisidir! İman sahibi olmalıyız ve ne kadar YÜCE Tanrı’ya hizmet ettiğimizin farkına varmalıyız!</a:t>
            </a:r>
          </a:p>
          <a:p>
            <a:pPr marL="0" marR="0" indent="0" algn="l" defTabSz="457200" rtl="0" eaLnBrk="1" fontAlgn="auto" latinLnBrk="0" hangingPunct="1">
              <a:lnSpc>
                <a:spcPct val="100000"/>
              </a:lnSpc>
              <a:spcBef>
                <a:spcPts val="0"/>
              </a:spcBef>
              <a:spcAft>
                <a:spcPts val="0"/>
              </a:spcAft>
              <a:buClrTx/>
              <a:buSzTx/>
              <a:buFontTx/>
              <a:buNone/>
              <a:tabLst/>
              <a:defRPr/>
            </a:pPr>
            <a:endParaRPr lang="tr-TR"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42</a:t>
            </a:fld>
            <a:endParaRPr lang="en-US"/>
          </a:p>
        </p:txBody>
      </p:sp>
    </p:spTree>
    <p:extLst>
      <p:ext uri="{BB962C8B-B14F-4D97-AF65-F5344CB8AC3E}">
        <p14:creationId xmlns:p14="http://schemas.microsoft.com/office/powerpoint/2010/main" val="42859578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Kral İskender</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Kapanışta kısa bir hikâyeyi sizinle paylaşmak isterim.</a:t>
            </a:r>
          </a:p>
          <a:p>
            <a:r>
              <a:rPr lang="tr-TR" sz="1200" kern="1200" dirty="0" smtClean="0">
                <a:solidFill>
                  <a:schemeClr val="tx1"/>
                </a:solidFill>
                <a:effectLst/>
                <a:latin typeface="+mn-lt"/>
                <a:ea typeface="+mn-ea"/>
                <a:cs typeface="+mn-cs"/>
              </a:rPr>
              <a:t>Büyük İskender güçlü bir fatih ve kraldı ve İsa’nın zamanından çok önce yaşadığı halde (İ.Ö. 300 yıllarında) onun şöhreti bu gün hala biliniyor. Tarih bize o zamanki bilinen dünyayı fethettiğini anlatıyor. Aslında Asya’ya gediğinde ve daha fazla fethedecek ülke kalmadığını fark ettiğinde ağladığı söyleniyor. </a:t>
            </a:r>
          </a:p>
          <a:p>
            <a:r>
              <a:rPr lang="tr-TR" sz="1200" kern="1200" dirty="0" smtClean="0">
                <a:solidFill>
                  <a:schemeClr val="tx1"/>
                </a:solidFill>
                <a:effectLst/>
                <a:latin typeface="+mn-lt"/>
                <a:ea typeface="+mn-ea"/>
                <a:cs typeface="+mn-cs"/>
              </a:rPr>
              <a:t>Büyük bir fatih olmakla beraber o da şefkatli bir hükümdardı. Her sene “şefkat günü” olarak adlandırdığı bir gün </a:t>
            </a:r>
            <a:r>
              <a:rPr lang="tr-TR" sz="1200" kern="1200" dirty="0" err="1" smtClean="0">
                <a:solidFill>
                  <a:schemeClr val="tx1"/>
                </a:solidFill>
                <a:effectLst/>
                <a:latin typeface="+mn-lt"/>
                <a:ea typeface="+mn-ea"/>
                <a:cs typeface="+mn-cs"/>
              </a:rPr>
              <a:t>ayırmıştıı</a:t>
            </a:r>
            <a:r>
              <a:rPr lang="tr-TR" sz="1200" kern="1200" dirty="0" smtClean="0">
                <a:solidFill>
                  <a:schemeClr val="tx1"/>
                </a:solidFill>
                <a:effectLst/>
                <a:latin typeface="+mn-lt"/>
                <a:ea typeface="+mn-ea"/>
                <a:cs typeface="+mn-cs"/>
              </a:rPr>
              <a:t>. </a:t>
            </a:r>
          </a:p>
          <a:p>
            <a:r>
              <a:rPr lang="tr-TR" sz="1200" kern="1200" dirty="0" smtClean="0">
                <a:solidFill>
                  <a:schemeClr val="tx1"/>
                </a:solidFill>
                <a:effectLst/>
                <a:latin typeface="+mn-lt"/>
                <a:ea typeface="+mn-ea"/>
                <a:cs typeface="+mn-cs"/>
              </a:rPr>
              <a:t>Hikaye devam ederken, yılın bu özel gününde hükmettiği krallıktan rastgele değişik insanlar seçiyordu. Onlar gelip özel isteklerde bulunabilirlerdi. Herhangi bir isteklerini ve ihtiyaçlarını bildirebilirlerdi ve o da verirdi. Çoğunlukla insanlar yemek, giysiler, para, ilaç </a:t>
            </a:r>
            <a:r>
              <a:rPr lang="tr-TR" sz="1200" kern="1200" dirty="0" err="1" smtClean="0">
                <a:solidFill>
                  <a:schemeClr val="tx1"/>
                </a:solidFill>
                <a:effectLst/>
                <a:latin typeface="+mn-lt"/>
                <a:ea typeface="+mn-ea"/>
                <a:cs typeface="+mn-cs"/>
              </a:rPr>
              <a:t>v.s</a:t>
            </a:r>
            <a:r>
              <a:rPr lang="tr-TR" sz="1200" kern="1200" dirty="0" smtClean="0">
                <a:solidFill>
                  <a:schemeClr val="tx1"/>
                </a:solidFill>
                <a:effectLst/>
                <a:latin typeface="+mn-lt"/>
                <a:ea typeface="+mn-ea"/>
                <a:cs typeface="+mn-cs"/>
              </a:rPr>
              <a:t>. talep ediyorlardı. Ancak bir yıl </a:t>
            </a:r>
            <a:r>
              <a:rPr lang="tr-TR" sz="1200" i="1" kern="1200" dirty="0" smtClean="0">
                <a:solidFill>
                  <a:schemeClr val="tx1"/>
                </a:solidFill>
                <a:effectLst/>
                <a:latin typeface="+mn-lt"/>
                <a:ea typeface="+mn-ea"/>
                <a:cs typeface="+mn-cs"/>
              </a:rPr>
              <a:t>daha fazlasını istemeye cüret eden</a:t>
            </a:r>
            <a:r>
              <a:rPr lang="tr-TR" sz="1200" kern="1200" dirty="0" smtClean="0">
                <a:solidFill>
                  <a:schemeClr val="tx1"/>
                </a:solidFill>
                <a:effectLst/>
                <a:latin typeface="+mn-lt"/>
                <a:ea typeface="+mn-ea"/>
                <a:cs typeface="+mn-cs"/>
              </a:rPr>
              <a:t> bir adam ortaya çıkmıştı!</a:t>
            </a:r>
          </a:p>
          <a:p>
            <a:r>
              <a:rPr lang="tr-TR" sz="1200" kern="1200" dirty="0" smtClean="0">
                <a:solidFill>
                  <a:schemeClr val="tx1"/>
                </a:solidFill>
                <a:effectLst/>
                <a:latin typeface="+mn-lt"/>
                <a:ea typeface="+mn-ea"/>
                <a:cs typeface="+mn-cs"/>
              </a:rPr>
              <a:t>Kralın sözcüsü aracılığıyla konuşan adam şu talebi iletti.</a:t>
            </a:r>
          </a:p>
          <a:p>
            <a:r>
              <a:rPr lang="tr-TR" sz="1200" kern="1200" dirty="0" smtClean="0">
                <a:solidFill>
                  <a:schemeClr val="tx1"/>
                </a:solidFill>
                <a:effectLst/>
                <a:latin typeface="+mn-lt"/>
                <a:ea typeface="+mn-ea"/>
                <a:cs typeface="+mn-cs"/>
              </a:rPr>
              <a:t>“Lütfen krala büyük bir saray istediğimi söyler misin? Ve sonra da…” Fakat devamını getirmeden kralın sözcüsü sinirlenerek sözünü kesti. “Nasıl bir terbiyesizlik! Bu insanların yemek ve ilaç talebinde bulunduklarını görmüyor musun?  Sen nasıl Kraldan bir saray isteğinde bulunma cüretini gösterirsin!”</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43</a:t>
            </a:fld>
            <a:endParaRPr lang="en-US"/>
          </a:p>
        </p:txBody>
      </p:sp>
    </p:spTree>
    <p:extLst>
      <p:ext uri="{BB962C8B-B14F-4D97-AF65-F5344CB8AC3E}">
        <p14:creationId xmlns:p14="http://schemas.microsoft.com/office/powerpoint/2010/main" val="2251836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kern="1200" dirty="0" smtClean="0">
                <a:solidFill>
                  <a:schemeClr val="tx1"/>
                </a:solidFill>
                <a:effectLst/>
                <a:latin typeface="+mn-lt"/>
                <a:ea typeface="+mn-ea"/>
                <a:cs typeface="+mn-cs"/>
              </a:rPr>
              <a:t>Fakat adam ciddiyetle devam etti, “Sarayda kutlama yapmak için büyük bir banket salonu isterim, çünkü çok arkadaşım var. Ayrıca sarayın tüm odaları mobilyalı olsun ve özel bir ziyafet için hazırlık yapılsın.” Burada sözcü daha fazla dayanamadı ve kızgınlıkla adamın sözünü bir kez daha kesti.</a:t>
            </a:r>
          </a:p>
          <a:p>
            <a:r>
              <a:rPr lang="tr-TR" sz="1200" kern="1200" dirty="0" smtClean="0">
                <a:solidFill>
                  <a:schemeClr val="tx1"/>
                </a:solidFill>
                <a:effectLst/>
                <a:latin typeface="+mn-lt"/>
                <a:ea typeface="+mn-ea"/>
                <a:cs typeface="+mn-cs"/>
              </a:rPr>
              <a:t>“Ben bunu kraldan rica etmeyeceğim! Bugüne dek duyduğum en küstahça şey bu!”</a:t>
            </a:r>
          </a:p>
          <a:p>
            <a:r>
              <a:rPr lang="tr-TR" sz="1200" kern="1200" dirty="0" smtClean="0">
                <a:solidFill>
                  <a:schemeClr val="tx1"/>
                </a:solidFill>
                <a:effectLst/>
                <a:latin typeface="+mn-lt"/>
                <a:ea typeface="+mn-ea"/>
                <a:cs typeface="+mn-cs"/>
              </a:rPr>
              <a:t>Tam o anda Büyük İskender kargaşayı gördü. “Bu adam ne istiyor?” diye sözcüsüne sordu.</a:t>
            </a:r>
          </a:p>
          <a:p>
            <a:r>
              <a:rPr lang="tr-TR" sz="1200" kern="1200" dirty="0" smtClean="0">
                <a:solidFill>
                  <a:schemeClr val="tx1"/>
                </a:solidFill>
                <a:effectLst/>
                <a:latin typeface="+mn-lt"/>
                <a:ea typeface="+mn-ea"/>
                <a:cs typeface="+mn-cs"/>
              </a:rPr>
              <a:t>Sözcüsü isteksizce </a:t>
            </a:r>
            <a:r>
              <a:rPr lang="tr-TR" sz="1200" kern="1200" dirty="0" err="1" smtClean="0">
                <a:solidFill>
                  <a:schemeClr val="tx1"/>
                </a:solidFill>
                <a:effectLst/>
                <a:latin typeface="+mn-lt"/>
                <a:ea typeface="+mn-ea"/>
                <a:cs typeface="+mn-cs"/>
              </a:rPr>
              <a:t>kral’a</a:t>
            </a:r>
            <a:r>
              <a:rPr lang="tr-TR" sz="1200" kern="1200" dirty="0" smtClean="0">
                <a:solidFill>
                  <a:schemeClr val="tx1"/>
                </a:solidFill>
                <a:effectLst/>
                <a:latin typeface="+mn-lt"/>
                <a:ea typeface="+mn-ea"/>
                <a:cs typeface="+mn-cs"/>
              </a:rPr>
              <a:t> döndü ve huzuruna gelerek sadece kralın duyabileceği kadar alçak bir ses ile konuşmaya başladı. “Kralım bunu söylemekten çekiniyorum. Bu adamın ne kadar cüretkâr olduğunu anlayamadım ve sizin de sinirleneceğinizi biliyorum. Fakat o </a:t>
            </a:r>
            <a:r>
              <a:rPr lang="tr-TR" sz="1200" i="1" kern="1200" dirty="0" smtClean="0">
                <a:solidFill>
                  <a:schemeClr val="tx1"/>
                </a:solidFill>
                <a:effectLst/>
                <a:latin typeface="+mn-lt"/>
                <a:ea typeface="+mn-ea"/>
                <a:cs typeface="+mn-cs"/>
              </a:rPr>
              <a:t>bir saray</a:t>
            </a:r>
            <a:r>
              <a:rPr lang="tr-TR" sz="1200" kern="1200" dirty="0" smtClean="0">
                <a:solidFill>
                  <a:schemeClr val="tx1"/>
                </a:solidFill>
                <a:effectLst/>
                <a:latin typeface="+mn-lt"/>
                <a:ea typeface="+mn-ea"/>
                <a:cs typeface="+mn-cs"/>
              </a:rPr>
              <a:t> istiyor. Sadece bir saray istemekle de kalmadı, sarayda daha bir büyük banket salonu da istedi, çünkü besbelli çok arkadaşı var. Ayrıca bütün odalar da mobilyalı olacakmış ve ziyafet hazırlanacakmış. Ben çok üzgünüm. Bunun çok abes bir istek olduğunu biliyorum ve adamı vazgeçirmeye ve başka bir şey istemesine uğraştım, fakat o vazgeçmedi.”</a:t>
            </a:r>
          </a:p>
          <a:p>
            <a:r>
              <a:rPr lang="tr-TR" sz="1200" kern="1200" dirty="0" smtClean="0">
                <a:solidFill>
                  <a:schemeClr val="tx1"/>
                </a:solidFill>
                <a:effectLst/>
                <a:latin typeface="+mn-lt"/>
                <a:ea typeface="+mn-ea"/>
                <a:cs typeface="+mn-cs"/>
              </a:rPr>
              <a:t>Büyük İskender bir an için durakladı. Büyük bir gülümseme ile bunu talep eden adama döndü ve heyecanla cevap verdi, “Talebin kabul edildi!”</a:t>
            </a:r>
          </a:p>
          <a:p>
            <a:r>
              <a:rPr lang="tr-TR" sz="1200" kern="1200" dirty="0" smtClean="0">
                <a:solidFill>
                  <a:schemeClr val="tx1"/>
                </a:solidFill>
                <a:effectLst/>
                <a:latin typeface="+mn-lt"/>
                <a:ea typeface="+mn-ea"/>
                <a:cs typeface="+mn-cs"/>
              </a:rPr>
              <a:t>Şaşkınlık ile sözcüsü krala baktı. Şok içinde “Nasıl bu kadar abes bir talebi kabul edebilirsiniz?” diye sordu.</a:t>
            </a:r>
          </a:p>
          <a:p>
            <a:r>
              <a:rPr lang="tr-TR" sz="1200" kern="1200" dirty="0" smtClean="0">
                <a:solidFill>
                  <a:schemeClr val="tx1"/>
                </a:solidFill>
                <a:effectLst/>
                <a:latin typeface="+mn-lt"/>
                <a:ea typeface="+mn-ea"/>
                <a:cs typeface="+mn-cs"/>
              </a:rPr>
              <a:t>Kral gülerek cevapladı, “Gördüğün bütün bu insanlar yemek, ilaç ve diğer olağan şeyler rica ediyorlar. Benim bunları verebileceğim tek şey olduğunu düşünüyorlar. Fakat bu şeyleri vermek için bir krallara ihtiyaçları yok. Biraz para sahibi olan herhangi bir kişi de bunları verebilirdi. Fakat bu adam… BU ADAM… beni kendim öyle olduğum halde gerçek bir kral gibi hissetmeme sebep oldu, </a:t>
            </a:r>
            <a:r>
              <a:rPr lang="tr-TR" sz="1200" i="1" kern="1200" dirty="0" smtClean="0">
                <a:solidFill>
                  <a:schemeClr val="tx1"/>
                </a:solidFill>
                <a:effectLst/>
                <a:latin typeface="+mn-lt"/>
                <a:ea typeface="+mn-ea"/>
                <a:cs typeface="+mn-cs"/>
              </a:rPr>
              <a:t>çünkü sadece ben böyle bir talebi yerine getirebilirim</a:t>
            </a:r>
            <a:r>
              <a:rPr lang="tr-TR" sz="1200" kern="1200" dirty="0" smtClean="0">
                <a:solidFill>
                  <a:schemeClr val="tx1"/>
                </a:solidFill>
                <a:effectLst/>
                <a:latin typeface="+mn-lt"/>
                <a:ea typeface="+mn-ea"/>
                <a:cs typeface="+mn-cs"/>
              </a:rPr>
              <a:t>!”</a:t>
            </a:r>
            <a:r>
              <a:rPr lang="tr-TR" dirty="0" smtClean="0">
                <a:effectLst/>
              </a:rPr>
              <a:t> </a:t>
            </a:r>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44</a:t>
            </a:fld>
            <a:endParaRPr lang="en-US"/>
          </a:p>
        </p:txBody>
      </p:sp>
    </p:spTree>
    <p:extLst>
      <p:ext uri="{BB962C8B-B14F-4D97-AF65-F5344CB8AC3E}">
        <p14:creationId xmlns:p14="http://schemas.microsoft.com/office/powerpoint/2010/main" val="42898720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Evrenin Kralı Tanrı</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Bir an durup, kendine bizler O’na sadece bir kaç lokma ekmek, borçlarımızı ödemek için az miktarda para, kaybettiğimiz cüzdanı veya anahtarlarımızı bulmak, üstümüze giyinmek için bir kaç giysi dilenmeye geldiğimizde, evrenin kralı Tanrı’nın nasıl hissettiğini sordun mu? Ve bu talepler ile kalıyoruz, daha fazlasını istemek için cesaret bulamıyoruz.</a:t>
            </a:r>
          </a:p>
          <a:p>
            <a:r>
              <a:rPr lang="tr-TR" sz="1200" kern="1200" dirty="0" smtClean="0">
                <a:solidFill>
                  <a:schemeClr val="tx1"/>
                </a:solidFill>
                <a:effectLst/>
                <a:latin typeface="+mn-lt"/>
                <a:ea typeface="+mn-ea"/>
                <a:cs typeface="+mn-cs"/>
              </a:rPr>
              <a:t>Tabii ki O bu küçük şeyler ile de ilgileniyor. O, özel hayatımızı ve hizmetimizi etkileyen </a:t>
            </a:r>
            <a:r>
              <a:rPr lang="tr-TR" sz="1200" i="1" kern="1200" dirty="0" smtClean="0">
                <a:solidFill>
                  <a:schemeClr val="tx1"/>
                </a:solidFill>
                <a:effectLst/>
                <a:latin typeface="+mn-lt"/>
                <a:ea typeface="+mn-ea"/>
                <a:cs typeface="+mn-cs"/>
              </a:rPr>
              <a:t>her ayrıntı</a:t>
            </a:r>
            <a:r>
              <a:rPr lang="tr-TR" sz="1200" kern="1200" dirty="0" smtClean="0">
                <a:solidFill>
                  <a:schemeClr val="tx1"/>
                </a:solidFill>
                <a:effectLst/>
                <a:latin typeface="+mn-lt"/>
                <a:ea typeface="+mn-ea"/>
                <a:cs typeface="+mn-cs"/>
              </a:rPr>
              <a:t> ile ilgileniyor. Serçeler düştüğünde bile ilgileniyor. Fakat her gün diz çöküp dua ettiğimizde hangi yüce Tanrı’ya hizmet ettiğimizi unuttuk mu?</a:t>
            </a:r>
          </a:p>
          <a:p>
            <a:r>
              <a:rPr lang="tr-TR" sz="1200" kern="1200" dirty="0" smtClean="0">
                <a:solidFill>
                  <a:schemeClr val="tx1"/>
                </a:solidFill>
                <a:effectLst/>
                <a:latin typeface="+mn-lt"/>
                <a:ea typeface="+mn-ea"/>
                <a:cs typeface="+mn-cs"/>
              </a:rPr>
              <a:t>SLAYT diyor:</a:t>
            </a:r>
          </a:p>
          <a:p>
            <a:r>
              <a:rPr lang="tr-TR" sz="1200" kern="1200" dirty="0" smtClean="0">
                <a:solidFill>
                  <a:schemeClr val="tx1"/>
                </a:solidFill>
                <a:effectLst/>
                <a:latin typeface="+mn-lt"/>
                <a:ea typeface="+mn-ea"/>
                <a:cs typeface="+mn-cs"/>
              </a:rPr>
              <a:t>"Ey Egemen RAB! Büyük gücünle, kudretinle yeri göğü yarattın. Yapamayacağın hiçbir şey yok.” (</a:t>
            </a:r>
            <a:r>
              <a:rPr lang="tr-TR" sz="1200" kern="1200" dirty="0" err="1" smtClean="0">
                <a:solidFill>
                  <a:schemeClr val="tx1"/>
                </a:solidFill>
                <a:effectLst/>
                <a:latin typeface="+mn-lt"/>
                <a:ea typeface="+mn-ea"/>
                <a:cs typeface="+mn-cs"/>
              </a:rPr>
              <a:t>Yeremya</a:t>
            </a:r>
            <a:r>
              <a:rPr lang="tr-TR" sz="1200" kern="1200" dirty="0" smtClean="0">
                <a:solidFill>
                  <a:schemeClr val="tx1"/>
                </a:solidFill>
                <a:effectLst/>
                <a:latin typeface="+mn-lt"/>
                <a:ea typeface="+mn-ea"/>
                <a:cs typeface="+mn-cs"/>
              </a:rPr>
              <a:t> 32:17)</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45</a:t>
            </a:fld>
            <a:endParaRPr lang="en-US"/>
          </a:p>
        </p:txBody>
      </p:sp>
    </p:spTree>
    <p:extLst>
      <p:ext uri="{BB962C8B-B14F-4D97-AF65-F5344CB8AC3E}">
        <p14:creationId xmlns:p14="http://schemas.microsoft.com/office/powerpoint/2010/main" val="35209585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kern="1200" dirty="0" smtClean="0">
                <a:solidFill>
                  <a:schemeClr val="tx1"/>
                </a:solidFill>
                <a:effectLst/>
                <a:latin typeface="+mn-lt"/>
                <a:ea typeface="+mn-ea"/>
                <a:cs typeface="+mn-cs"/>
              </a:rPr>
              <a:t>Kutsal Kitap bize şunu söyler, “Tanrı, bizde etkin olan kudretiyle, dilediğimiz ya da düşündüğümüz </a:t>
            </a:r>
            <a:r>
              <a:rPr lang="tr-TR" sz="1200" i="1" kern="1200" dirty="0" smtClean="0">
                <a:solidFill>
                  <a:schemeClr val="tx1"/>
                </a:solidFill>
                <a:effectLst/>
                <a:latin typeface="+mn-lt"/>
                <a:ea typeface="+mn-ea"/>
                <a:cs typeface="+mn-cs"/>
              </a:rPr>
              <a:t>her şeyden çok daha fazlasını</a:t>
            </a:r>
            <a:r>
              <a:rPr lang="tr-TR" sz="1200" kern="1200" dirty="0" smtClean="0">
                <a:solidFill>
                  <a:schemeClr val="tx1"/>
                </a:solidFill>
                <a:effectLst/>
                <a:latin typeface="+mn-lt"/>
                <a:ea typeface="+mn-ea"/>
                <a:cs typeface="+mn-cs"/>
              </a:rPr>
              <a:t> yapabilecek güçtedir.” (Efesliler 3:20) O’na yücelik olsun.</a:t>
            </a:r>
          </a:p>
          <a:p>
            <a:r>
              <a:rPr lang="tr-TR" sz="1200" kern="1200" dirty="0" smtClean="0">
                <a:solidFill>
                  <a:schemeClr val="tx1"/>
                </a:solidFill>
                <a:effectLst/>
                <a:latin typeface="+mn-lt"/>
                <a:ea typeface="+mn-ea"/>
                <a:cs typeface="+mn-cs"/>
              </a:rPr>
              <a:t> </a:t>
            </a:r>
          </a:p>
          <a:p>
            <a:r>
              <a:rPr lang="tr-TR" sz="1200" kern="1200" dirty="0" smtClean="0">
                <a:solidFill>
                  <a:schemeClr val="tx1"/>
                </a:solidFill>
                <a:effectLst/>
                <a:latin typeface="+mn-lt"/>
                <a:ea typeface="+mn-ea"/>
                <a:cs typeface="+mn-cs"/>
              </a:rPr>
              <a:t>Tanrı bizim dilediğimiz ya da düşündüğümüz </a:t>
            </a:r>
            <a:r>
              <a:rPr lang="tr-TR" sz="1200" i="1" kern="1200" dirty="0" smtClean="0">
                <a:solidFill>
                  <a:schemeClr val="tx1"/>
                </a:solidFill>
                <a:effectLst/>
                <a:latin typeface="+mn-lt"/>
                <a:ea typeface="+mn-ea"/>
                <a:cs typeface="+mn-cs"/>
              </a:rPr>
              <a:t>her şeyden çok daha fazlasını</a:t>
            </a:r>
            <a:r>
              <a:rPr lang="tr-TR" sz="1200" kern="1200" dirty="0" smtClean="0">
                <a:solidFill>
                  <a:schemeClr val="tx1"/>
                </a:solidFill>
                <a:effectLst/>
                <a:latin typeface="+mn-lt"/>
                <a:ea typeface="+mn-ea"/>
                <a:cs typeface="+mn-cs"/>
              </a:rPr>
              <a:t> yapabilecek güçte ise, neden bu kadar sık yüzeysel manevi nimetlere razı oluyoruz?</a:t>
            </a:r>
            <a:endParaRPr lang="tr-TR"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48BE0D8-DFFF-A24C-B3DC-66EEFB958D3A}" type="slidenum">
              <a:rPr lang="en-US" smtClean="0"/>
              <a:t>46</a:t>
            </a:fld>
            <a:endParaRPr lang="en-US"/>
          </a:p>
        </p:txBody>
      </p:sp>
    </p:spTree>
    <p:extLst>
      <p:ext uri="{BB962C8B-B14F-4D97-AF65-F5344CB8AC3E}">
        <p14:creationId xmlns:p14="http://schemas.microsoft.com/office/powerpoint/2010/main" val="18891625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kern="1200" dirty="0" smtClean="0">
                <a:solidFill>
                  <a:schemeClr val="tx1"/>
                </a:solidFill>
                <a:effectLst/>
                <a:latin typeface="+mn-lt"/>
                <a:ea typeface="+mn-ea"/>
                <a:cs typeface="+mn-cs"/>
              </a:rPr>
              <a:t>O bizlere fazlasıyla vermeyi arzularken, bizler neden ruhsal çölde hayatımızı sürdürmeye razıyız? Allah bizim daha fazla şey görmeyi rica etmemizi isterken, bizler neden gördüğümüz şeyler ile kısıtlı kalmak isteriz?</a:t>
            </a:r>
          </a:p>
          <a:p>
            <a:r>
              <a:rPr lang="tr-TR" sz="1200" kern="1200" dirty="0" smtClean="0">
                <a:solidFill>
                  <a:schemeClr val="tx1"/>
                </a:solidFill>
                <a:effectLst/>
                <a:latin typeface="+mn-lt"/>
                <a:ea typeface="+mn-ea"/>
                <a:cs typeface="+mn-cs"/>
              </a:rPr>
              <a:t>Ellen White, </a:t>
            </a:r>
            <a:r>
              <a:rPr lang="tr-TR" sz="1200" i="1" kern="1200" dirty="0" err="1" smtClean="0">
                <a:solidFill>
                  <a:schemeClr val="tx1"/>
                </a:solidFill>
                <a:effectLst/>
                <a:latin typeface="+mn-lt"/>
                <a:ea typeface="+mn-ea"/>
                <a:cs typeface="+mn-cs"/>
              </a:rPr>
              <a:t>Acts</a:t>
            </a:r>
            <a:r>
              <a:rPr lang="tr-TR" sz="1200" i="1" kern="1200" dirty="0" smtClean="0">
                <a:solidFill>
                  <a:schemeClr val="tx1"/>
                </a:solidFill>
                <a:effectLst/>
                <a:latin typeface="+mn-lt"/>
                <a:ea typeface="+mn-ea"/>
                <a:cs typeface="+mn-cs"/>
              </a:rPr>
              <a:t> of </a:t>
            </a:r>
            <a:r>
              <a:rPr lang="tr-TR" sz="1200" i="1" kern="1200" dirty="0" err="1" smtClean="0">
                <a:solidFill>
                  <a:schemeClr val="tx1"/>
                </a:solidFill>
                <a:effectLst/>
                <a:latin typeface="+mn-lt"/>
                <a:ea typeface="+mn-ea"/>
                <a:cs typeface="+mn-cs"/>
              </a:rPr>
              <a:t>the</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Apostles</a:t>
            </a:r>
            <a:r>
              <a:rPr lang="tr-TR" sz="1200" kern="1200" dirty="0" smtClean="0">
                <a:solidFill>
                  <a:schemeClr val="tx1"/>
                </a:solidFill>
                <a:effectLst/>
                <a:latin typeface="+mn-lt"/>
                <a:ea typeface="+mn-ea"/>
                <a:cs typeface="+mn-cs"/>
              </a:rPr>
              <a:t> (Elçilerin İşleri) kitabında şöyle yazıyor, “Çok az talepte bulunurlar, oysa çok şey talep edebileceklerdir; zira Allah’ın vaatlerinin sınırı yoktur. </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47</a:t>
            </a:fld>
            <a:endParaRPr lang="en-US"/>
          </a:p>
        </p:txBody>
      </p:sp>
    </p:spTree>
    <p:extLst>
      <p:ext uri="{BB962C8B-B14F-4D97-AF65-F5344CB8AC3E}">
        <p14:creationId xmlns:p14="http://schemas.microsoft.com/office/powerpoint/2010/main" val="35025131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DAHA FAZLASINI istemeye cüret edelim! Her şeyi göze almış olalım! Nefes almak için hevesli olan adam gibi! Tanrı bize şöyle bir vaat verdi, “Bana yakar da seni yanıtlayayım; bilmediğin büyük, akıl almaz şeyleri sana bildireyim.” (</a:t>
            </a:r>
            <a:r>
              <a:rPr lang="tr-TR" sz="1200" kern="1200" dirty="0" err="1" smtClean="0">
                <a:solidFill>
                  <a:schemeClr val="tx1"/>
                </a:solidFill>
                <a:effectLst/>
                <a:latin typeface="+mn-lt"/>
                <a:ea typeface="+mn-ea"/>
                <a:cs typeface="+mn-cs"/>
              </a:rPr>
              <a:t>Yeremya</a:t>
            </a:r>
            <a:r>
              <a:rPr lang="tr-TR" sz="1200" kern="1200" dirty="0" smtClean="0">
                <a:solidFill>
                  <a:schemeClr val="tx1"/>
                </a:solidFill>
                <a:effectLst/>
                <a:latin typeface="+mn-lt"/>
                <a:ea typeface="+mn-ea"/>
                <a:cs typeface="+mn-cs"/>
              </a:rPr>
              <a:t> 33:3)</a:t>
            </a:r>
          </a:p>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Şimdi hızlı bir tekrar yaparsak, hangi dört ilahi anahtar hakkında konuştuk?</a:t>
            </a:r>
          </a:p>
          <a:p>
            <a:pPr marL="0" marR="0" indent="0" algn="l" defTabSz="457200" rtl="0" eaLnBrk="1" fontAlgn="auto" latinLnBrk="0" hangingPunct="1">
              <a:lnSpc>
                <a:spcPct val="100000"/>
              </a:lnSpc>
              <a:spcBef>
                <a:spcPts val="0"/>
              </a:spcBef>
              <a:spcAft>
                <a:spcPts val="0"/>
              </a:spcAft>
              <a:buClrTx/>
              <a:buSzTx/>
              <a:buFontTx/>
              <a:buNone/>
              <a:tabLst/>
              <a:defRPr/>
            </a:pPr>
            <a:endParaRPr lang="tr-TR"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48</a:t>
            </a:fld>
            <a:endParaRPr lang="en-US"/>
          </a:p>
        </p:txBody>
      </p:sp>
    </p:spTree>
    <p:extLst>
      <p:ext uri="{BB962C8B-B14F-4D97-AF65-F5344CB8AC3E}">
        <p14:creationId xmlns:p14="http://schemas.microsoft.com/office/powerpoint/2010/main" val="36347440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Tekrar</a:t>
            </a:r>
            <a:endParaRPr lang="tr-TR" sz="1200" kern="1200" dirty="0" smtClean="0">
              <a:solidFill>
                <a:schemeClr val="tx1"/>
              </a:solidFill>
              <a:effectLst/>
              <a:latin typeface="+mn-lt"/>
              <a:ea typeface="+mn-ea"/>
              <a:cs typeface="+mn-cs"/>
            </a:endParaRPr>
          </a:p>
          <a:p>
            <a:r>
              <a:rPr lang="tr-TR" sz="1200" b="1" kern="1200" dirty="0" smtClean="0">
                <a:solidFill>
                  <a:schemeClr val="tx1"/>
                </a:solidFill>
                <a:effectLst/>
                <a:latin typeface="+mn-lt"/>
                <a:ea typeface="+mn-ea"/>
                <a:cs typeface="+mn-cs"/>
              </a:rPr>
              <a:t>P - </a:t>
            </a:r>
            <a:r>
              <a:rPr lang="tr-TR" sz="1200" kern="1200" dirty="0" smtClean="0">
                <a:solidFill>
                  <a:schemeClr val="tx1"/>
                </a:solidFill>
                <a:effectLst/>
                <a:latin typeface="+mn-lt"/>
                <a:ea typeface="+mn-ea"/>
                <a:cs typeface="+mn-cs"/>
              </a:rPr>
              <a:t>PRIORITIZE </a:t>
            </a:r>
            <a:r>
              <a:rPr lang="tr-TR" sz="1200" b="1" kern="1200" dirty="0" smtClean="0">
                <a:solidFill>
                  <a:schemeClr val="tx1"/>
                </a:solidFill>
                <a:effectLst/>
                <a:latin typeface="+mn-lt"/>
                <a:ea typeface="+mn-ea"/>
                <a:cs typeface="+mn-cs"/>
              </a:rPr>
              <a:t>Anahtar No 1: Allah ile geçireceğiniz günlük zamana öncelik verin!</a:t>
            </a:r>
            <a:endParaRPr lang="tr-TR" sz="1200" kern="1200" dirty="0" smtClean="0">
              <a:solidFill>
                <a:schemeClr val="tx1"/>
              </a:solidFill>
              <a:effectLst/>
              <a:latin typeface="+mn-lt"/>
              <a:ea typeface="+mn-ea"/>
              <a:cs typeface="+mn-cs"/>
            </a:endParaRPr>
          </a:p>
          <a:p>
            <a:r>
              <a:rPr lang="tr-TR" sz="1200" b="1" kern="1200" dirty="0" smtClean="0">
                <a:solidFill>
                  <a:schemeClr val="tx1"/>
                </a:solidFill>
                <a:effectLst/>
                <a:latin typeface="+mn-lt"/>
                <a:ea typeface="+mn-ea"/>
                <a:cs typeface="+mn-cs"/>
              </a:rPr>
              <a:t>R - </a:t>
            </a:r>
            <a:r>
              <a:rPr lang="tr-TR" sz="1200" kern="1200" dirty="0" smtClean="0">
                <a:solidFill>
                  <a:schemeClr val="tx1"/>
                </a:solidFill>
                <a:effectLst/>
                <a:latin typeface="+mn-lt"/>
                <a:ea typeface="+mn-ea"/>
                <a:cs typeface="+mn-cs"/>
              </a:rPr>
              <a:t>REMOVE </a:t>
            </a:r>
            <a:r>
              <a:rPr lang="tr-TR" sz="1200" b="1" kern="1200" dirty="0" smtClean="0">
                <a:solidFill>
                  <a:schemeClr val="tx1"/>
                </a:solidFill>
                <a:effectLst/>
                <a:latin typeface="+mn-lt"/>
                <a:ea typeface="+mn-ea"/>
                <a:cs typeface="+mn-cs"/>
              </a:rPr>
              <a:t>Anahtar No 2 – Şekilciliği/hileyi/gediği ORTADAN KALDIRIN</a:t>
            </a:r>
            <a:endParaRPr lang="tr-TR" sz="1200" kern="1200" dirty="0" smtClean="0">
              <a:solidFill>
                <a:schemeClr val="tx1"/>
              </a:solidFill>
              <a:effectLst/>
              <a:latin typeface="+mn-lt"/>
              <a:ea typeface="+mn-ea"/>
              <a:cs typeface="+mn-cs"/>
            </a:endParaRPr>
          </a:p>
          <a:p>
            <a:r>
              <a:rPr lang="tr-TR" sz="1200" b="1" kern="1200" dirty="0" smtClean="0">
                <a:solidFill>
                  <a:schemeClr val="tx1"/>
                </a:solidFill>
                <a:effectLst/>
                <a:latin typeface="+mn-lt"/>
                <a:ea typeface="+mn-ea"/>
                <a:cs typeface="+mn-cs"/>
              </a:rPr>
              <a:t>A - </a:t>
            </a:r>
            <a:r>
              <a:rPr lang="tr-TR" sz="1200" kern="1200" dirty="0" smtClean="0">
                <a:solidFill>
                  <a:schemeClr val="tx1"/>
                </a:solidFill>
                <a:effectLst/>
                <a:latin typeface="+mn-lt"/>
                <a:ea typeface="+mn-ea"/>
                <a:cs typeface="+mn-cs"/>
              </a:rPr>
              <a:t>ASK </a:t>
            </a:r>
            <a:r>
              <a:rPr lang="tr-TR" sz="1200" b="1" kern="1200" dirty="0" smtClean="0">
                <a:solidFill>
                  <a:schemeClr val="tx1"/>
                </a:solidFill>
                <a:effectLst/>
                <a:latin typeface="+mn-lt"/>
                <a:ea typeface="+mn-ea"/>
                <a:cs typeface="+mn-cs"/>
              </a:rPr>
              <a:t>Anahtar No 3: SOR ve sormayı bırakma!</a:t>
            </a:r>
            <a:endParaRPr lang="tr-TR" sz="1200" kern="1200" dirty="0" smtClean="0">
              <a:solidFill>
                <a:schemeClr val="tx1"/>
              </a:solidFill>
              <a:effectLst/>
              <a:latin typeface="+mn-lt"/>
              <a:ea typeface="+mn-ea"/>
              <a:cs typeface="+mn-cs"/>
            </a:endParaRPr>
          </a:p>
          <a:p>
            <a:r>
              <a:rPr lang="tr-TR" sz="1200" b="1" kern="1200" dirty="0" smtClean="0">
                <a:solidFill>
                  <a:schemeClr val="tx1"/>
                </a:solidFill>
                <a:effectLst/>
                <a:latin typeface="+mn-lt"/>
                <a:ea typeface="+mn-ea"/>
                <a:cs typeface="+mn-cs"/>
              </a:rPr>
              <a:t>Y - </a:t>
            </a:r>
            <a:r>
              <a:rPr lang="tr-TR" sz="1200" kern="1200" dirty="0" smtClean="0">
                <a:solidFill>
                  <a:schemeClr val="tx1"/>
                </a:solidFill>
                <a:effectLst/>
                <a:latin typeface="+mn-lt"/>
                <a:ea typeface="+mn-ea"/>
                <a:cs typeface="+mn-cs"/>
              </a:rPr>
              <a:t>YIELD </a:t>
            </a:r>
            <a:r>
              <a:rPr lang="tr-TR" sz="1200" b="1" kern="1200" dirty="0" smtClean="0">
                <a:solidFill>
                  <a:schemeClr val="tx1"/>
                </a:solidFill>
                <a:effectLst/>
                <a:latin typeface="+mn-lt"/>
                <a:ea typeface="+mn-ea"/>
                <a:cs typeface="+mn-cs"/>
              </a:rPr>
              <a:t>Anahtar 4: Hislerinize değil Allah’ın sözüne iman edin!</a:t>
            </a:r>
          </a:p>
          <a:p>
            <a:r>
              <a:rPr lang="tr-TR" sz="1200" kern="1200" dirty="0" smtClean="0">
                <a:solidFill>
                  <a:schemeClr val="tx1"/>
                </a:solidFill>
                <a:effectLst/>
                <a:latin typeface="+mn-lt"/>
                <a:ea typeface="+mn-ea"/>
                <a:cs typeface="+mn-cs"/>
              </a:rPr>
              <a:t>Gördüğünüz gibi bu dört tane anahtar İngilizcede P.R.A.Y. kısaltmasını oluşturur. Bu da </a:t>
            </a:r>
            <a:r>
              <a:rPr lang="tr-TR" sz="1200" kern="1200" dirty="0" err="1" smtClean="0">
                <a:solidFill>
                  <a:schemeClr val="tx1"/>
                </a:solidFill>
                <a:effectLst/>
                <a:latin typeface="+mn-lt"/>
                <a:ea typeface="+mn-ea"/>
                <a:cs typeface="+mn-cs"/>
              </a:rPr>
              <a:t>Türkçe’de</a:t>
            </a:r>
            <a:r>
              <a:rPr lang="tr-TR" sz="1200" kern="1200" dirty="0" smtClean="0">
                <a:solidFill>
                  <a:schemeClr val="tx1"/>
                </a:solidFill>
                <a:effectLst/>
                <a:latin typeface="+mn-lt"/>
                <a:ea typeface="+mn-ea"/>
                <a:cs typeface="+mn-cs"/>
              </a:rPr>
              <a:t> dua etmek demektir. Yani yalnızca dua hakkında konuşmayıp, gerçekten dua edersek, sadece Şeytan’ın ordusunu titretmiyoruz, ayrıca Tanrı’yı bize yakınlaşması ve </a:t>
            </a:r>
            <a:r>
              <a:rPr lang="tr-TR" sz="1200" kern="1200" dirty="0" err="1" smtClean="0">
                <a:solidFill>
                  <a:schemeClr val="tx1"/>
                </a:solidFill>
                <a:effectLst/>
                <a:latin typeface="+mn-lt"/>
                <a:ea typeface="+mn-ea"/>
                <a:cs typeface="+mn-cs"/>
              </a:rPr>
              <a:t>O’nunla</a:t>
            </a:r>
            <a:r>
              <a:rPr lang="tr-TR" sz="1200" kern="1200" dirty="0" smtClean="0">
                <a:solidFill>
                  <a:schemeClr val="tx1"/>
                </a:solidFill>
                <a:effectLst/>
                <a:latin typeface="+mn-lt"/>
                <a:ea typeface="+mn-ea"/>
                <a:cs typeface="+mn-cs"/>
              </a:rPr>
              <a:t> daha yakın bir yürüyüş için </a:t>
            </a:r>
            <a:r>
              <a:rPr lang="tr-TR" sz="1200" kern="1200" dirty="0" err="1" smtClean="0">
                <a:solidFill>
                  <a:schemeClr val="tx1"/>
                </a:solidFill>
                <a:effectLst/>
                <a:latin typeface="+mn-lt"/>
                <a:ea typeface="+mn-ea"/>
                <a:cs typeface="+mn-cs"/>
              </a:rPr>
              <a:t>çektimizde</a:t>
            </a:r>
            <a:r>
              <a:rPr lang="tr-TR" sz="1200" kern="1200" dirty="0" smtClean="0">
                <a:solidFill>
                  <a:schemeClr val="tx1"/>
                </a:solidFill>
                <a:effectLst/>
                <a:latin typeface="+mn-lt"/>
                <a:ea typeface="+mn-ea"/>
                <a:cs typeface="+mn-cs"/>
              </a:rPr>
              <a:t>, gökteki ambarın açıldığını ve ruhsal bereketlerin aktığını göreceğiz! Bu yüzden artık ruhsal cüceler olmaya razı olmayalım.</a:t>
            </a:r>
          </a:p>
          <a:p>
            <a:r>
              <a:rPr lang="tr-TR" sz="1200" kern="1200" dirty="0" smtClean="0">
                <a:solidFill>
                  <a:schemeClr val="tx1"/>
                </a:solidFill>
                <a:effectLst/>
                <a:latin typeface="+mn-lt"/>
                <a:ea typeface="+mn-ea"/>
                <a:cs typeface="+mn-cs"/>
              </a:rPr>
              <a:t> </a:t>
            </a:r>
          </a:p>
          <a:p>
            <a:r>
              <a:rPr lang="tr-TR" sz="1200" kern="1200" dirty="0" smtClean="0">
                <a:solidFill>
                  <a:schemeClr val="tx1"/>
                </a:solidFill>
                <a:effectLst/>
                <a:latin typeface="+mn-lt"/>
                <a:ea typeface="+mn-ea"/>
                <a:cs typeface="+mn-cs"/>
              </a:rPr>
              <a:t>Allah ile geçireceğiniz günlük zamana öncelik vermeye cüret edelim, hayatlarımızdan hileyi çıkartmaya cesaret edelim, sormaya ve sormayı bırakmamaya cesaret edelim ve hislerimize değil Allah’ın sözüne iman etmeye cesaret edelim.</a:t>
            </a:r>
          </a:p>
          <a:p>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49</a:t>
            </a:fld>
            <a:endParaRPr lang="en-US"/>
          </a:p>
        </p:txBody>
      </p:sp>
    </p:spTree>
    <p:extLst>
      <p:ext uri="{BB962C8B-B14F-4D97-AF65-F5344CB8AC3E}">
        <p14:creationId xmlns:p14="http://schemas.microsoft.com/office/powerpoint/2010/main" val="36771009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smtClean="0">
                <a:solidFill>
                  <a:schemeClr val="tx1"/>
                </a:solidFill>
                <a:effectLst/>
                <a:latin typeface="+mn-lt"/>
                <a:ea typeface="+mn-ea"/>
                <a:cs typeface="+mn-cs"/>
              </a:rPr>
              <a:t>Bu öğleden sonra daha FAZLASI için bize katılın</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Kutsal </a:t>
            </a:r>
            <a:r>
              <a:rPr lang="tr-TR" sz="1200" kern="1200" dirty="0" err="1" smtClean="0">
                <a:solidFill>
                  <a:schemeClr val="tx1"/>
                </a:solidFill>
                <a:effectLst/>
                <a:latin typeface="+mn-lt"/>
                <a:ea typeface="+mn-ea"/>
                <a:cs typeface="+mn-cs"/>
              </a:rPr>
              <a:t>Ruh’un</a:t>
            </a:r>
            <a:r>
              <a:rPr lang="tr-TR" sz="1200" kern="1200" dirty="0" smtClean="0">
                <a:solidFill>
                  <a:schemeClr val="tx1"/>
                </a:solidFill>
                <a:effectLst/>
                <a:latin typeface="+mn-lt"/>
                <a:ea typeface="+mn-ea"/>
                <a:cs typeface="+mn-cs"/>
              </a:rPr>
              <a:t> FAZLASI için can atıyor musun? Tanrı’nın hayatında daha önce hiç görmediğin yollarla çalıştığını görmek ister misin?</a:t>
            </a:r>
          </a:p>
          <a:p>
            <a:r>
              <a:rPr lang="tr-TR" sz="1200" kern="1200" dirty="0" smtClean="0">
                <a:solidFill>
                  <a:schemeClr val="tx1"/>
                </a:solidFill>
                <a:effectLst/>
                <a:latin typeface="+mn-lt"/>
                <a:ea typeface="+mn-ea"/>
                <a:cs typeface="+mn-cs"/>
              </a:rPr>
              <a:t>Öğle sonraki programımızda bize katılın!</a:t>
            </a:r>
          </a:p>
          <a:p>
            <a:r>
              <a:rPr lang="tr-TR" sz="1200" b="1" kern="1200" dirty="0" smtClean="0">
                <a:solidFill>
                  <a:schemeClr val="tx1"/>
                </a:solidFill>
                <a:effectLst/>
                <a:latin typeface="+mn-lt"/>
                <a:ea typeface="+mn-ea"/>
                <a:cs typeface="+mn-cs"/>
              </a:rPr>
              <a:t>Kapanış ilahisi: Bereket Yağmuruna Bak</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 </a:t>
            </a:r>
          </a:p>
          <a:p>
            <a:r>
              <a:rPr lang="tr-TR" sz="1200" kern="1200" dirty="0" smtClean="0">
                <a:solidFill>
                  <a:schemeClr val="tx1"/>
                </a:solidFill>
                <a:effectLst/>
                <a:latin typeface="+mn-lt"/>
                <a:ea typeface="+mn-ea"/>
                <a:cs typeface="+mn-cs"/>
              </a:rPr>
              <a:t>Kapanış duası:</a:t>
            </a:r>
          </a:p>
          <a:p>
            <a:r>
              <a:rPr lang="tr-TR" sz="1200" kern="1200" dirty="0" smtClean="0">
                <a:solidFill>
                  <a:schemeClr val="tx1"/>
                </a:solidFill>
                <a:effectLst/>
                <a:latin typeface="+mn-lt"/>
                <a:ea typeface="+mn-ea"/>
                <a:cs typeface="+mn-cs"/>
              </a:rPr>
              <a:t>Göklerdeki Babamız, ambarında çok fazla olduğu halde, sık sık yüzeysel manevi nimetlere razı olduğumuz için bizleri affet! Seninle geçireceğimiz zamana öncelik vermeyi bize öğret ve bundan bizi alıkoyan şeyleri ortadan kaldır! Bize sormayı ve sormayı bırakmamayı öğret ve en çok kendi hislerimize değil, Senin sözüne iman etmeyi öğret! Bol miktarda olan bereket yağmurlarını bize yağdırmak için gerçek iman sahibi olmanın ne olduğunu bize öğret! Herhangi bir dünyevi kraldan çok daha fazla büyük olduğun için Sana şükürler olsun! Sen Kralların Kralı ve Rablerin Rabbisin. Seni seviyoruz! Pek yakındaki gelişine hazır olmamıza yardım et! Bu duayı işittiğin için teşekkür ederiz. İsa Mesih’in isminde Amin!</a:t>
            </a:r>
          </a:p>
          <a:p>
            <a:endParaRPr lang="tr-TR" sz="1200" kern="1200" dirty="0" smtClean="0">
              <a:solidFill>
                <a:schemeClr val="tx1"/>
              </a:solidFill>
              <a:effectLst/>
              <a:latin typeface="+mn-lt"/>
              <a:ea typeface="+mn-ea"/>
              <a:cs typeface="+mn-cs"/>
            </a:endParaRPr>
          </a:p>
          <a:p>
            <a:r>
              <a:rPr lang="tr-TR" sz="1200" u="sng" kern="1200" dirty="0" smtClean="0">
                <a:solidFill>
                  <a:schemeClr val="tx1"/>
                </a:solidFill>
                <a:effectLst/>
                <a:latin typeface="+mn-lt"/>
                <a:ea typeface="+mn-ea"/>
                <a:cs typeface="+mn-cs"/>
              </a:rPr>
              <a:t>İbadetten sonra duyuru:</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Bu öğleden sonra çok özel bir şey hazırladığımızı unutmayın, bunu kesinlikle kaçırmak istemezsiniz. Erkekler, kadınlar, aileler, genç, çocuk – herkes davetli. </a:t>
            </a:r>
            <a:r>
              <a:rPr lang="tr-TR" sz="1200" kern="1200" smtClean="0">
                <a:solidFill>
                  <a:schemeClr val="tx1"/>
                </a:solidFill>
                <a:effectLst/>
                <a:latin typeface="+mn-lt"/>
                <a:ea typeface="+mn-ea"/>
                <a:cs typeface="+mn-cs"/>
              </a:rPr>
              <a:t>Aslında bir imanlı ailesi olarak hiç unutamayacağız bir öğleden sonra olacağını sanıyorum, lütfen bize katılmaya çalışın.</a:t>
            </a:r>
          </a:p>
          <a:p>
            <a:endParaRPr lang="tr-TR" sz="1200" kern="1200" smtClean="0">
              <a:solidFill>
                <a:schemeClr val="tx1"/>
              </a:solidFill>
              <a:effectLst/>
              <a:latin typeface="+mn-lt"/>
              <a:ea typeface="+mn-ea"/>
              <a:cs typeface="+mn-cs"/>
            </a:endParaRPr>
          </a:p>
          <a:p>
            <a:endParaRPr lang="tr-TR"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48BE0D8-DFFF-A24C-B3DC-66EEFB958D3A}" type="slidenum">
              <a:rPr lang="en-US" smtClean="0"/>
              <a:t>50</a:t>
            </a:fld>
            <a:endParaRPr lang="en-US"/>
          </a:p>
        </p:txBody>
      </p:sp>
    </p:spTree>
    <p:extLst>
      <p:ext uri="{BB962C8B-B14F-4D97-AF65-F5344CB8AC3E}">
        <p14:creationId xmlns:p14="http://schemas.microsoft.com/office/powerpoint/2010/main" val="693338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58D5E99-E104-E541-B356-615CB7ACBD9C}" type="datetimeFigureOut">
              <a:rPr lang="en-US" smtClean="0"/>
              <a:t>4.03.16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09CA4-CD02-784B-A4C2-BDA9F1B17138}" type="slidenum">
              <a:rPr lang="en-US" smtClean="0"/>
              <a:t>‹#›</a:t>
            </a:fld>
            <a:endParaRPr lang="en-US"/>
          </a:p>
        </p:txBody>
      </p:sp>
    </p:spTree>
    <p:extLst>
      <p:ext uri="{BB962C8B-B14F-4D97-AF65-F5344CB8AC3E}">
        <p14:creationId xmlns:p14="http://schemas.microsoft.com/office/powerpoint/2010/main" val="971376650"/>
      </p:ext>
    </p:extLst>
  </p:cSld>
  <p:clrMapOvr>
    <a:masterClrMapping/>
  </p:clrMapOvr>
  <p:extLst>
    <p:ext uri="{DCECCB84-F9BA-43D5-87BE-67443E8EF086}">
      <p15:sldGuideLst xmlns:p15="http://schemas.microsoft.com/office/powerpoint/2012/main" xmlns=""/>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8D5E99-E104-E541-B356-615CB7ACBD9C}" type="datetimeFigureOut">
              <a:rPr lang="en-US" smtClean="0"/>
              <a:t>4.03.16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09CA4-CD02-784B-A4C2-BDA9F1B17138}" type="slidenum">
              <a:rPr lang="en-US" smtClean="0"/>
              <a:t>‹#›</a:t>
            </a:fld>
            <a:endParaRPr lang="en-US"/>
          </a:p>
        </p:txBody>
      </p:sp>
    </p:spTree>
    <p:extLst>
      <p:ext uri="{BB962C8B-B14F-4D97-AF65-F5344CB8AC3E}">
        <p14:creationId xmlns:p14="http://schemas.microsoft.com/office/powerpoint/2010/main" val="756672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8D5E99-E104-E541-B356-615CB7ACBD9C}" type="datetimeFigureOut">
              <a:rPr lang="en-US" smtClean="0"/>
              <a:t>4.03.16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09CA4-CD02-784B-A4C2-BDA9F1B17138}" type="slidenum">
              <a:rPr lang="en-US" smtClean="0"/>
              <a:t>‹#›</a:t>
            </a:fld>
            <a:endParaRPr lang="en-US"/>
          </a:p>
        </p:txBody>
      </p:sp>
    </p:spTree>
    <p:extLst>
      <p:ext uri="{BB962C8B-B14F-4D97-AF65-F5344CB8AC3E}">
        <p14:creationId xmlns:p14="http://schemas.microsoft.com/office/powerpoint/2010/main" val="2136571305"/>
      </p:ext>
    </p:extLst>
  </p:cSld>
  <p:clrMapOvr>
    <a:masterClrMapping/>
  </p:clrMapOvr>
  <p:extLst>
    <p:ext uri="{DCECCB84-F9BA-43D5-87BE-67443E8EF086}">
      <p15:sldGuideLst xmlns:p15="http://schemas.microsoft.com/office/powerpoint/2012/main" xmlns=""/>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58D5E99-E104-E541-B356-615CB7ACBD9C}" type="datetimeFigureOut">
              <a:rPr lang="en-US" smtClean="0"/>
              <a:t>4.03.16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A09CA4-CD02-784B-A4C2-BDA9F1B17138}" type="slidenum">
              <a:rPr lang="en-US" smtClean="0"/>
              <a:t>‹#›</a:t>
            </a:fld>
            <a:endParaRPr lang="en-US"/>
          </a:p>
        </p:txBody>
      </p:sp>
    </p:spTree>
    <p:extLst>
      <p:ext uri="{BB962C8B-B14F-4D97-AF65-F5344CB8AC3E}">
        <p14:creationId xmlns:p14="http://schemas.microsoft.com/office/powerpoint/2010/main" val="1279861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8D5E99-E104-E541-B356-615CB7ACBD9C}" type="datetimeFigureOut">
              <a:rPr lang="en-US" smtClean="0"/>
              <a:t>4.03.16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A09CA4-CD02-784B-A4C2-BDA9F1B17138}" type="slidenum">
              <a:rPr lang="en-US" smtClean="0"/>
              <a:t>‹#›</a:t>
            </a:fld>
            <a:endParaRPr lang="en-US"/>
          </a:p>
        </p:txBody>
      </p:sp>
    </p:spTree>
    <p:extLst>
      <p:ext uri="{BB962C8B-B14F-4D97-AF65-F5344CB8AC3E}">
        <p14:creationId xmlns:p14="http://schemas.microsoft.com/office/powerpoint/2010/main" val="1438509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58D5E99-E104-E541-B356-615CB7ACBD9C}" type="datetimeFigureOut">
              <a:rPr lang="en-US" smtClean="0"/>
              <a:t>4.03.16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A09CA4-CD02-784B-A4C2-BDA9F1B17138}" type="slidenum">
              <a:rPr lang="en-US" smtClean="0"/>
              <a:t>‹#›</a:t>
            </a:fld>
            <a:endParaRPr lang="en-US"/>
          </a:p>
        </p:txBody>
      </p:sp>
    </p:spTree>
    <p:extLst>
      <p:ext uri="{BB962C8B-B14F-4D97-AF65-F5344CB8AC3E}">
        <p14:creationId xmlns:p14="http://schemas.microsoft.com/office/powerpoint/2010/main" val="659680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8D5E99-E104-E541-B356-615CB7ACBD9C}" type="datetimeFigureOut">
              <a:rPr lang="en-US" smtClean="0"/>
              <a:t>4.03.16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A09CA4-CD02-784B-A4C2-BDA9F1B17138}" type="slidenum">
              <a:rPr lang="en-US" smtClean="0"/>
              <a:t>‹#›</a:t>
            </a:fld>
            <a:endParaRPr lang="en-US"/>
          </a:p>
        </p:txBody>
      </p:sp>
    </p:spTree>
    <p:extLst>
      <p:ext uri="{BB962C8B-B14F-4D97-AF65-F5344CB8AC3E}">
        <p14:creationId xmlns:p14="http://schemas.microsoft.com/office/powerpoint/2010/main" val="1937258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8D5E99-E104-E541-B356-615CB7ACBD9C}" type="datetimeFigureOut">
              <a:rPr lang="en-US" smtClean="0"/>
              <a:t>4.03.16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A09CA4-CD02-784B-A4C2-BDA9F1B17138}" type="slidenum">
              <a:rPr lang="en-US" smtClean="0"/>
              <a:t>‹#›</a:t>
            </a:fld>
            <a:endParaRPr lang="en-US"/>
          </a:p>
        </p:txBody>
      </p:sp>
    </p:spTree>
    <p:extLst>
      <p:ext uri="{BB962C8B-B14F-4D97-AF65-F5344CB8AC3E}">
        <p14:creationId xmlns:p14="http://schemas.microsoft.com/office/powerpoint/2010/main" val="1501012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8D5E99-E104-E541-B356-615CB7ACBD9C}" type="datetimeFigureOut">
              <a:rPr lang="en-US" smtClean="0"/>
              <a:t>4.03.16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A09CA4-CD02-784B-A4C2-BDA9F1B17138}" type="slidenum">
              <a:rPr lang="en-US" smtClean="0"/>
              <a:t>‹#›</a:t>
            </a:fld>
            <a:endParaRPr lang="en-US"/>
          </a:p>
        </p:txBody>
      </p:sp>
    </p:spTree>
    <p:extLst>
      <p:ext uri="{BB962C8B-B14F-4D97-AF65-F5344CB8AC3E}">
        <p14:creationId xmlns:p14="http://schemas.microsoft.com/office/powerpoint/2010/main" val="1019509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8D5E99-E104-E541-B356-615CB7ACBD9C}" type="datetimeFigureOut">
              <a:rPr lang="en-US" smtClean="0"/>
              <a:t>4.03.16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09CA4-CD02-784B-A4C2-BDA9F1B17138}" type="slidenum">
              <a:rPr lang="en-US" smtClean="0"/>
              <a:t>‹#›</a:t>
            </a:fld>
            <a:endParaRPr lang="en-US"/>
          </a:p>
        </p:txBody>
      </p:sp>
    </p:spTree>
    <p:extLst>
      <p:ext uri="{BB962C8B-B14F-4D97-AF65-F5344CB8AC3E}">
        <p14:creationId xmlns:p14="http://schemas.microsoft.com/office/powerpoint/2010/main" val="125861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8D5E99-E104-E541-B356-615CB7ACBD9C}" type="datetimeFigureOut">
              <a:rPr lang="en-US" smtClean="0"/>
              <a:t>4.03.16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09CA4-CD02-784B-A4C2-BDA9F1B17138}"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1174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8D5E99-E104-E541-B356-615CB7ACBD9C}" type="datetimeFigureOut">
              <a:rPr lang="en-US" smtClean="0"/>
              <a:t>4.03.16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09CA4-CD02-784B-A4C2-BDA9F1B17138}" type="slidenum">
              <a:rPr lang="en-US" smtClean="0"/>
              <a:t>‹#›</a:t>
            </a:fld>
            <a:endParaRPr lang="en-US"/>
          </a:p>
        </p:txBody>
      </p:sp>
    </p:spTree>
    <p:extLst>
      <p:ext uri="{BB962C8B-B14F-4D97-AF65-F5344CB8AC3E}">
        <p14:creationId xmlns:p14="http://schemas.microsoft.com/office/powerpoint/2010/main" val="644545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8D5E99-E104-E541-B356-615CB7ACBD9C}" type="datetimeFigureOut">
              <a:rPr lang="en-US" smtClean="0"/>
              <a:t>4.03.16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09CA4-CD02-784B-A4C2-BDA9F1B17138}"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76081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8D5E99-E104-E541-B356-615CB7ACBD9C}" type="datetimeFigureOut">
              <a:rPr lang="en-US" smtClean="0"/>
              <a:t>4.03.16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09CA4-CD02-784B-A4C2-BDA9F1B17138}" type="slidenum">
              <a:rPr lang="en-US" smtClean="0"/>
              <a:t>‹#›</a:t>
            </a:fld>
            <a:endParaRPr lang="en-US"/>
          </a:p>
        </p:txBody>
      </p:sp>
    </p:spTree>
    <p:extLst>
      <p:ext uri="{BB962C8B-B14F-4D97-AF65-F5344CB8AC3E}">
        <p14:creationId xmlns:p14="http://schemas.microsoft.com/office/powerpoint/2010/main" val="3709137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8D5E99-E104-E541-B356-615CB7ACBD9C}" type="datetimeFigureOut">
              <a:rPr lang="en-US" smtClean="0"/>
              <a:t>4.03.16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09CA4-CD02-784B-A4C2-BDA9F1B17138}" type="slidenum">
              <a:rPr lang="en-US" smtClean="0"/>
              <a:t>‹#›</a:t>
            </a:fld>
            <a:endParaRPr lang="en-US"/>
          </a:p>
        </p:txBody>
      </p:sp>
    </p:spTree>
    <p:extLst>
      <p:ext uri="{BB962C8B-B14F-4D97-AF65-F5344CB8AC3E}">
        <p14:creationId xmlns:p14="http://schemas.microsoft.com/office/powerpoint/2010/main" val="1949045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8D5E99-E104-E541-B356-615CB7ACBD9C}" type="datetimeFigureOut">
              <a:rPr lang="en-US" smtClean="0"/>
              <a:t>4.03.16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09CA4-CD02-784B-A4C2-BDA9F1B17138}" type="slidenum">
              <a:rPr lang="en-US" smtClean="0"/>
              <a:t>‹#›</a:t>
            </a:fld>
            <a:endParaRPr lang="en-US"/>
          </a:p>
        </p:txBody>
      </p:sp>
    </p:spTree>
    <p:extLst>
      <p:ext uri="{BB962C8B-B14F-4D97-AF65-F5344CB8AC3E}">
        <p14:creationId xmlns:p14="http://schemas.microsoft.com/office/powerpoint/2010/main" val="2046709749"/>
      </p:ext>
    </p:extLst>
  </p:cSld>
  <p:clrMapOvr>
    <a:masterClrMapping/>
  </p:clrMapOvr>
  <p:extLst>
    <p:ext uri="{DCECCB84-F9BA-43D5-87BE-67443E8EF086}">
      <p15:sldGuideLst xmlns:p15="http://schemas.microsoft.com/office/powerpoint/2012/main" xmlns=""/>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58D5E99-E104-E541-B356-615CB7ACBD9C}" type="datetimeFigureOut">
              <a:rPr lang="en-US" smtClean="0"/>
              <a:t>4.03.16</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62A09CA4-CD02-784B-A4C2-BDA9F1B17138}" type="slidenum">
              <a:rPr lang="en-US" smtClean="0"/>
              <a:t>‹#›</a:t>
            </a:fld>
            <a:endParaRPr lang="en-US"/>
          </a:p>
        </p:txBody>
      </p:sp>
    </p:spTree>
    <p:extLst>
      <p:ext uri="{BB962C8B-B14F-4D97-AF65-F5344CB8AC3E}">
        <p14:creationId xmlns:p14="http://schemas.microsoft.com/office/powerpoint/2010/main" val="1564512474"/>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png"/><Relationship Id="rId5" Type="http://schemas.openxmlformats.org/officeDocument/2006/relationships/image" Target="../media/image19.jpeg"/><Relationship Id="rId6" Type="http://schemas.openxmlformats.org/officeDocument/2006/relationships/image" Target="../media/image20.png"/><Relationship Id="rId7" Type="http://schemas.openxmlformats.org/officeDocument/2006/relationships/image" Target="../media/image21.jpeg"/><Relationship Id="rId8" Type="http://schemas.openxmlformats.org/officeDocument/2006/relationships/image" Target="../media/image22.png"/><Relationship Id="rId9" Type="http://schemas.openxmlformats.org/officeDocument/2006/relationships/image" Target="../media/image23.jpeg"/><Relationship Id="rId10"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png"/><Relationship Id="rId5" Type="http://schemas.openxmlformats.org/officeDocument/2006/relationships/image" Target="../media/image29.jpeg"/><Relationship Id="rId6"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4.png"/><Relationship Id="rId5" Type="http://schemas.openxmlformats.org/officeDocument/2006/relationships/image" Target="../media/image33.jpeg"/><Relationship Id="rId6"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png"/><Relationship Id="rId5" Type="http://schemas.openxmlformats.org/officeDocument/2006/relationships/image" Target="../media/image37.jpeg"/><Relationship Id="rId6"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0.png"/><Relationship Id="rId5" Type="http://schemas.openxmlformats.org/officeDocument/2006/relationships/image" Target="../media/image41.jpeg"/><Relationship Id="rId6"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4" Type="http://schemas.openxmlformats.org/officeDocument/2006/relationships/image" Target="../media/image36.png"/><Relationship Id="rId5" Type="http://schemas.openxmlformats.org/officeDocument/2006/relationships/image" Target="../media/image48.jpeg"/><Relationship Id="rId6" Type="http://schemas.openxmlformats.org/officeDocument/2006/relationships/image" Target="../media/image49.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50.jpeg"/><Relationship Id="rId4"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52.jpe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4.pn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55.jpeg"/><Relationship Id="rId4"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57.jpe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image" Target="../media/image59.jpeg"/><Relationship Id="rId4"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image" Target="../media/image61.jpeg"/><Relationship Id="rId4" Type="http://schemas.openxmlformats.org/officeDocument/2006/relationships/image" Target="../media/image62.pn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image" Target="../media/image63.jpeg"/><Relationship Id="rId4" Type="http://schemas.openxmlformats.org/officeDocument/2006/relationships/image" Target="../media/image64.png"/><Relationship Id="rId5" Type="http://schemas.openxmlformats.org/officeDocument/2006/relationships/image" Target="../media/image65.jpeg"/><Relationship Id="rId6" Type="http://schemas.openxmlformats.org/officeDocument/2006/relationships/image" Target="../media/image66.png"/><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image" Target="../media/image67.jpeg"/><Relationship Id="rId4" Type="http://schemas.openxmlformats.org/officeDocument/2006/relationships/image" Target="../media/image68.png"/><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image" Target="../media/image69.jpeg"/><Relationship Id="rId4" Type="http://schemas.openxmlformats.org/officeDocument/2006/relationships/image" Target="../media/image70.png"/><Relationship Id="rId5" Type="http://schemas.openxmlformats.org/officeDocument/2006/relationships/image" Target="../media/image71.jpeg"/><Relationship Id="rId6" Type="http://schemas.openxmlformats.org/officeDocument/2006/relationships/image" Target="../media/image72.png"/><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image" Target="../media/image73.jpeg"/><Relationship Id="rId4" Type="http://schemas.openxmlformats.org/officeDocument/2006/relationships/image" Target="../media/image74.png"/><Relationship Id="rId5" Type="http://schemas.openxmlformats.org/officeDocument/2006/relationships/image" Target="../media/image75.jpeg"/><Relationship Id="rId6" Type="http://schemas.openxmlformats.org/officeDocument/2006/relationships/image" Target="../media/image76.png"/><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image" Target="../media/image77.jpeg"/><Relationship Id="rId4" Type="http://schemas.openxmlformats.org/officeDocument/2006/relationships/image" Target="../media/image78.png"/><Relationship Id="rId5" Type="http://schemas.openxmlformats.org/officeDocument/2006/relationships/image" Target="../media/image79.jpeg"/><Relationship Id="rId6" Type="http://schemas.openxmlformats.org/officeDocument/2006/relationships/image" Target="../media/image80.pn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image" Target="../media/image81.jpeg"/><Relationship Id="rId4" Type="http://schemas.openxmlformats.org/officeDocument/2006/relationships/image" Target="../media/image82.png"/><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3" Type="http://schemas.openxmlformats.org/officeDocument/2006/relationships/image" Target="../media/image83.jpeg"/><Relationship Id="rId4" Type="http://schemas.openxmlformats.org/officeDocument/2006/relationships/image" Target="../media/image84.png"/><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3" Type="http://schemas.openxmlformats.org/officeDocument/2006/relationships/image" Target="../media/image85.jpeg"/><Relationship Id="rId4" Type="http://schemas.openxmlformats.org/officeDocument/2006/relationships/image" Target="../media/image86.png"/><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3" Type="http://schemas.openxmlformats.org/officeDocument/2006/relationships/image" Target="../media/image87.jpeg"/><Relationship Id="rId4" Type="http://schemas.openxmlformats.org/officeDocument/2006/relationships/image" Target="../media/image88.png"/><Relationship Id="rId5" Type="http://schemas.openxmlformats.org/officeDocument/2006/relationships/image" Target="../media/image89.jpeg"/><Relationship Id="rId6" Type="http://schemas.openxmlformats.org/officeDocument/2006/relationships/image" Target="../media/image90.png"/><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01920" y="1151606"/>
            <a:ext cx="1785246" cy="4308069"/>
          </a:xfrm>
          <a:prstGeom prst="rect">
            <a:avLst/>
          </a:prstGeom>
        </p:spPr>
      </p:pic>
      <p:sp>
        <p:nvSpPr>
          <p:cNvPr id="2" name="Title 1"/>
          <p:cNvSpPr>
            <a:spLocks noGrp="1"/>
          </p:cNvSpPr>
          <p:nvPr>
            <p:ph type="ctrTitle"/>
          </p:nvPr>
        </p:nvSpPr>
        <p:spPr>
          <a:xfrm>
            <a:off x="1076960" y="1733974"/>
            <a:ext cx="5953760" cy="1646302"/>
          </a:xfrm>
        </p:spPr>
        <p:txBody>
          <a:bodyPr/>
          <a:lstStyle/>
          <a:p>
            <a:pPr algn="l"/>
            <a:r>
              <a:rPr lang="tr-TR" sz="4800" dirty="0" smtClean="0">
                <a:solidFill>
                  <a:schemeClr val="accent2">
                    <a:lumMod val="50000"/>
                  </a:schemeClr>
                </a:solidFill>
              </a:rPr>
              <a:t>Daha </a:t>
            </a:r>
            <a:r>
              <a:rPr lang="tr-TR" sz="4800" dirty="0">
                <a:solidFill>
                  <a:schemeClr val="accent2">
                    <a:lumMod val="50000"/>
                  </a:schemeClr>
                </a:solidFill>
              </a:rPr>
              <a:t>fazlasını istemeye cüret</a:t>
            </a:r>
            <a:r>
              <a:rPr lang="tr-TR" sz="4800" dirty="0" smtClean="0">
                <a:solidFill>
                  <a:schemeClr val="accent2">
                    <a:lumMod val="50000"/>
                  </a:schemeClr>
                </a:solidFill>
              </a:rPr>
              <a:t>!</a:t>
            </a:r>
            <a:r>
              <a:rPr lang="en-US" sz="4800" dirty="0" smtClean="0">
                <a:solidFill>
                  <a:schemeClr val="accent2">
                    <a:lumMod val="50000"/>
                  </a:schemeClr>
                </a:solidFill>
                <a:ea typeface="Garamond" charset="0"/>
                <a:cs typeface="Garamond" charset="0"/>
              </a:rPr>
              <a:t> </a:t>
            </a:r>
            <a:endParaRPr lang="en-US" sz="4800" dirty="0">
              <a:solidFill>
                <a:schemeClr val="accent2">
                  <a:lumMod val="50000"/>
                </a:schemeClr>
              </a:solidFill>
              <a:ea typeface="Garamond" charset="0"/>
              <a:cs typeface="Garamond" charset="0"/>
            </a:endParaRPr>
          </a:p>
        </p:txBody>
      </p:sp>
      <p:sp>
        <p:nvSpPr>
          <p:cNvPr id="3" name="Subtitle 2"/>
          <p:cNvSpPr>
            <a:spLocks noGrp="1"/>
          </p:cNvSpPr>
          <p:nvPr>
            <p:ph type="subTitle" idx="1"/>
          </p:nvPr>
        </p:nvSpPr>
        <p:spPr>
          <a:xfrm>
            <a:off x="755227" y="3522514"/>
            <a:ext cx="4995333" cy="2167086"/>
          </a:xfrm>
        </p:spPr>
        <p:txBody>
          <a:bodyPr>
            <a:normAutofit/>
          </a:bodyPr>
          <a:lstStyle/>
          <a:p>
            <a:pPr algn="ctr">
              <a:lnSpc>
                <a:spcPct val="80000"/>
              </a:lnSpc>
              <a:defRPr/>
            </a:pPr>
            <a:r>
              <a:rPr lang="tr-TR" sz="2400" b="1" dirty="0" smtClean="0">
                <a:solidFill>
                  <a:schemeClr val="accent3">
                    <a:lumMod val="50000"/>
                  </a:schemeClr>
                </a:solidFill>
                <a:latin typeface="Calibri"/>
                <a:cs typeface="Calibri"/>
              </a:rPr>
              <a:t>Bol </a:t>
            </a:r>
            <a:r>
              <a:rPr lang="tr-TR" sz="2400" b="1" dirty="0">
                <a:solidFill>
                  <a:schemeClr val="accent3">
                    <a:lumMod val="50000"/>
                  </a:schemeClr>
                </a:solidFill>
                <a:latin typeface="Calibri"/>
                <a:cs typeface="Calibri"/>
              </a:rPr>
              <a:t>miktarda ruhsal bereketler için dört ilahi anahtar</a:t>
            </a:r>
            <a:r>
              <a:rPr lang="tr-TR" sz="2400" dirty="0">
                <a:solidFill>
                  <a:schemeClr val="accent3">
                    <a:lumMod val="50000"/>
                  </a:schemeClr>
                </a:solidFill>
                <a:latin typeface="Calibri"/>
                <a:cs typeface="Calibri"/>
              </a:rPr>
              <a:t> </a:t>
            </a:r>
            <a:endParaRPr lang="en-US" sz="2400" b="1" dirty="0">
              <a:solidFill>
                <a:schemeClr val="accent3">
                  <a:lumMod val="50000"/>
                </a:schemeClr>
              </a:solidFill>
              <a:latin typeface="Calibri"/>
              <a:ea typeface="Calibri" charset="0"/>
              <a:cs typeface="Calibri"/>
              <a:sym typeface="Abadi MT Condensed Extra Bold" charset="0"/>
            </a:endParaRPr>
          </a:p>
          <a:p>
            <a:pPr algn="ctr">
              <a:lnSpc>
                <a:spcPct val="80000"/>
              </a:lnSpc>
              <a:defRPr/>
            </a:pPr>
            <a:r>
              <a:rPr lang="en-US" altLang="en-US" sz="1600" dirty="0" smtClean="0">
                <a:solidFill>
                  <a:schemeClr val="tx1"/>
                </a:solidFill>
                <a:latin typeface="Calibri" charset="0"/>
                <a:ea typeface="Calibri" charset="0"/>
                <a:cs typeface="Calibri" charset="0"/>
                <a:sym typeface="Abadi MT Condensed Extra Bold" charset="0"/>
              </a:rPr>
              <a:t>By </a:t>
            </a:r>
            <a:r>
              <a:rPr lang="en-US" altLang="en-US" sz="1600" dirty="0">
                <a:solidFill>
                  <a:schemeClr val="tx1"/>
                </a:solidFill>
                <a:latin typeface="Calibri" charset="0"/>
                <a:ea typeface="Calibri" charset="0"/>
                <a:cs typeface="Calibri" charset="0"/>
                <a:sym typeface="Abadi MT Condensed Extra Bold" charset="0"/>
              </a:rPr>
              <a:t>Melody Mason</a:t>
            </a:r>
          </a:p>
          <a:p>
            <a:pPr algn="ctr">
              <a:lnSpc>
                <a:spcPct val="80000"/>
              </a:lnSpc>
              <a:defRPr/>
            </a:pPr>
            <a:endParaRPr lang="en-US" altLang="en-US" dirty="0">
              <a:sym typeface="Abadi MT Condensed Extra Bold" charset="0"/>
            </a:endParaRPr>
          </a:p>
        </p:txBody>
      </p:sp>
      <p:sp>
        <p:nvSpPr>
          <p:cNvPr id="7" name="TextBox 6"/>
          <p:cNvSpPr txBox="1"/>
          <p:nvPr/>
        </p:nvSpPr>
        <p:spPr>
          <a:xfrm>
            <a:off x="1515418" y="5363176"/>
            <a:ext cx="3165033" cy="523220"/>
          </a:xfrm>
          <a:prstGeom prst="rect">
            <a:avLst/>
          </a:prstGeom>
          <a:noFill/>
        </p:spPr>
        <p:txBody>
          <a:bodyPr wrap="none" rtlCol="0">
            <a:spAutoFit/>
          </a:bodyPr>
          <a:lstStyle/>
          <a:p>
            <a:pPr algn="ctr"/>
            <a:r>
              <a:rPr lang="en-US" sz="1400" dirty="0">
                <a:solidFill>
                  <a:srgbClr val="002060"/>
                </a:solidFill>
                <a:latin typeface="Calibri" charset="0"/>
                <a:ea typeface="Calibri" charset="0"/>
                <a:cs typeface="Calibri" charset="0"/>
              </a:rPr>
              <a:t> </a:t>
            </a:r>
            <a:r>
              <a:rPr lang="en-US" sz="1400" dirty="0">
                <a:latin typeface="Calibri" charset="0"/>
                <a:ea typeface="Calibri" charset="0"/>
                <a:cs typeface="Calibri" charset="0"/>
              </a:rPr>
              <a:t>General Conference Women's Ministries</a:t>
            </a:r>
            <a:br>
              <a:rPr lang="en-US" sz="1400" dirty="0">
                <a:latin typeface="Calibri" charset="0"/>
                <a:ea typeface="Calibri" charset="0"/>
                <a:cs typeface="Calibri" charset="0"/>
              </a:rPr>
            </a:br>
            <a:r>
              <a:rPr lang="en-US" sz="1400" dirty="0">
                <a:latin typeface="Calibri" charset="0"/>
                <a:ea typeface="Calibri" charset="0"/>
                <a:cs typeface="Calibri" charset="0"/>
              </a:rPr>
              <a:t> International Women’s Day of Prayer</a:t>
            </a:r>
          </a:p>
        </p:txBody>
      </p:sp>
      <p:pic>
        <p:nvPicPr>
          <p:cNvPr id="8" name="Picture 8" descr="WMLOGO-small"/>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679085" y="6048956"/>
            <a:ext cx="78105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129201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1" name="Group 3"/>
          <p:cNvGrpSpPr>
            <a:grpSpLocks/>
          </p:cNvGrpSpPr>
          <p:nvPr/>
        </p:nvGrpSpPr>
        <p:grpSpPr bwMode="auto">
          <a:xfrm>
            <a:off x="416401" y="528320"/>
            <a:ext cx="6573679" cy="5104438"/>
            <a:chOff x="0" y="0"/>
            <a:chExt cx="6192" cy="4912"/>
          </a:xfrm>
        </p:grpSpPr>
        <p:pic>
          <p:nvPicPr>
            <p:cNvPr id="15362"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37436">
              <a:off x="267" y="294"/>
              <a:ext cx="5664" cy="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363" name="Picture 2"/>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6192" cy="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1650755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p:cNvSpPr>
          <p:nvPr/>
        </p:nvSpPr>
        <p:spPr bwMode="auto">
          <a:xfrm>
            <a:off x="650240" y="772596"/>
            <a:ext cx="6846848" cy="492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21469"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tr-TR" altLang="en-US" sz="3600" dirty="0" smtClean="0">
                <a:solidFill>
                  <a:schemeClr val="tx1"/>
                </a:solidFill>
                <a:latin typeface="Abadi MT Condensed Extra Bold"/>
                <a:cs typeface="Abadi MT Condensed Extra Bold"/>
              </a:rPr>
              <a:t>D</a:t>
            </a:r>
            <a:r>
              <a:rPr lang="tr-TR" sz="3600" dirty="0" smtClean="0">
                <a:solidFill>
                  <a:schemeClr val="tx1"/>
                </a:solidFill>
                <a:latin typeface="Abadi MT Condensed Extra Bold"/>
                <a:cs typeface="Abadi MT Condensed Extra Bold"/>
              </a:rPr>
              <a:t>aha </a:t>
            </a:r>
            <a:r>
              <a:rPr lang="tr-TR" sz="3600" dirty="0">
                <a:solidFill>
                  <a:schemeClr val="tx1"/>
                </a:solidFill>
                <a:latin typeface="Abadi MT Condensed Extra Bold"/>
                <a:cs typeface="Abadi MT Condensed Extra Bold"/>
              </a:rPr>
              <a:t>derin zengin ruhsal bereketler için </a:t>
            </a:r>
            <a:r>
              <a:rPr lang="tr-TR" sz="3600" i="1" dirty="0">
                <a:solidFill>
                  <a:schemeClr val="accent2">
                    <a:lumMod val="50000"/>
                  </a:schemeClr>
                </a:solidFill>
                <a:latin typeface="Garamond ITC Book Condensed BT"/>
                <a:cs typeface="Garamond ITC Book Condensed BT"/>
              </a:rPr>
              <a:t>ne kadar </a:t>
            </a:r>
            <a:r>
              <a:rPr lang="tr-TR" sz="3600" i="1" dirty="0" smtClean="0">
                <a:solidFill>
                  <a:schemeClr val="accent2">
                    <a:lumMod val="50000"/>
                  </a:schemeClr>
                </a:solidFill>
                <a:latin typeface="Garamond ITC Book Condensed BT"/>
                <a:cs typeface="Garamond ITC Book Condensed BT"/>
              </a:rPr>
              <a:t>isteklisiniz</a:t>
            </a:r>
            <a:r>
              <a:rPr lang="tr-TR" sz="3600" dirty="0" smtClean="0">
                <a:solidFill>
                  <a:schemeClr val="tx1"/>
                </a:solidFill>
                <a:latin typeface="Abadi MT Condensed Extra Bold"/>
                <a:cs typeface="Abadi MT Condensed Extra Bold"/>
              </a:rPr>
              <a:t>? </a:t>
            </a:r>
          </a:p>
          <a:p>
            <a:endParaRPr lang="tr-TR" altLang="en-US" sz="3600" i="1" dirty="0" smtClean="0">
              <a:solidFill>
                <a:schemeClr val="tx1"/>
              </a:solidFill>
              <a:latin typeface="Abadi MT Condensed Extra Bold"/>
              <a:cs typeface="Abadi MT Condensed Extra Bold"/>
              <a:sym typeface="Abadi MT Condensed Extra Bold" charset="0"/>
            </a:endParaRPr>
          </a:p>
          <a:p>
            <a:endParaRPr lang="en-US" altLang="en-US" sz="3375" i="1" dirty="0">
              <a:solidFill>
                <a:schemeClr val="tx1"/>
              </a:solidFill>
              <a:latin typeface="Abadi MT Condensed Extra Bold" charset="0"/>
              <a:sym typeface="Abadi MT Condensed Extra Bold" charset="0"/>
            </a:endParaRPr>
          </a:p>
          <a:p>
            <a:r>
              <a:rPr lang="tr-TR" sz="3600" dirty="0" smtClean="0">
                <a:solidFill>
                  <a:schemeClr val="tx1"/>
                </a:solidFill>
                <a:latin typeface="Abadi MT Condensed Extra Bold"/>
                <a:cs typeface="Abadi MT Condensed Extra Bold"/>
              </a:rPr>
              <a:t>Allah’tan </a:t>
            </a:r>
            <a:r>
              <a:rPr lang="tr-TR" sz="3600" dirty="0">
                <a:solidFill>
                  <a:schemeClr val="tx1"/>
                </a:solidFill>
                <a:latin typeface="Abadi MT Condensed Extra Bold"/>
                <a:cs typeface="Abadi MT Condensed Extra Bold"/>
              </a:rPr>
              <a:t>dualarınızın yanıtlarını görmekte </a:t>
            </a:r>
            <a:r>
              <a:rPr lang="tr-TR" sz="3600" i="1" dirty="0">
                <a:solidFill>
                  <a:schemeClr val="accent2">
                    <a:lumMod val="50000"/>
                  </a:schemeClr>
                </a:solidFill>
                <a:latin typeface="Garamond ITC Book Condensed BT"/>
                <a:cs typeface="Garamond ITC Book Condensed BT"/>
              </a:rPr>
              <a:t>ne kadar gözü karasınız</a:t>
            </a:r>
            <a:r>
              <a:rPr lang="tr-TR" sz="3600" dirty="0">
                <a:solidFill>
                  <a:schemeClr val="tx1"/>
                </a:solidFill>
                <a:latin typeface="Abadi MT Condensed Extra Bold"/>
                <a:cs typeface="Abadi MT Condensed Extra Bold"/>
              </a:rPr>
              <a:t>?</a:t>
            </a:r>
          </a:p>
          <a:p>
            <a:pPr eaLnBrk="1" hangingPunct="1"/>
            <a:r>
              <a:rPr lang="en-US" altLang="en-US" sz="3375" dirty="0" smtClean="0">
                <a:solidFill>
                  <a:schemeClr val="tx1"/>
                </a:solidFill>
                <a:latin typeface="Abadi MT Condensed Extra Bold" charset="0"/>
                <a:sym typeface="Abadi MT Condensed Extra Bold" charset="0"/>
              </a:rPr>
              <a:t> </a:t>
            </a:r>
            <a:endParaRPr lang="en-US" altLang="en-US" sz="3375" dirty="0">
              <a:solidFill>
                <a:schemeClr val="tx1"/>
              </a:solidFill>
              <a:latin typeface="Abadi MT Condensed Extra Bold" charset="0"/>
              <a:sym typeface="Abadi MT Condensed Extra Bold" charset="0"/>
            </a:endParaRPr>
          </a:p>
          <a:p>
            <a:pPr eaLnBrk="1" hangingPunct="1"/>
            <a:endParaRPr lang="en-US" altLang="en-US" sz="3234" dirty="0">
              <a:solidFill>
                <a:schemeClr val="tx1"/>
              </a:solidFill>
            </a:endParaRPr>
          </a:p>
        </p:txBody>
      </p:sp>
    </p:spTree>
    <p:extLst>
      <p:ext uri="{BB962C8B-B14F-4D97-AF65-F5344CB8AC3E}">
        <p14:creationId xmlns:p14="http://schemas.microsoft.com/office/powerpoint/2010/main" val="904772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p:cNvSpPr>
          <p:nvPr/>
        </p:nvSpPr>
        <p:spPr bwMode="auto">
          <a:xfrm>
            <a:off x="274082" y="1243867"/>
            <a:ext cx="6695678" cy="403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21469" bIns="0" anchor="ctr"/>
          <a:lstStyle>
            <a:lvl1pPr marL="355600"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2D4141"/>
                </a:solidFill>
                <a:latin typeface="Futura Condensed" charset="0"/>
                <a:ea typeface="ヒラギノ角ゴ ProN W3" charset="-128"/>
                <a:sym typeface="Futura Condensed" charset="0"/>
              </a:defRPr>
            </a:lvl1pPr>
            <a:lvl2pPr marL="37931725" indent="-37474525"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2D4141"/>
                </a:solidFill>
                <a:latin typeface="Futura Condensed" charset="0"/>
                <a:ea typeface="ヒラギノ角ゴ ProN W3" charset="-128"/>
                <a:sym typeface="Futura Condensed" charset="0"/>
              </a:defRPr>
            </a:lvl2pPr>
            <a:lvl3pPr marL="1143000" indent="-228600"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2D4141"/>
                </a:solidFill>
                <a:latin typeface="Futura Condensed" charset="0"/>
                <a:ea typeface="ヒラギノ角ゴ ProN W3" charset="-128"/>
                <a:sym typeface="Futura Condensed" charset="0"/>
              </a:defRPr>
            </a:lvl3pPr>
            <a:lvl4pPr marL="1600200" indent="-228600"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2D4141"/>
                </a:solidFill>
                <a:latin typeface="Futura Condensed" charset="0"/>
                <a:ea typeface="ヒラギノ角ゴ ProN W3" charset="-128"/>
                <a:sym typeface="Futura Condensed" charset="0"/>
              </a:defRPr>
            </a:lvl4pPr>
            <a:lvl5pPr marL="2057400" indent="-228600"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2D4141"/>
                </a:solidFill>
                <a:latin typeface="Futura Condensed" charset="0"/>
                <a:ea typeface="ヒラギノ角ゴ ProN W3" charset="-128"/>
                <a:sym typeface="Futura Condensed" charset="0"/>
              </a:defRPr>
            </a:lvl9pPr>
          </a:lstStyle>
          <a:p>
            <a:r>
              <a:rPr lang="en-US" altLang="en-US" sz="2800" dirty="0" smtClean="0">
                <a:solidFill>
                  <a:schemeClr val="tx1"/>
                </a:solidFill>
                <a:latin typeface="Garamond" charset="0"/>
                <a:ea typeface="Garamond" charset="0"/>
                <a:cs typeface="Garamond" charset="0"/>
                <a:sym typeface="Cambria" charset="0"/>
              </a:rPr>
              <a:t>“</a:t>
            </a:r>
            <a:r>
              <a:rPr lang="tr-TR" sz="2800" dirty="0" smtClean="0">
                <a:solidFill>
                  <a:schemeClr val="tx1"/>
                </a:solidFill>
                <a:latin typeface="Garamond ITC Book Condensed BT"/>
                <a:cs typeface="Garamond ITC Book Condensed BT"/>
              </a:rPr>
              <a:t>Sözde </a:t>
            </a:r>
            <a:r>
              <a:rPr lang="tr-TR" sz="2800" dirty="0">
                <a:solidFill>
                  <a:schemeClr val="tx1"/>
                </a:solidFill>
                <a:latin typeface="Garamond ITC Book Condensed BT"/>
                <a:cs typeface="Garamond ITC Book Condensed BT"/>
              </a:rPr>
              <a:t>imanlı olanlardan çoğu, bu yaşamın çürüyen şeylerini gösteren hırs, gayret ve direnci aynen tanrısal bilgelik için gösterseydiler, ne kadar ruhsal güç kazanacaklarından haberdar değillerdir. Birçoğu ruhsal cüceler olmaktan memnunlardır… (Böylece) birçoğu imanlı olmayı umarak ve arzulayarak kaybolacaklar. Onlar hiçbir ciddi çaba göstermiyorlar ve dolayısıyla tartıda hafif </a:t>
            </a:r>
            <a:r>
              <a:rPr lang="tr-TR" sz="2800" dirty="0" smtClean="0">
                <a:solidFill>
                  <a:schemeClr val="tx1"/>
                </a:solidFill>
                <a:latin typeface="Garamond ITC Book Condensed BT"/>
                <a:cs typeface="Garamond ITC Book Condensed BT"/>
              </a:rPr>
              <a:t>bulunacaklar.</a:t>
            </a:r>
            <a:r>
              <a:rPr lang="en-US" altLang="en-US" sz="2800" dirty="0" smtClean="0">
                <a:solidFill>
                  <a:schemeClr val="tx1"/>
                </a:solidFill>
                <a:latin typeface="Garamond" charset="0"/>
                <a:ea typeface="Garamond" charset="0"/>
                <a:cs typeface="Garamond" charset="0"/>
                <a:sym typeface="Cambria" charset="0"/>
              </a:rPr>
              <a:t>”</a:t>
            </a:r>
            <a:endParaRPr lang="en-US" altLang="en-US" sz="2800" dirty="0">
              <a:solidFill>
                <a:schemeClr val="tx1"/>
              </a:solidFill>
              <a:latin typeface="Garamond" charset="0"/>
              <a:ea typeface="Garamond" charset="0"/>
              <a:cs typeface="Garamond" charset="0"/>
              <a:sym typeface="Cambria" charset="0"/>
            </a:endParaRPr>
          </a:p>
          <a:p>
            <a:pPr eaLnBrk="1" hangingPunct="1"/>
            <a:endParaRPr lang="en-US" altLang="en-US" sz="2800" dirty="0">
              <a:solidFill>
                <a:schemeClr val="tx1"/>
              </a:solidFill>
              <a:latin typeface="Garamond" charset="0"/>
              <a:ea typeface="Garamond" charset="0"/>
              <a:cs typeface="Garamond" charset="0"/>
            </a:endParaRPr>
          </a:p>
        </p:txBody>
      </p:sp>
      <p:sp>
        <p:nvSpPr>
          <p:cNvPr id="17410" name="Rectangle 2"/>
          <p:cNvSpPr>
            <a:spLocks/>
          </p:cNvSpPr>
          <p:nvPr/>
        </p:nvSpPr>
        <p:spPr bwMode="auto">
          <a:xfrm>
            <a:off x="1454410" y="5612355"/>
            <a:ext cx="4196533"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eaLnBrk="1" hangingPunct="1"/>
            <a:r>
              <a:rPr lang="en-US" altLang="en-US" sz="2531" i="1" dirty="0">
                <a:solidFill>
                  <a:schemeClr val="tx1"/>
                </a:solidFill>
                <a:latin typeface="Garamond" charset="0"/>
                <a:ea typeface="Garamond" charset="0"/>
                <a:cs typeface="Garamond" charset="0"/>
                <a:sym typeface="Cambria Italic" charset="0"/>
              </a:rPr>
              <a:t>Counsels for the Church</a:t>
            </a:r>
            <a:r>
              <a:rPr lang="en-US" altLang="en-US" sz="2531" i="1" dirty="0">
                <a:solidFill>
                  <a:schemeClr val="tx1"/>
                </a:solidFill>
                <a:latin typeface="Garamond" charset="0"/>
                <a:ea typeface="Garamond" charset="0"/>
                <a:cs typeface="Garamond" charset="0"/>
                <a:sym typeface="Cambria" charset="0"/>
              </a:rPr>
              <a:t>, </a:t>
            </a:r>
            <a:r>
              <a:rPr lang="en-US" altLang="en-US" sz="2531" dirty="0" smtClean="0">
                <a:solidFill>
                  <a:schemeClr val="tx1"/>
                </a:solidFill>
                <a:latin typeface="Garamond" charset="0"/>
                <a:ea typeface="Garamond" charset="0"/>
                <a:cs typeface="Garamond" charset="0"/>
                <a:sym typeface="Cambria" charset="0"/>
              </a:rPr>
              <a:t>pp</a:t>
            </a:r>
            <a:r>
              <a:rPr lang="en-US" altLang="en-US" sz="2531" dirty="0">
                <a:solidFill>
                  <a:schemeClr val="tx1"/>
                </a:solidFill>
                <a:latin typeface="Garamond" charset="0"/>
                <a:ea typeface="Garamond" charset="0"/>
                <a:cs typeface="Garamond" charset="0"/>
                <a:sym typeface="Cambria" charset="0"/>
              </a:rPr>
              <a:t>. 185-186</a:t>
            </a:r>
          </a:p>
        </p:txBody>
      </p:sp>
    </p:spTree>
    <p:extLst>
      <p:ext uri="{BB962C8B-B14F-4D97-AF65-F5344CB8AC3E}">
        <p14:creationId xmlns:p14="http://schemas.microsoft.com/office/powerpoint/2010/main" val="1747786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p:cNvSpPr>
          <p:nvPr/>
        </p:nvSpPr>
        <p:spPr bwMode="auto">
          <a:xfrm>
            <a:off x="513287" y="249766"/>
            <a:ext cx="55823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tr-TR" sz="3600" dirty="0" smtClean="0">
                <a:solidFill>
                  <a:srgbClr val="000000"/>
                </a:solidFill>
                <a:latin typeface="Abadi MT Condensed Extra Bold"/>
                <a:cs typeface="Abadi MT Condensed Extra Bold"/>
              </a:rPr>
              <a:t>Ruhsal </a:t>
            </a:r>
            <a:r>
              <a:rPr lang="tr-TR" sz="3600" dirty="0">
                <a:solidFill>
                  <a:srgbClr val="000000"/>
                </a:solidFill>
                <a:latin typeface="Abadi MT Condensed Extra Bold"/>
                <a:cs typeface="Abadi MT Condensed Extra Bold"/>
              </a:rPr>
              <a:t>bir </a:t>
            </a:r>
            <a:r>
              <a:rPr lang="tr-TR" sz="5400" i="1" dirty="0">
                <a:solidFill>
                  <a:srgbClr val="000000"/>
                </a:solidFill>
                <a:latin typeface="Garamond ITC Book Condensed BT"/>
                <a:cs typeface="Garamond ITC Book Condensed BT"/>
              </a:rPr>
              <a:t>dev</a:t>
            </a:r>
            <a:r>
              <a:rPr lang="tr-TR" sz="3600" dirty="0">
                <a:solidFill>
                  <a:srgbClr val="000000"/>
                </a:solidFill>
                <a:latin typeface="Abadi MT Condensed Extra Bold"/>
                <a:cs typeface="Abadi MT Condensed Extra Bold"/>
              </a:rPr>
              <a:t> olmak </a:t>
            </a:r>
            <a:r>
              <a:rPr lang="tr-TR" sz="3600" dirty="0" smtClean="0">
                <a:solidFill>
                  <a:srgbClr val="000000"/>
                </a:solidFill>
                <a:latin typeface="Abadi MT Condensed Extra Bold"/>
                <a:cs typeface="Abadi MT Condensed Extra Bold"/>
              </a:rPr>
              <a:t>yerine</a:t>
            </a:r>
            <a:r>
              <a:rPr lang="en-US" altLang="en-US" sz="3375" dirty="0" smtClean="0">
                <a:solidFill>
                  <a:srgbClr val="000000"/>
                </a:solidFill>
                <a:latin typeface="Abadi MT Condensed Extra Bold"/>
                <a:cs typeface="Abadi MT Condensed Extra Bold"/>
                <a:sym typeface="Abadi MT Condensed Extra Bold" charset="0"/>
              </a:rPr>
              <a:t>.</a:t>
            </a:r>
            <a:r>
              <a:rPr lang="en-US" altLang="en-US" sz="3375" dirty="0">
                <a:solidFill>
                  <a:srgbClr val="000000"/>
                </a:solidFill>
                <a:latin typeface="Abadi MT Condensed Extra Bold"/>
                <a:cs typeface="Abadi MT Condensed Extra Bold"/>
                <a:sym typeface="Abadi MT Condensed Extra Bold" charset="0"/>
              </a:rPr>
              <a:t>..</a:t>
            </a:r>
          </a:p>
        </p:txBody>
      </p:sp>
      <p:grpSp>
        <p:nvGrpSpPr>
          <p:cNvPr id="18434" name="Group 4"/>
          <p:cNvGrpSpPr>
            <a:grpSpLocks/>
          </p:cNvGrpSpPr>
          <p:nvPr/>
        </p:nvGrpSpPr>
        <p:grpSpPr bwMode="auto">
          <a:xfrm>
            <a:off x="3086325" y="1039193"/>
            <a:ext cx="3509367" cy="4214813"/>
            <a:chOff x="0" y="0"/>
            <a:chExt cx="3144" cy="3776"/>
          </a:xfrm>
        </p:grpSpPr>
        <p:pic>
          <p:nvPicPr>
            <p:cNvPr id="1843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410565">
              <a:off x="373" y="327"/>
              <a:ext cx="2398" cy="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437" name="Picture 3"/>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144" cy="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18435" name="Rectangle 5"/>
          <p:cNvSpPr>
            <a:spLocks/>
          </p:cNvSpPr>
          <p:nvPr/>
        </p:nvSpPr>
        <p:spPr bwMode="auto">
          <a:xfrm>
            <a:off x="-444703" y="5134115"/>
            <a:ext cx="7974211" cy="1518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3600" dirty="0">
                <a:solidFill>
                  <a:srgbClr val="000000"/>
                </a:solidFill>
                <a:latin typeface="Abadi MT Condensed Extra Bold"/>
                <a:cs typeface="Abadi MT Condensed Extra Bold"/>
                <a:sym typeface="Abadi MT Condensed Extra Bold" charset="0"/>
              </a:rPr>
              <a:t>..</a:t>
            </a:r>
            <a:r>
              <a:rPr lang="en-US" altLang="en-US" sz="3600" dirty="0" smtClean="0">
                <a:solidFill>
                  <a:srgbClr val="000000"/>
                </a:solidFill>
                <a:latin typeface="Abadi MT Condensed Extra Bold"/>
                <a:cs typeface="Abadi MT Condensed Extra Bold"/>
                <a:sym typeface="Abadi MT Condensed Extra Bold" charset="0"/>
              </a:rPr>
              <a:t>.</a:t>
            </a:r>
            <a:r>
              <a:rPr lang="tr-TR" sz="3600" dirty="0">
                <a:solidFill>
                  <a:srgbClr val="000000"/>
                </a:solidFill>
                <a:latin typeface="Abadi MT Condensed Extra Bold"/>
                <a:cs typeface="Abadi MT Condensed Extra Bold"/>
              </a:rPr>
              <a:t> neden ruhsal bir cüce olalım</a:t>
            </a:r>
            <a:r>
              <a:rPr lang="tr-TR" sz="3600" dirty="0" smtClean="0">
                <a:solidFill>
                  <a:srgbClr val="000000"/>
                </a:solidFill>
                <a:latin typeface="Abadi MT Condensed Extra Bold"/>
                <a:cs typeface="Abadi MT Condensed Extra Bold"/>
              </a:rPr>
              <a:t>?</a:t>
            </a:r>
            <a:endParaRPr lang="en-US" altLang="en-US" sz="3600" i="1" dirty="0">
              <a:solidFill>
                <a:srgbClr val="000000"/>
              </a:solidFill>
              <a:latin typeface="Abadi MT Condensed Extra Bold"/>
              <a:ea typeface="Garamond" charset="0"/>
              <a:cs typeface="Abadi MT Condensed Extra Bold"/>
              <a:sym typeface="Zapfino" charset="0"/>
            </a:endParaRPr>
          </a:p>
        </p:txBody>
      </p:sp>
    </p:spTree>
    <p:extLst>
      <p:ext uri="{BB962C8B-B14F-4D97-AF65-F5344CB8AC3E}">
        <p14:creationId xmlns:p14="http://schemas.microsoft.com/office/powerpoint/2010/main" val="1894490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7" name="Group 3"/>
          <p:cNvGrpSpPr>
            <a:grpSpLocks/>
          </p:cNvGrpSpPr>
          <p:nvPr/>
        </p:nvGrpSpPr>
        <p:grpSpPr bwMode="auto">
          <a:xfrm>
            <a:off x="2165986" y="1417588"/>
            <a:ext cx="4491633" cy="3598664"/>
            <a:chOff x="0" y="0"/>
            <a:chExt cx="4023" cy="3223"/>
          </a:xfrm>
        </p:grpSpPr>
        <p:pic>
          <p:nvPicPr>
            <p:cNvPr id="19460"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37436">
              <a:off x="235" y="252"/>
              <a:ext cx="3560" cy="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461" name="Picture 2"/>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4024" cy="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19458" name="Rectangle 4"/>
          <p:cNvSpPr>
            <a:spLocks/>
          </p:cNvSpPr>
          <p:nvPr/>
        </p:nvSpPr>
        <p:spPr bwMode="auto">
          <a:xfrm>
            <a:off x="559015" y="392639"/>
            <a:ext cx="54538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tr-TR" sz="4000" i="1" dirty="0" smtClean="0">
                <a:solidFill>
                  <a:srgbClr val="000000"/>
                </a:solidFill>
                <a:latin typeface="Garamond ITC Book Condensed BT"/>
                <a:cs typeface="Garamond ITC Book Condensed BT"/>
              </a:rPr>
              <a:t>Ruhsal </a:t>
            </a:r>
            <a:r>
              <a:rPr lang="tr-TR" sz="4000" i="1" dirty="0">
                <a:solidFill>
                  <a:srgbClr val="000000"/>
                </a:solidFill>
                <a:latin typeface="Garamond ITC Book Condensed BT"/>
                <a:cs typeface="Garamond ITC Book Condensed BT"/>
              </a:rPr>
              <a:t>bereketleri</a:t>
            </a:r>
            <a:r>
              <a:rPr lang="tr-TR" sz="4000" dirty="0">
                <a:solidFill>
                  <a:srgbClr val="000000"/>
                </a:solidFill>
                <a:latin typeface="Abadi MT Condensed Extra Bold"/>
                <a:cs typeface="Abadi MT Condensed Extra Bold"/>
              </a:rPr>
              <a:t> almak için</a:t>
            </a:r>
            <a:r>
              <a:rPr lang="tr-TR" sz="5400" dirty="0">
                <a:latin typeface="Abadi MT Condensed Extra Bold"/>
                <a:cs typeface="Abadi MT Condensed Extra Bold"/>
              </a:rPr>
              <a:t> </a:t>
            </a:r>
            <a:endParaRPr lang="tr-TR" sz="5400" dirty="0" smtClean="0">
              <a:latin typeface="Abadi MT Condensed Extra Bold"/>
              <a:cs typeface="Abadi MT Condensed Extra Bold"/>
            </a:endParaRPr>
          </a:p>
        </p:txBody>
      </p:sp>
      <p:sp>
        <p:nvSpPr>
          <p:cNvPr id="19459" name="Rectangle 5"/>
          <p:cNvSpPr>
            <a:spLocks/>
          </p:cNvSpPr>
          <p:nvPr/>
        </p:nvSpPr>
        <p:spPr bwMode="auto">
          <a:xfrm>
            <a:off x="-226660" y="4752043"/>
            <a:ext cx="7608094" cy="1518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tr-TR" sz="3600" dirty="0" smtClean="0">
                <a:solidFill>
                  <a:srgbClr val="000000"/>
                </a:solidFill>
                <a:latin typeface="Abadi MT Condensed Extra Bold"/>
                <a:cs typeface="Abadi MT Condensed Extra Bold"/>
              </a:rPr>
              <a:t>bazı </a:t>
            </a:r>
            <a:r>
              <a:rPr lang="tr-TR" sz="5400" dirty="0">
                <a:solidFill>
                  <a:srgbClr val="000000"/>
                </a:solidFill>
                <a:latin typeface="Abadi MT Condensed Extra Bold"/>
                <a:cs typeface="Abadi MT Condensed Extra Bold"/>
              </a:rPr>
              <a:t>ilahi </a:t>
            </a:r>
            <a:r>
              <a:rPr lang="tr-TR" sz="5400" dirty="0" smtClean="0">
                <a:solidFill>
                  <a:srgbClr val="000000"/>
                </a:solidFill>
                <a:latin typeface="Abadi MT Condensed Extra Bold"/>
                <a:cs typeface="Abadi MT Condensed Extra Bold"/>
              </a:rPr>
              <a:t>anahtarlar</a:t>
            </a:r>
            <a:r>
              <a:rPr lang="en-US" sz="5400" dirty="0" smtClean="0">
                <a:solidFill>
                  <a:srgbClr val="000000"/>
                </a:solidFill>
                <a:latin typeface="Garamond" charset="0"/>
                <a:ea typeface="Garamond" charset="0"/>
                <a:cs typeface="Garamond" charset="0"/>
                <a:sym typeface="Zapfino" charset="0"/>
              </a:rPr>
              <a:t>!</a:t>
            </a:r>
            <a:endParaRPr lang="en-US" altLang="en-US" sz="5400" i="1" dirty="0">
              <a:solidFill>
                <a:srgbClr val="000000"/>
              </a:solidFill>
              <a:latin typeface="Garamond" charset="0"/>
              <a:ea typeface="Garamond" charset="0"/>
              <a:cs typeface="Garamond" charset="0"/>
              <a:sym typeface="Zapfino" charset="0"/>
            </a:endParaRPr>
          </a:p>
        </p:txBody>
      </p:sp>
    </p:spTree>
    <p:extLst>
      <p:ext uri="{BB962C8B-B14F-4D97-AF65-F5344CB8AC3E}">
        <p14:creationId xmlns:p14="http://schemas.microsoft.com/office/powerpoint/2010/main" val="21117200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p:cNvSpPr>
          <p:nvPr/>
        </p:nvSpPr>
        <p:spPr bwMode="auto">
          <a:xfrm>
            <a:off x="-386561" y="991195"/>
            <a:ext cx="4241602" cy="296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tr-TR" sz="8000" i="1" dirty="0" smtClean="0">
                <a:solidFill>
                  <a:srgbClr val="000090"/>
                </a:solidFill>
                <a:latin typeface="Garamond ITC Book Condensed BT"/>
                <a:cs typeface="Garamond ITC Book Condensed BT"/>
              </a:rPr>
              <a:t>Anahtar </a:t>
            </a:r>
          </a:p>
          <a:p>
            <a:r>
              <a:rPr lang="tr-TR" sz="8000" i="1" dirty="0" smtClean="0">
                <a:solidFill>
                  <a:srgbClr val="000090"/>
                </a:solidFill>
                <a:latin typeface="Garamond ITC Book Condensed BT"/>
                <a:cs typeface="Garamond ITC Book Condensed BT"/>
              </a:rPr>
              <a:t>1</a:t>
            </a:r>
            <a:endParaRPr lang="en-US" altLang="en-US" sz="8000" i="1" dirty="0">
              <a:solidFill>
                <a:srgbClr val="000090"/>
              </a:solidFill>
              <a:latin typeface="Garamond ITC Book Condensed BT"/>
              <a:ea typeface="Garamond" charset="0"/>
              <a:cs typeface="Garamond ITC Book Condensed BT"/>
              <a:sym typeface="Zapfino" charset="0"/>
            </a:endParaRPr>
          </a:p>
        </p:txBody>
      </p:sp>
      <p:sp>
        <p:nvSpPr>
          <p:cNvPr id="20482" name="Rectangle 2"/>
          <p:cNvSpPr>
            <a:spLocks/>
          </p:cNvSpPr>
          <p:nvPr/>
        </p:nvSpPr>
        <p:spPr bwMode="auto">
          <a:xfrm>
            <a:off x="435606" y="2823509"/>
            <a:ext cx="7634883" cy="4420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algn="l" eaLnBrk="1" hangingPunct="1"/>
            <a:endParaRPr lang="en-US" altLang="en-US" sz="3375" dirty="0">
              <a:solidFill>
                <a:srgbClr val="D90B00"/>
              </a:solidFill>
              <a:latin typeface="Abadi MT Condensed Extra Bold" charset="0"/>
              <a:sym typeface="Abadi MT Condensed Extra Bold" charset="0"/>
            </a:endParaRPr>
          </a:p>
          <a:p>
            <a:pPr algn="l" eaLnBrk="1" hangingPunct="1"/>
            <a:endParaRPr lang="en-US" altLang="en-US" sz="3375" dirty="0">
              <a:solidFill>
                <a:srgbClr val="D90B00"/>
              </a:solidFill>
              <a:latin typeface="Abadi MT Condensed Extra Bold" charset="0"/>
              <a:sym typeface="Abadi MT Condensed Extra Bold" charset="0"/>
            </a:endParaRPr>
          </a:p>
          <a:p>
            <a:pPr algn="l" eaLnBrk="1" hangingPunct="1"/>
            <a:endParaRPr lang="en-US" altLang="en-US" sz="3234" dirty="0">
              <a:solidFill>
                <a:schemeClr val="tx1"/>
              </a:solidFill>
              <a:latin typeface="Cambria" charset="0"/>
              <a:sym typeface="Cambria" charset="0"/>
            </a:endParaRPr>
          </a:p>
          <a:p>
            <a:pPr algn="l" eaLnBrk="1" hangingPunct="1"/>
            <a:r>
              <a:rPr lang="en-US" altLang="en-US" sz="3234" b="1" dirty="0">
                <a:solidFill>
                  <a:srgbClr val="000000"/>
                </a:solidFill>
                <a:latin typeface="Calibri"/>
                <a:cs typeface="Calibri"/>
                <a:sym typeface="Abadi MT Condensed Extra Bold" charset="0"/>
              </a:rPr>
              <a:t>1</a:t>
            </a:r>
            <a:r>
              <a:rPr lang="en-US" altLang="en-US" sz="3234" b="1" dirty="0" smtClean="0">
                <a:solidFill>
                  <a:srgbClr val="000000"/>
                </a:solidFill>
                <a:latin typeface="Calibri"/>
                <a:cs typeface="Calibri"/>
                <a:sym typeface="Abadi MT Condensed Extra Bold" charset="0"/>
              </a:rPr>
              <a:t>.</a:t>
            </a:r>
            <a:r>
              <a:rPr lang="tr-TR" sz="3600" b="1" dirty="0" smtClean="0">
                <a:solidFill>
                  <a:srgbClr val="000000"/>
                </a:solidFill>
                <a:latin typeface="Calibri"/>
                <a:cs typeface="Calibri"/>
              </a:rPr>
              <a:t> </a:t>
            </a:r>
            <a:r>
              <a:rPr lang="tr-TR" sz="3600" b="1" dirty="0">
                <a:solidFill>
                  <a:srgbClr val="000000"/>
                </a:solidFill>
                <a:latin typeface="Calibri"/>
                <a:cs typeface="Calibri"/>
              </a:rPr>
              <a:t>Allah ile geçireceğiniz günlük zamana öncelik verin! </a:t>
            </a:r>
            <a:endParaRPr lang="en-US" altLang="en-US" sz="3234" b="1" dirty="0">
              <a:solidFill>
                <a:srgbClr val="000000"/>
              </a:solidFill>
              <a:latin typeface="Calibri"/>
              <a:cs typeface="Calibri"/>
              <a:sym typeface="Cambria" charset="0"/>
            </a:endParaRPr>
          </a:p>
          <a:p>
            <a:pPr algn="l" eaLnBrk="1" hangingPunct="1"/>
            <a:endParaRPr lang="en-US" altLang="en-US" sz="3234" dirty="0">
              <a:solidFill>
                <a:schemeClr val="tx1"/>
              </a:solidFill>
              <a:latin typeface="Cambria" charset="0"/>
              <a:sym typeface="Cambria" charset="0"/>
            </a:endParaRPr>
          </a:p>
          <a:p>
            <a:pPr eaLnBrk="1" hangingPunct="1"/>
            <a:endParaRPr lang="en-US" altLang="en-US" sz="3234" dirty="0">
              <a:solidFill>
                <a:schemeClr val="tx1"/>
              </a:solidFill>
              <a:latin typeface="Cambria" charset="0"/>
              <a:sym typeface="Cambria" charset="0"/>
            </a:endParaRPr>
          </a:p>
        </p:txBody>
      </p:sp>
      <p:grpSp>
        <p:nvGrpSpPr>
          <p:cNvPr id="20483" name="Group 5"/>
          <p:cNvGrpSpPr>
            <a:grpSpLocks/>
          </p:cNvGrpSpPr>
          <p:nvPr/>
        </p:nvGrpSpPr>
        <p:grpSpPr bwMode="auto">
          <a:xfrm>
            <a:off x="3480394" y="867725"/>
            <a:ext cx="3776288" cy="3211597"/>
            <a:chOff x="0" y="0"/>
            <a:chExt cx="3664" cy="3016"/>
          </a:xfrm>
        </p:grpSpPr>
        <p:pic>
          <p:nvPicPr>
            <p:cNvPr id="20484" name="Picture 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37436">
              <a:off x="232" y="245"/>
              <a:ext cx="3200" cy="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485" name="Picture 4"/>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664" cy="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2173690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p:cNvSpPr>
          <p:nvPr/>
        </p:nvSpPr>
        <p:spPr bwMode="auto">
          <a:xfrm>
            <a:off x="1" y="495599"/>
            <a:ext cx="6776517" cy="1866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eaLnBrk="1" hangingPunct="1"/>
            <a:endParaRPr lang="en-US" altLang="en-US" sz="4500" dirty="0">
              <a:solidFill>
                <a:schemeClr val="tx1"/>
              </a:solidFill>
              <a:latin typeface="Abadi MT Condensed Extra Bold" charset="0"/>
              <a:sym typeface="Abadi MT Condensed Extra Bold" charset="0"/>
            </a:endParaRPr>
          </a:p>
        </p:txBody>
      </p:sp>
      <p:grpSp>
        <p:nvGrpSpPr>
          <p:cNvPr id="21506" name="Group 4"/>
          <p:cNvGrpSpPr>
            <a:grpSpLocks/>
          </p:cNvGrpSpPr>
          <p:nvPr/>
        </p:nvGrpSpPr>
        <p:grpSpPr bwMode="auto">
          <a:xfrm>
            <a:off x="577314" y="739739"/>
            <a:ext cx="6199204" cy="4865294"/>
            <a:chOff x="0" y="0"/>
            <a:chExt cx="5456" cy="3919"/>
          </a:xfrm>
        </p:grpSpPr>
        <p:pic>
          <p:nvPicPr>
            <p:cNvPr id="21507"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632374">
              <a:off x="415" y="605"/>
              <a:ext cx="4628" cy="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508" name="Picture 3"/>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5456" cy="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4524776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6"/>
          <p:cNvGrpSpPr>
            <a:grpSpLocks/>
          </p:cNvGrpSpPr>
          <p:nvPr/>
        </p:nvGrpSpPr>
        <p:grpSpPr bwMode="auto">
          <a:xfrm>
            <a:off x="1193895" y="450449"/>
            <a:ext cx="4768453" cy="3812977"/>
            <a:chOff x="0" y="0"/>
            <a:chExt cx="4272" cy="3416"/>
          </a:xfrm>
        </p:grpSpPr>
        <p:pic>
          <p:nvPicPr>
            <p:cNvPr id="22532"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37436">
              <a:off x="239" y="257"/>
              <a:ext cx="3800" cy="2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2533" name="Picture 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4272" cy="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22531" name="Rectangle 7"/>
          <p:cNvSpPr>
            <a:spLocks/>
          </p:cNvSpPr>
          <p:nvPr/>
        </p:nvSpPr>
        <p:spPr bwMode="auto">
          <a:xfrm>
            <a:off x="985339" y="4447343"/>
            <a:ext cx="6777633" cy="1393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tr-TR" sz="4400" b="1" dirty="0">
                <a:solidFill>
                  <a:schemeClr val="tx1"/>
                </a:solidFill>
                <a:latin typeface="Abadi MT Condensed Extra Bold"/>
                <a:cs typeface="Abadi MT Condensed Extra Bold"/>
              </a:rPr>
              <a:t>Peki ruhsal yemek hakkında durum nasıl?</a:t>
            </a:r>
            <a:r>
              <a:rPr lang="tr-TR" sz="4400" dirty="0">
                <a:solidFill>
                  <a:schemeClr val="tx1"/>
                </a:solidFill>
                <a:latin typeface="Abadi MT Condensed Extra Bold"/>
                <a:cs typeface="Abadi MT Condensed Extra Bold"/>
              </a:rPr>
              <a:t> </a:t>
            </a:r>
            <a:endParaRPr lang="en-US" altLang="en-US" sz="4500" dirty="0">
              <a:solidFill>
                <a:schemeClr val="tx1"/>
              </a:solidFill>
              <a:latin typeface="Abadi MT Condensed Extra Bold"/>
              <a:cs typeface="Abadi MT Condensed Extra Bold"/>
              <a:sym typeface="Abadi MT Condensed Extra Bold" charset="0"/>
            </a:endParaRPr>
          </a:p>
        </p:txBody>
      </p:sp>
    </p:spTree>
    <p:extLst>
      <p:ext uri="{BB962C8B-B14F-4D97-AF65-F5344CB8AC3E}">
        <p14:creationId xmlns:p14="http://schemas.microsoft.com/office/powerpoint/2010/main" val="551882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p:cNvSpPr>
          <p:nvPr/>
        </p:nvSpPr>
        <p:spPr bwMode="auto">
          <a:xfrm>
            <a:off x="467361" y="4382803"/>
            <a:ext cx="6055360" cy="2339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tr-TR" sz="2800" dirty="0" smtClean="0"/>
              <a:t> </a:t>
            </a:r>
            <a:r>
              <a:rPr lang="tr-TR" sz="2800" dirty="0">
                <a:solidFill>
                  <a:srgbClr val="000000"/>
                </a:solidFill>
                <a:latin typeface="Garamond ITC Bold Condensed BT"/>
                <a:cs typeface="Garamond ITC Bold Condensed BT"/>
              </a:rPr>
              <a:t>“Küçük konular dikkatimizi meşgul eder</a:t>
            </a:r>
            <a:r>
              <a:rPr lang="tr-TR" sz="2800" dirty="0">
                <a:latin typeface="Garamond ITC Book Condensed BT"/>
                <a:cs typeface="Garamond ITC Book Condensed BT"/>
              </a:rPr>
              <a:t> ve imanlı topluluğunun büyümesi ve başarısı için gereken ve diğer bereketleri yanında getirebilen tanrısal güç eksilir, bollukla sunulmasına rağmen.”</a:t>
            </a:r>
            <a:r>
              <a:rPr lang="tr-TR" sz="2800" dirty="0"/>
              <a:t> </a:t>
            </a:r>
            <a:endParaRPr lang="en-US" altLang="en-US" sz="2531" dirty="0">
              <a:solidFill>
                <a:schemeClr val="tx1"/>
              </a:solidFill>
              <a:latin typeface="Garamond" charset="0"/>
              <a:ea typeface="Garamond" charset="0"/>
              <a:cs typeface="Garamond" charset="0"/>
              <a:sym typeface="Cambria" charset="0"/>
            </a:endParaRPr>
          </a:p>
          <a:p>
            <a:pPr eaLnBrk="1" hangingPunct="1"/>
            <a:r>
              <a:rPr lang="en-US" altLang="en-US" sz="2531" i="1" dirty="0" smtClean="0">
                <a:solidFill>
                  <a:schemeClr val="tx1"/>
                </a:solidFill>
                <a:latin typeface="Garamond" charset="0"/>
                <a:ea typeface="Garamond" charset="0"/>
                <a:cs typeface="Garamond" charset="0"/>
                <a:sym typeface="Cambria Italic" charset="0"/>
              </a:rPr>
              <a:t> Testimonies </a:t>
            </a:r>
            <a:r>
              <a:rPr lang="en-US" altLang="en-US" sz="2531" dirty="0" smtClean="0">
                <a:solidFill>
                  <a:schemeClr val="tx1"/>
                </a:solidFill>
                <a:latin typeface="Garamond" charset="0"/>
                <a:ea typeface="Garamond" charset="0"/>
                <a:cs typeface="Garamond" charset="0"/>
                <a:sym typeface="Cambria Italic" charset="0"/>
              </a:rPr>
              <a:t>vol</a:t>
            </a:r>
            <a:r>
              <a:rPr lang="en-US" altLang="en-US" sz="2531" i="1" dirty="0" smtClean="0">
                <a:solidFill>
                  <a:schemeClr val="tx1"/>
                </a:solidFill>
                <a:latin typeface="Garamond" charset="0"/>
                <a:ea typeface="Garamond" charset="0"/>
                <a:cs typeface="Garamond" charset="0"/>
                <a:sym typeface="Cambria Italic" charset="0"/>
              </a:rPr>
              <a:t>. </a:t>
            </a:r>
            <a:r>
              <a:rPr lang="en-US" altLang="en-US" sz="2531" dirty="0" smtClean="0">
                <a:solidFill>
                  <a:schemeClr val="tx1"/>
                </a:solidFill>
                <a:latin typeface="Garamond" charset="0"/>
                <a:ea typeface="Garamond" charset="0"/>
                <a:cs typeface="Garamond" charset="0"/>
                <a:sym typeface="Cambria Italic" charset="0"/>
              </a:rPr>
              <a:t>8</a:t>
            </a:r>
            <a:r>
              <a:rPr lang="en-US" altLang="en-US" sz="2531" i="1" dirty="0" smtClean="0">
                <a:solidFill>
                  <a:schemeClr val="tx1"/>
                </a:solidFill>
                <a:latin typeface="Garamond" charset="0"/>
                <a:ea typeface="Garamond" charset="0"/>
                <a:cs typeface="Garamond" charset="0"/>
                <a:sym typeface="Cambria Italic" charset="0"/>
              </a:rPr>
              <a:t>,</a:t>
            </a:r>
            <a:r>
              <a:rPr lang="en-US" altLang="en-US" sz="2531" i="1" dirty="0" smtClean="0">
                <a:solidFill>
                  <a:schemeClr val="tx1"/>
                </a:solidFill>
                <a:latin typeface="Garamond" charset="0"/>
                <a:ea typeface="Garamond" charset="0"/>
                <a:cs typeface="Garamond" charset="0"/>
                <a:sym typeface="Cambria" charset="0"/>
              </a:rPr>
              <a:t> </a:t>
            </a:r>
            <a:r>
              <a:rPr lang="en-US" altLang="en-US" sz="2531" dirty="0">
                <a:solidFill>
                  <a:schemeClr val="tx1"/>
                </a:solidFill>
                <a:latin typeface="Garamond" charset="0"/>
                <a:ea typeface="Garamond" charset="0"/>
                <a:cs typeface="Garamond" charset="0"/>
                <a:sym typeface="Cambria" charset="0"/>
              </a:rPr>
              <a:t>p. 21</a:t>
            </a:r>
          </a:p>
          <a:p>
            <a:pPr eaLnBrk="1" hangingPunct="1"/>
            <a:endParaRPr lang="en-US" altLang="en-US" sz="2531" dirty="0">
              <a:solidFill>
                <a:schemeClr val="tx1"/>
              </a:solidFill>
              <a:latin typeface="Cambria" charset="0"/>
              <a:sym typeface="Cambria" charset="0"/>
            </a:endParaRPr>
          </a:p>
        </p:txBody>
      </p:sp>
      <p:sp>
        <p:nvSpPr>
          <p:cNvPr id="23554" name="Rectangle 2"/>
          <p:cNvSpPr>
            <a:spLocks/>
          </p:cNvSpPr>
          <p:nvPr/>
        </p:nvSpPr>
        <p:spPr bwMode="auto">
          <a:xfrm>
            <a:off x="0" y="283567"/>
            <a:ext cx="3455789" cy="3226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eaLnBrk="1" hangingPunct="1"/>
            <a:r>
              <a:rPr lang="tr-TR" sz="4800" b="1" dirty="0" smtClean="0">
                <a:solidFill>
                  <a:srgbClr val="000000"/>
                </a:solidFill>
                <a:latin typeface="Calibri"/>
                <a:cs typeface="Calibri"/>
              </a:rPr>
              <a:t> </a:t>
            </a:r>
            <a:r>
              <a:rPr lang="tr-TR" sz="4800" b="1" dirty="0">
                <a:solidFill>
                  <a:srgbClr val="000000"/>
                </a:solidFill>
                <a:latin typeface="Calibri"/>
                <a:cs typeface="Calibri"/>
              </a:rPr>
              <a:t>İyi Şeyler, </a:t>
            </a:r>
            <a:r>
              <a:rPr lang="tr-TR" sz="6000" i="1" dirty="0">
                <a:solidFill>
                  <a:srgbClr val="000000"/>
                </a:solidFill>
                <a:latin typeface="Garamond ITC Book Condensed BT"/>
                <a:cs typeface="Garamond ITC Book Condensed BT"/>
              </a:rPr>
              <a:t>en iyi şeylerin</a:t>
            </a:r>
            <a:r>
              <a:rPr lang="tr-TR" sz="4800" b="1" dirty="0">
                <a:solidFill>
                  <a:srgbClr val="000000"/>
                </a:solidFill>
                <a:latin typeface="Calibri"/>
                <a:cs typeface="Calibri"/>
              </a:rPr>
              <a:t> düşmanıdır! </a:t>
            </a:r>
            <a:endParaRPr lang="en-US" altLang="en-US" sz="4800" b="1" dirty="0">
              <a:solidFill>
                <a:srgbClr val="000000"/>
              </a:solidFill>
              <a:latin typeface="Calibri"/>
              <a:ea typeface="Garamond" charset="0"/>
              <a:cs typeface="Calibri"/>
              <a:sym typeface="Zapfino" charset="0"/>
            </a:endParaRPr>
          </a:p>
        </p:txBody>
      </p:sp>
      <p:grpSp>
        <p:nvGrpSpPr>
          <p:cNvPr id="23555" name="Group 5"/>
          <p:cNvGrpSpPr>
            <a:grpSpLocks/>
          </p:cNvGrpSpPr>
          <p:nvPr/>
        </p:nvGrpSpPr>
        <p:grpSpPr bwMode="auto">
          <a:xfrm>
            <a:off x="3662393" y="690423"/>
            <a:ext cx="4018999" cy="3193535"/>
            <a:chOff x="0" y="0"/>
            <a:chExt cx="4016" cy="3032"/>
          </a:xfrm>
        </p:grpSpPr>
        <p:pic>
          <p:nvPicPr>
            <p:cNvPr id="23556" name="Picture 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7" y="176"/>
              <a:ext cx="3663" cy="2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3557" name="Picture 4"/>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4016" cy="3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5150709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7" name="Group 3"/>
          <p:cNvGrpSpPr>
            <a:grpSpLocks/>
          </p:cNvGrpSpPr>
          <p:nvPr/>
        </p:nvGrpSpPr>
        <p:grpSpPr bwMode="auto">
          <a:xfrm>
            <a:off x="348942" y="3905297"/>
            <a:ext cx="3105458" cy="2556449"/>
            <a:chOff x="0" y="0"/>
            <a:chExt cx="3440" cy="2632"/>
          </a:xfrm>
        </p:grpSpPr>
        <p:pic>
          <p:nvPicPr>
            <p:cNvPr id="24588" name="Picture 1"/>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445886">
              <a:off x="308" y="371"/>
              <a:ext cx="2822" cy="1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4589" name="Picture 2"/>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440" cy="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24578" name="Group 6"/>
          <p:cNvGrpSpPr>
            <a:grpSpLocks/>
          </p:cNvGrpSpPr>
          <p:nvPr/>
        </p:nvGrpSpPr>
        <p:grpSpPr bwMode="auto">
          <a:xfrm>
            <a:off x="2226009" y="1862160"/>
            <a:ext cx="3136879" cy="4054875"/>
            <a:chOff x="0" y="0"/>
            <a:chExt cx="3000" cy="3600"/>
          </a:xfrm>
        </p:grpSpPr>
        <p:pic>
          <p:nvPicPr>
            <p:cNvPr id="24586"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410565">
              <a:off x="363" y="320"/>
              <a:ext cx="2270" cy="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4587" name="Picture 5"/>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0"/>
              <a:ext cx="3000" cy="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24579" name="Group 9"/>
          <p:cNvGrpSpPr>
            <a:grpSpLocks/>
          </p:cNvGrpSpPr>
          <p:nvPr/>
        </p:nvGrpSpPr>
        <p:grpSpPr bwMode="auto">
          <a:xfrm>
            <a:off x="5044797" y="1950720"/>
            <a:ext cx="2676803" cy="2153589"/>
            <a:chOff x="0" y="0"/>
            <a:chExt cx="2560" cy="1912"/>
          </a:xfrm>
        </p:grpSpPr>
        <p:pic>
          <p:nvPicPr>
            <p:cNvPr id="24584" name="Picture 7"/>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73130">
              <a:off x="195" y="203"/>
              <a:ext cx="2176" cy="1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4585" name="Picture 8"/>
            <p:cNvPicPr>
              <a:picLocks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0" y="0"/>
              <a:ext cx="2560" cy="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24580" name="Group 12"/>
          <p:cNvGrpSpPr>
            <a:grpSpLocks/>
          </p:cNvGrpSpPr>
          <p:nvPr/>
        </p:nvGrpSpPr>
        <p:grpSpPr bwMode="auto">
          <a:xfrm>
            <a:off x="5138204" y="4719590"/>
            <a:ext cx="2283648" cy="1955351"/>
            <a:chOff x="0" y="0"/>
            <a:chExt cx="2184" cy="1736"/>
          </a:xfrm>
        </p:grpSpPr>
        <p:pic>
          <p:nvPicPr>
            <p:cNvPr id="24582" name="Picture 10"/>
            <p:cNvPicPr>
              <a:picLocks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rot="73130">
              <a:off x="193" y="198"/>
              <a:ext cx="1800" cy="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4583" name="Picture 11"/>
            <p:cNvPicPr>
              <a:picLocks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0" y="0"/>
              <a:ext cx="2184" cy="1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24581" name="Rectangle 13"/>
          <p:cNvSpPr>
            <a:spLocks/>
          </p:cNvSpPr>
          <p:nvPr/>
        </p:nvSpPr>
        <p:spPr bwMode="auto">
          <a:xfrm>
            <a:off x="-1737941" y="160734"/>
            <a:ext cx="8812486" cy="224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a:lnSpc>
                <a:spcPct val="60000"/>
              </a:lnSpc>
            </a:pPr>
            <a:r>
              <a:rPr lang="tr-TR" sz="8000" i="1" dirty="0" smtClean="0">
                <a:latin typeface="Garamond ITC Book Condensed BT"/>
                <a:cs typeface="Garamond ITC Book Condensed BT"/>
              </a:rPr>
              <a:t> </a:t>
            </a:r>
            <a:r>
              <a:rPr lang="tr-TR" sz="8000" i="1" dirty="0">
                <a:solidFill>
                  <a:srgbClr val="000000"/>
                </a:solidFill>
                <a:latin typeface="Garamond ITC Book Condensed BT"/>
                <a:cs typeface="Garamond ITC Book Condensed BT"/>
              </a:rPr>
              <a:t>ÖNCELİK VER!</a:t>
            </a:r>
            <a:r>
              <a:rPr lang="tr-TR" sz="8000" i="1" dirty="0">
                <a:latin typeface="Garamond ITC Book Condensed BT"/>
                <a:cs typeface="Garamond ITC Book Condensed BT"/>
              </a:rPr>
              <a:t> </a:t>
            </a:r>
            <a:endParaRPr lang="en-US" altLang="en-US" sz="8000" i="1" dirty="0">
              <a:solidFill>
                <a:schemeClr val="tx1"/>
              </a:solidFill>
              <a:latin typeface="Garamond ITC Book Condensed BT"/>
              <a:ea typeface="Garamond" charset="0"/>
              <a:cs typeface="Garamond ITC Book Condensed BT"/>
              <a:sym typeface="Zapfino" charset="0"/>
            </a:endParaRPr>
          </a:p>
        </p:txBody>
      </p:sp>
    </p:spTree>
    <p:extLst>
      <p:ext uri="{BB962C8B-B14F-4D97-AF65-F5344CB8AC3E}">
        <p14:creationId xmlns:p14="http://schemas.microsoft.com/office/powerpoint/2010/main" val="2907243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1" name="Group 3"/>
          <p:cNvGrpSpPr>
            <a:grpSpLocks/>
          </p:cNvGrpSpPr>
          <p:nvPr/>
        </p:nvGrpSpPr>
        <p:grpSpPr bwMode="auto">
          <a:xfrm>
            <a:off x="796019" y="1628553"/>
            <a:ext cx="5857875" cy="4661297"/>
            <a:chOff x="0" y="0"/>
            <a:chExt cx="5248" cy="4176"/>
          </a:xfrm>
        </p:grpSpPr>
        <p:pic>
          <p:nvPicPr>
            <p:cNvPr id="25603"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37436">
              <a:off x="253" y="276"/>
              <a:ext cx="4744" cy="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5604" name="Picture 2"/>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5248" cy="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25602" name="Rectangle 4"/>
          <p:cNvSpPr>
            <a:spLocks/>
          </p:cNvSpPr>
          <p:nvPr/>
        </p:nvSpPr>
        <p:spPr bwMode="auto">
          <a:xfrm>
            <a:off x="-419695" y="616149"/>
            <a:ext cx="6776517" cy="73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tr-TR" sz="4400" b="1" dirty="0" smtClean="0">
                <a:solidFill>
                  <a:srgbClr val="000000"/>
                </a:solidFill>
                <a:latin typeface="Abadi MT Condensed Extra Bold"/>
                <a:cs typeface="Abadi MT Condensed Extra Bold"/>
              </a:rPr>
              <a:t>John </a:t>
            </a:r>
            <a:r>
              <a:rPr lang="tr-TR" sz="4400" b="1" dirty="0" err="1">
                <a:solidFill>
                  <a:srgbClr val="000000"/>
                </a:solidFill>
                <a:latin typeface="Abadi MT Condensed Extra Bold"/>
                <a:cs typeface="Abadi MT Condensed Extra Bold"/>
              </a:rPr>
              <a:t>Wesley’in</a:t>
            </a:r>
            <a:r>
              <a:rPr lang="tr-TR" sz="4400" b="1" dirty="0">
                <a:solidFill>
                  <a:srgbClr val="000000"/>
                </a:solidFill>
                <a:latin typeface="Abadi MT Condensed Extra Bold"/>
                <a:cs typeface="Abadi MT Condensed Extra Bold"/>
              </a:rPr>
              <a:t> </a:t>
            </a:r>
            <a:r>
              <a:rPr lang="tr-TR" sz="4400" b="1" dirty="0" smtClean="0">
                <a:solidFill>
                  <a:srgbClr val="000000"/>
                </a:solidFill>
                <a:latin typeface="Abadi MT Condensed Extra Bold"/>
                <a:cs typeface="Abadi MT Condensed Extra Bold"/>
              </a:rPr>
              <a:t>öyküsü</a:t>
            </a:r>
            <a:endParaRPr lang="en-US" altLang="en-US" sz="4500" dirty="0">
              <a:solidFill>
                <a:schemeClr val="tx1"/>
              </a:solidFill>
              <a:latin typeface="Abadi MT Condensed Extra Bold" charset="0"/>
              <a:sym typeface="Abadi MT Condensed Extra Bold" charset="0"/>
            </a:endParaRPr>
          </a:p>
        </p:txBody>
      </p:sp>
    </p:spTree>
    <p:extLst>
      <p:ext uri="{BB962C8B-B14F-4D97-AF65-F5344CB8AC3E}">
        <p14:creationId xmlns:p14="http://schemas.microsoft.com/office/powerpoint/2010/main" val="6785173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p:cNvSpPr>
          <p:nvPr/>
        </p:nvSpPr>
        <p:spPr bwMode="auto">
          <a:xfrm>
            <a:off x="629920" y="1521322"/>
            <a:ext cx="6604000" cy="363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21469"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4000" dirty="0" smtClean="0">
                <a:solidFill>
                  <a:schemeClr val="tx1"/>
                </a:solidFill>
                <a:latin typeface="Garamond" charset="0"/>
                <a:ea typeface="Garamond" charset="0"/>
                <a:cs typeface="Garamond" charset="0"/>
                <a:sym typeface="Cambria" charset="0"/>
              </a:rPr>
              <a:t>“</a:t>
            </a:r>
            <a:r>
              <a:rPr lang="tr-TR" sz="4000" dirty="0" smtClean="0">
                <a:latin typeface="Garamond ITC Book Condensed BT"/>
                <a:cs typeface="Garamond ITC Book Condensed BT"/>
              </a:rPr>
              <a:t>Kötü </a:t>
            </a:r>
            <a:r>
              <a:rPr lang="tr-TR" sz="4000" dirty="0">
                <a:latin typeface="Garamond ITC Book Condensed BT"/>
                <a:cs typeface="Garamond ITC Book Condensed BT"/>
              </a:rPr>
              <a:t>olanın karanlığı, duayı ihmal edenleri kuşatır. Düşmanın fısıldadığı ayartılar onları günah işlemeye ikna eder ve bütün bunlar, Allah’ın duadaki ilahî buluşmada verdiği tüm ayrıcalıklardan faydalanmamaları yüzünden olur</a:t>
            </a:r>
            <a:r>
              <a:rPr lang="tr-TR" sz="4000" dirty="0" smtClean="0">
                <a:latin typeface="Garamond ITC Book Condensed BT"/>
                <a:cs typeface="Garamond ITC Book Condensed BT"/>
              </a:rPr>
              <a:t>.</a:t>
            </a:r>
            <a:r>
              <a:rPr lang="en-US" altLang="en-US" sz="4000" dirty="0" smtClean="0">
                <a:solidFill>
                  <a:schemeClr val="tx1"/>
                </a:solidFill>
                <a:latin typeface="Garamond" charset="0"/>
                <a:ea typeface="Garamond" charset="0"/>
                <a:cs typeface="Garamond" charset="0"/>
                <a:sym typeface="Cambria" charset="0"/>
              </a:rPr>
              <a:t>”</a:t>
            </a:r>
            <a:endParaRPr lang="en-US" altLang="en-US" sz="4000" dirty="0">
              <a:solidFill>
                <a:schemeClr val="tx1"/>
              </a:solidFill>
              <a:latin typeface="Garamond" charset="0"/>
              <a:ea typeface="Garamond" charset="0"/>
              <a:cs typeface="Garamond" charset="0"/>
              <a:sym typeface="Cambria" charset="0"/>
            </a:endParaRPr>
          </a:p>
          <a:p>
            <a:pPr eaLnBrk="1" hangingPunct="1"/>
            <a:r>
              <a:rPr lang="en-US" altLang="en-US" sz="3200" i="1" dirty="0">
                <a:solidFill>
                  <a:schemeClr val="tx1"/>
                </a:solidFill>
                <a:latin typeface="Garamond" charset="0"/>
                <a:ea typeface="Garamond" charset="0"/>
                <a:cs typeface="Garamond" charset="0"/>
                <a:sym typeface="Cambria Italic" charset="0"/>
              </a:rPr>
              <a:t>Steps to Christ</a:t>
            </a:r>
            <a:r>
              <a:rPr lang="en-US" altLang="en-US" sz="3200" dirty="0">
                <a:solidFill>
                  <a:schemeClr val="tx1"/>
                </a:solidFill>
                <a:latin typeface="Garamond" charset="0"/>
                <a:ea typeface="Garamond" charset="0"/>
                <a:cs typeface="Garamond" charset="0"/>
                <a:sym typeface="Cambria" charset="0"/>
              </a:rPr>
              <a:t>, p. 94</a:t>
            </a:r>
          </a:p>
        </p:txBody>
      </p:sp>
    </p:spTree>
    <p:extLst>
      <p:ext uri="{BB962C8B-B14F-4D97-AF65-F5344CB8AC3E}">
        <p14:creationId xmlns:p14="http://schemas.microsoft.com/office/powerpoint/2010/main" val="703524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49" name="Group 3"/>
          <p:cNvGrpSpPr>
            <a:grpSpLocks/>
          </p:cNvGrpSpPr>
          <p:nvPr/>
        </p:nvGrpSpPr>
        <p:grpSpPr bwMode="auto">
          <a:xfrm>
            <a:off x="2570208" y="718841"/>
            <a:ext cx="4704352" cy="3858741"/>
            <a:chOff x="0" y="0"/>
            <a:chExt cx="4808" cy="3752"/>
          </a:xfrm>
        </p:grpSpPr>
        <p:pic>
          <p:nvPicPr>
            <p:cNvPr id="27655" name="Picture 1"/>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73130">
              <a:off x="216" y="225"/>
              <a:ext cx="4382" cy="3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7656" name="Picture 2"/>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4808" cy="3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27650" name="Group 6"/>
          <p:cNvGrpSpPr>
            <a:grpSpLocks/>
          </p:cNvGrpSpPr>
          <p:nvPr/>
        </p:nvGrpSpPr>
        <p:grpSpPr bwMode="auto">
          <a:xfrm>
            <a:off x="223520" y="3230880"/>
            <a:ext cx="3600168" cy="3106966"/>
            <a:chOff x="0" y="0"/>
            <a:chExt cx="3791" cy="3063"/>
          </a:xfrm>
        </p:grpSpPr>
        <p:pic>
          <p:nvPicPr>
            <p:cNvPr id="27653"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94778">
              <a:off x="254" y="276"/>
              <a:ext cx="3288" cy="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7654" name="Picture 5"/>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0"/>
              <a:ext cx="3792" cy="3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27651" name="Rectangle 7"/>
          <p:cNvSpPr>
            <a:spLocks/>
          </p:cNvSpPr>
          <p:nvPr/>
        </p:nvSpPr>
        <p:spPr bwMode="auto">
          <a:xfrm>
            <a:off x="-447040" y="718841"/>
            <a:ext cx="3690735" cy="1634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tr-TR" sz="4800" dirty="0" smtClean="0">
                <a:solidFill>
                  <a:srgbClr val="000000"/>
                </a:solidFill>
                <a:latin typeface="Abadi MT Condensed Extra Bold"/>
                <a:cs typeface="Abadi MT Condensed Extra Bold"/>
              </a:rPr>
              <a:t>Daniel’i</a:t>
            </a:r>
            <a:r>
              <a:rPr lang="tr-TR" sz="4000" dirty="0" smtClean="0">
                <a:solidFill>
                  <a:srgbClr val="000000"/>
                </a:solidFill>
                <a:latin typeface="Abadi MT Condensed Extra Bold"/>
                <a:cs typeface="Abadi MT Condensed Extra Bold"/>
              </a:rPr>
              <a:t> </a:t>
            </a:r>
            <a:r>
              <a:rPr lang="tr-TR" sz="4000" dirty="0">
                <a:solidFill>
                  <a:srgbClr val="000000"/>
                </a:solidFill>
                <a:latin typeface="Abadi MT Condensed Extra Bold"/>
                <a:cs typeface="Abadi MT Condensed Extra Bold"/>
              </a:rPr>
              <a:t>de </a:t>
            </a:r>
            <a:r>
              <a:rPr lang="tr-TR" sz="4000" dirty="0" smtClean="0">
                <a:solidFill>
                  <a:srgbClr val="000000"/>
                </a:solidFill>
                <a:latin typeface="Abadi MT Condensed Extra Bold"/>
                <a:cs typeface="Abadi MT Condensed Extra Bold"/>
              </a:rPr>
              <a:t>unutmayalım</a:t>
            </a:r>
            <a:r>
              <a:rPr lang="en-US" altLang="en-US" sz="5400" dirty="0" smtClean="0">
                <a:solidFill>
                  <a:srgbClr val="000000"/>
                </a:solidFill>
                <a:latin typeface="Abadi MT Condensed Extra Bold"/>
                <a:cs typeface="Abadi MT Condensed Extra Bold"/>
                <a:sym typeface="Abadi MT Condensed Extra Bold" charset="0"/>
              </a:rPr>
              <a:t>!</a:t>
            </a:r>
            <a:endParaRPr lang="en-US" altLang="en-US" sz="5400" dirty="0">
              <a:solidFill>
                <a:srgbClr val="000000"/>
              </a:solidFill>
              <a:latin typeface="Abadi MT Condensed Extra Bold"/>
              <a:cs typeface="Abadi MT Condensed Extra Bold"/>
              <a:sym typeface="Abadi MT Condensed Extra Bold" charset="0"/>
            </a:endParaRPr>
          </a:p>
        </p:txBody>
      </p:sp>
      <p:sp>
        <p:nvSpPr>
          <p:cNvPr id="27652" name="Rectangle 8"/>
          <p:cNvSpPr>
            <a:spLocks/>
          </p:cNvSpPr>
          <p:nvPr/>
        </p:nvSpPr>
        <p:spPr bwMode="auto">
          <a:xfrm>
            <a:off x="3656863" y="4577582"/>
            <a:ext cx="4071938" cy="157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2400" dirty="0" smtClean="0">
                <a:solidFill>
                  <a:schemeClr val="tx1"/>
                </a:solidFill>
                <a:latin typeface="Cambria" charset="0"/>
                <a:sym typeface="Cambria" charset="0"/>
              </a:rPr>
              <a:t>Daniel </a:t>
            </a:r>
            <a:r>
              <a:rPr lang="en-US" altLang="en-US" sz="2400" dirty="0" err="1">
                <a:solidFill>
                  <a:schemeClr val="tx1"/>
                </a:solidFill>
                <a:latin typeface="Cambria" charset="0"/>
                <a:sym typeface="Cambria" charset="0"/>
              </a:rPr>
              <a:t>Tanrı</a:t>
            </a:r>
            <a:r>
              <a:rPr lang="en-US" altLang="en-US" sz="2400" dirty="0">
                <a:solidFill>
                  <a:schemeClr val="tx1"/>
                </a:solidFill>
                <a:latin typeface="Cambria" charset="0"/>
                <a:sym typeface="Cambria" charset="0"/>
              </a:rPr>
              <a:t> </a:t>
            </a:r>
            <a:r>
              <a:rPr lang="en-US" altLang="en-US" sz="2400" dirty="0" err="1">
                <a:solidFill>
                  <a:schemeClr val="tx1"/>
                </a:solidFill>
                <a:latin typeface="Cambria" charset="0"/>
                <a:sym typeface="Cambria" charset="0"/>
              </a:rPr>
              <a:t>ile</a:t>
            </a:r>
            <a:r>
              <a:rPr lang="en-US" altLang="en-US" sz="2400" dirty="0">
                <a:solidFill>
                  <a:schemeClr val="tx1"/>
                </a:solidFill>
                <a:latin typeface="Cambria" charset="0"/>
                <a:sym typeface="Cambria" charset="0"/>
              </a:rPr>
              <a:t> </a:t>
            </a:r>
            <a:r>
              <a:rPr lang="en-US" altLang="en-US" sz="2400" dirty="0" err="1">
                <a:solidFill>
                  <a:schemeClr val="tx1"/>
                </a:solidFill>
                <a:latin typeface="Cambria" charset="0"/>
                <a:sym typeface="Cambria" charset="0"/>
              </a:rPr>
              <a:t>olan</a:t>
            </a:r>
            <a:r>
              <a:rPr lang="en-US" altLang="en-US" sz="2400" dirty="0">
                <a:solidFill>
                  <a:schemeClr val="tx1"/>
                </a:solidFill>
                <a:latin typeface="Cambria" charset="0"/>
                <a:sym typeface="Cambria" charset="0"/>
              </a:rPr>
              <a:t> </a:t>
            </a:r>
            <a:r>
              <a:rPr lang="en-US" altLang="en-US" sz="2400" dirty="0" err="1">
                <a:solidFill>
                  <a:schemeClr val="tx1"/>
                </a:solidFill>
                <a:latin typeface="Cambria" charset="0"/>
                <a:sym typeface="Cambria" charset="0"/>
              </a:rPr>
              <a:t>randevusunu</a:t>
            </a:r>
            <a:r>
              <a:rPr lang="en-US" altLang="en-US" sz="2400" dirty="0">
                <a:solidFill>
                  <a:schemeClr val="tx1"/>
                </a:solidFill>
                <a:latin typeface="Cambria" charset="0"/>
                <a:sym typeface="Cambria" charset="0"/>
              </a:rPr>
              <a:t> </a:t>
            </a:r>
            <a:r>
              <a:rPr lang="en-US" altLang="en-US" sz="2400" dirty="0" err="1">
                <a:solidFill>
                  <a:schemeClr val="tx1"/>
                </a:solidFill>
                <a:latin typeface="Cambria" charset="0"/>
                <a:sym typeface="Cambria" charset="0"/>
              </a:rPr>
              <a:t>ihmal</a:t>
            </a:r>
            <a:r>
              <a:rPr lang="en-US" altLang="en-US" sz="2400" dirty="0">
                <a:solidFill>
                  <a:schemeClr val="tx1"/>
                </a:solidFill>
                <a:latin typeface="Cambria" charset="0"/>
                <a:sym typeface="Cambria" charset="0"/>
              </a:rPr>
              <a:t> </a:t>
            </a:r>
            <a:r>
              <a:rPr lang="en-US" altLang="en-US" sz="2400" dirty="0" err="1">
                <a:solidFill>
                  <a:schemeClr val="tx1"/>
                </a:solidFill>
                <a:latin typeface="Cambria" charset="0"/>
                <a:sym typeface="Cambria" charset="0"/>
              </a:rPr>
              <a:t>etmek</a:t>
            </a:r>
            <a:r>
              <a:rPr lang="en-US" altLang="en-US" sz="2400" dirty="0">
                <a:solidFill>
                  <a:schemeClr val="tx1"/>
                </a:solidFill>
                <a:latin typeface="Cambria" charset="0"/>
                <a:sym typeface="Cambria" charset="0"/>
              </a:rPr>
              <a:t> </a:t>
            </a:r>
            <a:r>
              <a:rPr lang="en-US" altLang="en-US" sz="2400" dirty="0" err="1">
                <a:solidFill>
                  <a:schemeClr val="tx1"/>
                </a:solidFill>
                <a:latin typeface="Cambria" charset="0"/>
                <a:sym typeface="Cambria" charset="0"/>
              </a:rPr>
              <a:t>yerine</a:t>
            </a:r>
            <a:r>
              <a:rPr lang="en-US" altLang="en-US" sz="2400" dirty="0">
                <a:solidFill>
                  <a:schemeClr val="tx1"/>
                </a:solidFill>
                <a:latin typeface="Cambria" charset="0"/>
                <a:sym typeface="Cambria" charset="0"/>
              </a:rPr>
              <a:t> </a:t>
            </a:r>
            <a:r>
              <a:rPr lang="en-US" altLang="en-US" sz="2400" dirty="0" err="1">
                <a:solidFill>
                  <a:schemeClr val="tx1"/>
                </a:solidFill>
                <a:latin typeface="Cambria" charset="0"/>
                <a:sym typeface="Cambria" charset="0"/>
              </a:rPr>
              <a:t>aslan</a:t>
            </a:r>
            <a:r>
              <a:rPr lang="en-US" altLang="en-US" sz="2400" dirty="0">
                <a:solidFill>
                  <a:schemeClr val="tx1"/>
                </a:solidFill>
                <a:latin typeface="Cambria" charset="0"/>
                <a:sym typeface="Cambria" charset="0"/>
              </a:rPr>
              <a:t> </a:t>
            </a:r>
            <a:r>
              <a:rPr lang="en-US" altLang="en-US" sz="2400" dirty="0" err="1">
                <a:solidFill>
                  <a:schemeClr val="tx1"/>
                </a:solidFill>
                <a:latin typeface="Cambria" charset="0"/>
                <a:sym typeface="Cambria" charset="0"/>
              </a:rPr>
              <a:t>çukuruna</a:t>
            </a:r>
            <a:r>
              <a:rPr lang="en-US" altLang="en-US" sz="2400" dirty="0">
                <a:solidFill>
                  <a:schemeClr val="tx1"/>
                </a:solidFill>
                <a:latin typeface="Cambria" charset="0"/>
                <a:sym typeface="Cambria" charset="0"/>
              </a:rPr>
              <a:t> </a:t>
            </a:r>
            <a:endParaRPr lang="en-US" altLang="en-US" sz="2400" dirty="0" smtClean="0">
              <a:solidFill>
                <a:schemeClr val="tx1"/>
              </a:solidFill>
              <a:latin typeface="Cambria" charset="0"/>
              <a:sym typeface="Cambria" charset="0"/>
            </a:endParaRPr>
          </a:p>
          <a:p>
            <a:r>
              <a:rPr lang="en-US" altLang="en-US" sz="2400" dirty="0" err="1" smtClean="0">
                <a:solidFill>
                  <a:schemeClr val="tx1"/>
                </a:solidFill>
                <a:latin typeface="Cambria" charset="0"/>
                <a:sym typeface="Cambria" charset="0"/>
              </a:rPr>
              <a:t>girmeye</a:t>
            </a:r>
            <a:r>
              <a:rPr lang="en-US" altLang="en-US" sz="2400" dirty="0" smtClean="0">
                <a:solidFill>
                  <a:schemeClr val="tx1"/>
                </a:solidFill>
                <a:latin typeface="Cambria" charset="0"/>
                <a:sym typeface="Cambria" charset="0"/>
              </a:rPr>
              <a:t> </a:t>
            </a:r>
            <a:r>
              <a:rPr lang="en-US" altLang="en-US" sz="2400" dirty="0" err="1">
                <a:solidFill>
                  <a:schemeClr val="tx1"/>
                </a:solidFill>
                <a:latin typeface="Cambria" charset="0"/>
                <a:sym typeface="Cambria" charset="0"/>
              </a:rPr>
              <a:t>razıydı</a:t>
            </a:r>
            <a:r>
              <a:rPr lang="en-US" altLang="en-US" sz="2400" dirty="0">
                <a:solidFill>
                  <a:schemeClr val="tx1"/>
                </a:solidFill>
                <a:latin typeface="Cambria" charset="0"/>
                <a:sym typeface="Cambria" charset="0"/>
              </a:rPr>
              <a:t>! </a:t>
            </a:r>
            <a:endParaRPr lang="en-US" altLang="en-US" sz="2400" dirty="0">
              <a:solidFill>
                <a:srgbClr val="000000"/>
              </a:solidFill>
              <a:latin typeface="Garamond ITC Book Condensed BT"/>
              <a:cs typeface="Garamond ITC Book Condensed BT"/>
              <a:sym typeface="Cambria" charset="0"/>
            </a:endParaRPr>
          </a:p>
        </p:txBody>
      </p:sp>
    </p:spTree>
    <p:extLst>
      <p:ext uri="{BB962C8B-B14F-4D97-AF65-F5344CB8AC3E}">
        <p14:creationId xmlns:p14="http://schemas.microsoft.com/office/powerpoint/2010/main" val="850084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p:cNvSpPr>
          <p:nvPr/>
        </p:nvSpPr>
        <p:spPr bwMode="auto">
          <a:xfrm>
            <a:off x="-325601" y="869275"/>
            <a:ext cx="4241602" cy="296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tr-TR" sz="8000" i="1" dirty="0">
                <a:solidFill>
                  <a:srgbClr val="000090"/>
                </a:solidFill>
                <a:latin typeface="Garamond ITC Book Condensed BT"/>
                <a:cs typeface="Garamond ITC Book Condensed BT"/>
              </a:rPr>
              <a:t>Anahtar </a:t>
            </a:r>
          </a:p>
          <a:p>
            <a:r>
              <a:rPr lang="tr-TR" sz="8000" i="1" dirty="0" smtClean="0">
                <a:solidFill>
                  <a:srgbClr val="000090"/>
                </a:solidFill>
                <a:latin typeface="Garamond ITC Book Condensed BT"/>
                <a:cs typeface="Garamond ITC Book Condensed BT"/>
              </a:rPr>
              <a:t>2</a:t>
            </a:r>
            <a:endParaRPr lang="en-US" altLang="en-US" sz="8000" i="1" dirty="0">
              <a:solidFill>
                <a:srgbClr val="002060"/>
              </a:solidFill>
              <a:latin typeface="Garamond" charset="0"/>
              <a:ea typeface="Garamond" charset="0"/>
              <a:cs typeface="Garamond" charset="0"/>
              <a:sym typeface="Zapfino" charset="0"/>
            </a:endParaRPr>
          </a:p>
        </p:txBody>
      </p:sp>
      <p:sp>
        <p:nvSpPr>
          <p:cNvPr id="28674" name="Rectangle 2"/>
          <p:cNvSpPr>
            <a:spLocks/>
          </p:cNvSpPr>
          <p:nvPr/>
        </p:nvSpPr>
        <p:spPr bwMode="auto">
          <a:xfrm>
            <a:off x="638806" y="4425722"/>
            <a:ext cx="5267111" cy="165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algn="l" eaLnBrk="1" hangingPunct="1"/>
            <a:endParaRPr lang="en-US" altLang="en-US" sz="3375" dirty="0">
              <a:solidFill>
                <a:srgbClr val="D90B00"/>
              </a:solidFill>
              <a:latin typeface="Abadi MT Condensed Extra Bold" charset="0"/>
              <a:sym typeface="Abadi MT Condensed Extra Bold" charset="0"/>
            </a:endParaRPr>
          </a:p>
          <a:p>
            <a:pPr algn="l" eaLnBrk="1" hangingPunct="1"/>
            <a:endParaRPr lang="en-US" altLang="en-US" sz="3375" dirty="0">
              <a:solidFill>
                <a:srgbClr val="D90B00"/>
              </a:solidFill>
              <a:latin typeface="Abadi MT Condensed Extra Bold" charset="0"/>
              <a:sym typeface="Abadi MT Condensed Extra Bold" charset="0"/>
            </a:endParaRPr>
          </a:p>
          <a:p>
            <a:pPr algn="l" eaLnBrk="1" hangingPunct="1"/>
            <a:endParaRPr lang="en-US" altLang="en-US" sz="3234" dirty="0">
              <a:solidFill>
                <a:schemeClr val="tx1"/>
              </a:solidFill>
              <a:latin typeface="Cambria" charset="0"/>
              <a:sym typeface="Cambria" charset="0"/>
            </a:endParaRPr>
          </a:p>
          <a:p>
            <a:pPr algn="l"/>
            <a:r>
              <a:rPr lang="en-US" altLang="en-US" sz="3234" dirty="0">
                <a:solidFill>
                  <a:schemeClr val="tx1"/>
                </a:solidFill>
                <a:latin typeface="Abadi MT Condensed Extra Bold" charset="0"/>
                <a:sym typeface="Abadi MT Condensed Extra Bold" charset="0"/>
              </a:rPr>
              <a:t>2. </a:t>
            </a:r>
            <a:r>
              <a:rPr lang="en-US" altLang="en-US" sz="3600" dirty="0" err="1" smtClean="0">
                <a:solidFill>
                  <a:schemeClr val="tx1"/>
                </a:solidFill>
                <a:latin typeface="Garamond" charset="0"/>
                <a:ea typeface="Garamond" charset="0"/>
                <a:cs typeface="Garamond" charset="0"/>
                <a:sym typeface="Cambria" charset="0"/>
              </a:rPr>
              <a:t>Şekilciliği</a:t>
            </a:r>
            <a:r>
              <a:rPr lang="en-US" altLang="en-US" sz="3600" dirty="0">
                <a:solidFill>
                  <a:schemeClr val="tx1"/>
                </a:solidFill>
                <a:latin typeface="Garamond" charset="0"/>
                <a:ea typeface="Garamond" charset="0"/>
                <a:cs typeface="Garamond" charset="0"/>
                <a:sym typeface="Cambria" charset="0"/>
              </a:rPr>
              <a:t>/</a:t>
            </a:r>
            <a:r>
              <a:rPr lang="en-US" altLang="en-US" sz="3600" dirty="0" err="1">
                <a:solidFill>
                  <a:schemeClr val="tx1"/>
                </a:solidFill>
                <a:latin typeface="Garamond" charset="0"/>
                <a:ea typeface="Garamond" charset="0"/>
                <a:cs typeface="Garamond" charset="0"/>
                <a:sym typeface="Cambria" charset="0"/>
              </a:rPr>
              <a:t>hileyi</a:t>
            </a:r>
            <a:r>
              <a:rPr lang="en-US" altLang="en-US" sz="3600" dirty="0">
                <a:solidFill>
                  <a:schemeClr val="tx1"/>
                </a:solidFill>
                <a:latin typeface="Garamond" charset="0"/>
                <a:ea typeface="Garamond" charset="0"/>
                <a:cs typeface="Garamond" charset="0"/>
                <a:sym typeface="Cambria" charset="0"/>
              </a:rPr>
              <a:t>/</a:t>
            </a:r>
            <a:r>
              <a:rPr lang="en-US" altLang="en-US" sz="3600" dirty="0" err="1">
                <a:solidFill>
                  <a:schemeClr val="tx1"/>
                </a:solidFill>
                <a:latin typeface="Garamond" charset="0"/>
                <a:ea typeface="Garamond" charset="0"/>
                <a:cs typeface="Garamond" charset="0"/>
                <a:sym typeface="Cambria" charset="0"/>
              </a:rPr>
              <a:t>gediği</a:t>
            </a:r>
            <a:r>
              <a:rPr lang="en-US" altLang="en-US" sz="3600" dirty="0">
                <a:solidFill>
                  <a:schemeClr val="tx1"/>
                </a:solidFill>
                <a:latin typeface="Garamond" charset="0"/>
                <a:ea typeface="Garamond" charset="0"/>
                <a:cs typeface="Garamond" charset="0"/>
                <a:sym typeface="Cambria" charset="0"/>
              </a:rPr>
              <a:t> </a:t>
            </a:r>
            <a:endParaRPr lang="en-US" altLang="en-US" sz="3600" dirty="0" smtClean="0">
              <a:solidFill>
                <a:schemeClr val="tx1"/>
              </a:solidFill>
              <a:latin typeface="Garamond" charset="0"/>
              <a:ea typeface="Garamond" charset="0"/>
              <a:cs typeface="Garamond" charset="0"/>
              <a:sym typeface="Cambria" charset="0"/>
            </a:endParaRPr>
          </a:p>
          <a:p>
            <a:pPr algn="l"/>
            <a:r>
              <a:rPr lang="en-US" altLang="en-US" sz="3600" dirty="0" smtClean="0">
                <a:solidFill>
                  <a:schemeClr val="tx1"/>
                </a:solidFill>
                <a:latin typeface="Abadi MT Condensed Extra Bold" charset="0"/>
                <a:sym typeface="Abadi MT Condensed Extra Bold" charset="0"/>
              </a:rPr>
              <a:t>ORTADAN KALDIRMAK</a:t>
            </a:r>
            <a:r>
              <a:rPr lang="en-US" altLang="en-US" sz="3600" dirty="0" smtClean="0">
                <a:solidFill>
                  <a:schemeClr val="tx1"/>
                </a:solidFill>
                <a:latin typeface="Garamond" charset="0"/>
                <a:ea typeface="Garamond" charset="0"/>
                <a:cs typeface="Garamond" charset="0"/>
                <a:sym typeface="Cambria" charset="0"/>
              </a:rPr>
              <a:t>!</a:t>
            </a:r>
            <a:endParaRPr lang="en-US" altLang="en-US" sz="3600" dirty="0">
              <a:solidFill>
                <a:schemeClr val="tx1"/>
              </a:solidFill>
              <a:latin typeface="Garamond" charset="0"/>
              <a:ea typeface="Garamond" charset="0"/>
              <a:cs typeface="Garamond" charset="0"/>
              <a:sym typeface="Cambria" charset="0"/>
            </a:endParaRPr>
          </a:p>
          <a:p>
            <a:pPr algn="l" eaLnBrk="1" hangingPunct="1"/>
            <a:endParaRPr lang="en-US" altLang="en-US" sz="3234" dirty="0">
              <a:solidFill>
                <a:schemeClr val="tx1"/>
              </a:solidFill>
              <a:latin typeface="Cambria" charset="0"/>
              <a:sym typeface="Cambria" charset="0"/>
            </a:endParaRPr>
          </a:p>
          <a:p>
            <a:pPr algn="l" eaLnBrk="1" hangingPunct="1"/>
            <a:endParaRPr lang="en-US" altLang="en-US" sz="3234" dirty="0">
              <a:solidFill>
                <a:schemeClr val="tx1"/>
              </a:solidFill>
              <a:latin typeface="Cambria" charset="0"/>
              <a:sym typeface="Cambria" charset="0"/>
            </a:endParaRPr>
          </a:p>
          <a:p>
            <a:pPr algn="l" eaLnBrk="1" hangingPunct="1"/>
            <a:endParaRPr lang="en-US" altLang="en-US" sz="3234" dirty="0">
              <a:solidFill>
                <a:schemeClr val="tx1"/>
              </a:solidFill>
              <a:latin typeface="Cambria" charset="0"/>
              <a:sym typeface="Cambria" charset="0"/>
            </a:endParaRPr>
          </a:p>
          <a:p>
            <a:pPr eaLnBrk="1" hangingPunct="1"/>
            <a:endParaRPr lang="en-US" altLang="en-US" sz="3234" dirty="0">
              <a:solidFill>
                <a:schemeClr val="tx1"/>
              </a:solidFill>
              <a:latin typeface="Cambria" charset="0"/>
              <a:sym typeface="Cambria" charset="0"/>
            </a:endParaRPr>
          </a:p>
        </p:txBody>
      </p:sp>
      <p:grpSp>
        <p:nvGrpSpPr>
          <p:cNvPr id="28675" name="Group 5"/>
          <p:cNvGrpSpPr>
            <a:grpSpLocks/>
          </p:cNvGrpSpPr>
          <p:nvPr/>
        </p:nvGrpSpPr>
        <p:grpSpPr bwMode="auto">
          <a:xfrm>
            <a:off x="3357063" y="869275"/>
            <a:ext cx="3653337" cy="3114482"/>
            <a:chOff x="0" y="0"/>
            <a:chExt cx="3663" cy="3016"/>
          </a:xfrm>
        </p:grpSpPr>
        <p:pic>
          <p:nvPicPr>
            <p:cNvPr id="28676" name="Picture 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37436">
              <a:off x="232" y="245"/>
              <a:ext cx="3200" cy="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8677" name="Picture 4"/>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664" cy="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6611165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7" name="Group 3"/>
          <p:cNvGrpSpPr>
            <a:grpSpLocks/>
          </p:cNvGrpSpPr>
          <p:nvPr/>
        </p:nvGrpSpPr>
        <p:grpSpPr bwMode="auto">
          <a:xfrm>
            <a:off x="256858" y="1320800"/>
            <a:ext cx="6103302" cy="5063242"/>
            <a:chOff x="0" y="0"/>
            <a:chExt cx="6192" cy="4912"/>
          </a:xfrm>
        </p:grpSpPr>
        <p:pic>
          <p:nvPicPr>
            <p:cNvPr id="29701" name="Picture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137436">
              <a:off x="267" y="294"/>
              <a:ext cx="5664" cy="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9702" name="Picture 2"/>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6192" cy="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29698" name="Group 6"/>
          <p:cNvGrpSpPr>
            <a:grpSpLocks/>
          </p:cNvGrpSpPr>
          <p:nvPr/>
        </p:nvGrpSpPr>
        <p:grpSpPr bwMode="auto">
          <a:xfrm>
            <a:off x="4275779" y="650240"/>
            <a:ext cx="3080061" cy="2605749"/>
            <a:chOff x="0" y="0"/>
            <a:chExt cx="2992" cy="2424"/>
          </a:xfrm>
        </p:grpSpPr>
        <p:pic>
          <p:nvPicPr>
            <p:cNvPr id="29699"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80000">
              <a:off x="233" y="252"/>
              <a:ext cx="2528" cy="1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9700" name="Picture 5"/>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0"/>
              <a:ext cx="2992" cy="2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3062393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Group 3"/>
          <p:cNvGrpSpPr>
            <a:grpSpLocks/>
          </p:cNvGrpSpPr>
          <p:nvPr/>
        </p:nvGrpSpPr>
        <p:grpSpPr bwMode="auto">
          <a:xfrm>
            <a:off x="233289" y="206246"/>
            <a:ext cx="5080992" cy="4054078"/>
            <a:chOff x="0" y="0"/>
            <a:chExt cx="4552" cy="3632"/>
          </a:xfrm>
        </p:grpSpPr>
        <p:pic>
          <p:nvPicPr>
            <p:cNvPr id="30725"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37436">
              <a:off x="243" y="263"/>
              <a:ext cx="4072" cy="3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26" name="Picture 2"/>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4552" cy="3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30722" name="Group 6"/>
          <p:cNvGrpSpPr>
            <a:grpSpLocks/>
          </p:cNvGrpSpPr>
          <p:nvPr/>
        </p:nvGrpSpPr>
        <p:grpSpPr bwMode="auto">
          <a:xfrm>
            <a:off x="3106974" y="2840642"/>
            <a:ext cx="4077578" cy="3356362"/>
            <a:chOff x="0" y="0"/>
            <a:chExt cx="3840" cy="3071"/>
          </a:xfrm>
        </p:grpSpPr>
        <p:pic>
          <p:nvPicPr>
            <p:cNvPr id="30723"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37438">
              <a:off x="233" y="249"/>
              <a:ext cx="3376" cy="2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24" name="Picture 5"/>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0"/>
              <a:ext cx="3840" cy="3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15946767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p:cNvSpPr>
          <p:nvPr/>
        </p:nvSpPr>
        <p:spPr bwMode="auto">
          <a:xfrm>
            <a:off x="116393" y="-198952"/>
            <a:ext cx="7379838" cy="7755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eaLnBrk="1" hangingPunct="1"/>
            <a:endParaRPr lang="en-US" altLang="en-US" sz="6600" dirty="0">
              <a:solidFill>
                <a:schemeClr val="tx1"/>
              </a:solidFill>
              <a:latin typeface="Abadi MT Condensed Extra Bold" charset="0"/>
              <a:sym typeface="Abadi MT Condensed Extra Bold" charset="0"/>
            </a:endParaRPr>
          </a:p>
          <a:p>
            <a:r>
              <a:rPr lang="en-US" altLang="en-US" sz="4800" dirty="0" err="1" smtClean="0">
                <a:solidFill>
                  <a:schemeClr val="tx1"/>
                </a:solidFill>
                <a:latin typeface="Abadi MT Condensed Extra Bold" charset="0"/>
                <a:sym typeface="Abadi MT Condensed Extra Bold" charset="0"/>
              </a:rPr>
              <a:t>Bizler</a:t>
            </a:r>
            <a:r>
              <a:rPr lang="en-US" altLang="en-US" sz="4800" dirty="0" smtClean="0">
                <a:solidFill>
                  <a:schemeClr val="tx1"/>
                </a:solidFill>
                <a:latin typeface="Abadi MT Condensed Extra Bold" charset="0"/>
                <a:sym typeface="Abadi MT Condensed Extra Bold" charset="0"/>
              </a:rPr>
              <a:t> </a:t>
            </a:r>
            <a:r>
              <a:rPr lang="en-US" altLang="en-US" sz="4800" dirty="0" err="1">
                <a:solidFill>
                  <a:schemeClr val="tx1"/>
                </a:solidFill>
                <a:latin typeface="Abadi MT Condensed Extra Bold" charset="0"/>
                <a:sym typeface="Abadi MT Condensed Extra Bold" charset="0"/>
              </a:rPr>
              <a:t>maymun</a:t>
            </a:r>
            <a:r>
              <a:rPr lang="en-US" altLang="en-US" sz="4800" dirty="0">
                <a:solidFill>
                  <a:schemeClr val="tx1"/>
                </a:solidFill>
                <a:latin typeface="Abadi MT Condensed Extra Bold" charset="0"/>
                <a:sym typeface="Abadi MT Condensed Extra Bold" charset="0"/>
              </a:rPr>
              <a:t> </a:t>
            </a:r>
            <a:r>
              <a:rPr lang="en-US" altLang="en-US" sz="4800" dirty="0" err="1">
                <a:solidFill>
                  <a:schemeClr val="tx1"/>
                </a:solidFill>
                <a:latin typeface="Abadi MT Condensed Extra Bold" charset="0"/>
                <a:sym typeface="Abadi MT Condensed Extra Bold" charset="0"/>
              </a:rPr>
              <a:t>gibi</a:t>
            </a:r>
            <a:r>
              <a:rPr lang="en-US" altLang="en-US" sz="4800" dirty="0">
                <a:solidFill>
                  <a:schemeClr val="tx1"/>
                </a:solidFill>
                <a:latin typeface="Abadi MT Condensed Extra Bold" charset="0"/>
                <a:sym typeface="Abadi MT Condensed Extra Bold" charset="0"/>
              </a:rPr>
              <a:t> </a:t>
            </a:r>
            <a:r>
              <a:rPr lang="en-US" altLang="en-US" sz="4800" dirty="0" err="1">
                <a:solidFill>
                  <a:schemeClr val="tx1"/>
                </a:solidFill>
                <a:latin typeface="Abadi MT Condensed Extra Bold" charset="0"/>
                <a:sym typeface="Abadi MT Condensed Extra Bold" charset="0"/>
              </a:rPr>
              <a:t>miyiz</a:t>
            </a:r>
            <a:r>
              <a:rPr lang="en-US" altLang="en-US" sz="4800" dirty="0" smtClean="0">
                <a:solidFill>
                  <a:schemeClr val="tx1"/>
                </a:solidFill>
                <a:latin typeface="Abadi MT Condensed Extra Bold" charset="0"/>
                <a:sym typeface="Abadi MT Condensed Extra Bold" charset="0"/>
              </a:rPr>
              <a:t>?</a:t>
            </a:r>
            <a:endParaRPr lang="en-US" altLang="en-US" sz="6600" dirty="0">
              <a:solidFill>
                <a:schemeClr val="tx1"/>
              </a:solidFill>
              <a:latin typeface="Abadi MT Condensed Extra Bold" charset="0"/>
              <a:sym typeface="Abadi MT Condensed Extra Bold" charset="0"/>
            </a:endParaRPr>
          </a:p>
          <a:p>
            <a:pPr eaLnBrk="1" hangingPunct="1"/>
            <a:endParaRPr lang="en-US" altLang="en-US" sz="4800" dirty="0">
              <a:solidFill>
                <a:schemeClr val="tx1"/>
              </a:solidFill>
              <a:latin typeface="Abadi MT Condensed Extra Bold" charset="0"/>
              <a:sym typeface="Abadi MT Condensed Extra Bold" charset="0"/>
            </a:endParaRPr>
          </a:p>
          <a:p>
            <a:pPr eaLnBrk="1" hangingPunct="1"/>
            <a:endParaRPr lang="en-US" altLang="en-US" sz="4800" dirty="0">
              <a:solidFill>
                <a:schemeClr val="tx1"/>
              </a:solidFill>
              <a:latin typeface="Abadi MT Condensed Extra Bold" charset="0"/>
              <a:sym typeface="Abadi MT Condensed Extra Bold" charset="0"/>
            </a:endParaRPr>
          </a:p>
          <a:p>
            <a:pPr eaLnBrk="1" hangingPunct="1"/>
            <a:endParaRPr lang="en-US" altLang="en-US" sz="4800" dirty="0">
              <a:solidFill>
                <a:schemeClr val="tx1"/>
              </a:solidFill>
              <a:latin typeface="Abadi MT Condensed Extra Bold" charset="0"/>
              <a:sym typeface="Abadi MT Condensed Extra Bold" charset="0"/>
            </a:endParaRPr>
          </a:p>
          <a:p>
            <a:pPr eaLnBrk="1" hangingPunct="1"/>
            <a:endParaRPr lang="en-US" altLang="en-US" sz="4800" dirty="0">
              <a:solidFill>
                <a:schemeClr val="tx1"/>
              </a:solidFill>
              <a:latin typeface="Abadi MT Condensed Extra Bold" charset="0"/>
              <a:sym typeface="Abadi MT Condensed Extra Bold" charset="0"/>
            </a:endParaRPr>
          </a:p>
          <a:p>
            <a:pPr eaLnBrk="1" hangingPunct="1"/>
            <a:endParaRPr lang="en-US" altLang="en-US" sz="4800" dirty="0">
              <a:solidFill>
                <a:schemeClr val="tx1"/>
              </a:solidFill>
              <a:latin typeface="Abadi MT Condensed Extra Bold" charset="0"/>
              <a:sym typeface="Abadi MT Condensed Extra Bold" charset="0"/>
            </a:endParaRPr>
          </a:p>
          <a:p>
            <a:pPr eaLnBrk="1" hangingPunct="1"/>
            <a:r>
              <a:rPr lang="en-US" altLang="en-US" sz="5400" b="1" dirty="0" err="1" smtClean="0">
                <a:solidFill>
                  <a:schemeClr val="tx1"/>
                </a:solidFill>
                <a:latin typeface="Adobe Garamond Pro Bold"/>
                <a:cs typeface="Adobe Garamond Pro Bold"/>
                <a:sym typeface="Abadi MT Condensed Extra Bold" charset="0"/>
              </a:rPr>
              <a:t>Ateş</a:t>
            </a:r>
            <a:r>
              <a:rPr lang="en-US" altLang="en-US" sz="4000" dirty="0" smtClean="0">
                <a:solidFill>
                  <a:schemeClr val="tx1"/>
                </a:solidFill>
                <a:latin typeface="Adobe Garamond Pro Bold"/>
                <a:cs typeface="Adobe Garamond Pro Bold"/>
                <a:sym typeface="Abadi MT Condensed Extra Bold" charset="0"/>
              </a:rPr>
              <a:t> </a:t>
            </a:r>
            <a:r>
              <a:rPr lang="en-US" altLang="en-US" sz="4000" dirty="0" err="1" smtClean="0">
                <a:solidFill>
                  <a:schemeClr val="tx1"/>
                </a:solidFill>
                <a:latin typeface="Adobe Garamond Pro Bold"/>
                <a:cs typeface="Adobe Garamond Pro Bold"/>
                <a:sym typeface="Abadi MT Condensed Extra Bold" charset="0"/>
              </a:rPr>
              <a:t>olmaksızın</a:t>
            </a:r>
            <a:r>
              <a:rPr lang="en-US" altLang="en-US" sz="4000" dirty="0" smtClean="0">
                <a:solidFill>
                  <a:schemeClr val="tx1"/>
                </a:solidFill>
                <a:latin typeface="Adobe Garamond Pro Bold"/>
                <a:cs typeface="Adobe Garamond Pro Bold"/>
                <a:sym typeface="Abadi MT Condensed Extra Bold" charset="0"/>
              </a:rPr>
              <a:t> </a:t>
            </a:r>
            <a:r>
              <a:rPr lang="en-US" altLang="en-US" sz="4000" dirty="0" err="1" smtClean="0">
                <a:solidFill>
                  <a:schemeClr val="tx1"/>
                </a:solidFill>
                <a:latin typeface="Adobe Garamond Pro Bold"/>
                <a:cs typeface="Adobe Garamond Pro Bold"/>
                <a:sym typeface="Abadi MT Condensed Extra Bold" charset="0"/>
              </a:rPr>
              <a:t>şekil</a:t>
            </a:r>
            <a:r>
              <a:rPr lang="en-US" altLang="en-US" sz="4000" dirty="0" smtClean="0">
                <a:solidFill>
                  <a:schemeClr val="tx1"/>
                </a:solidFill>
                <a:latin typeface="Adobe Garamond Pro Bold"/>
                <a:cs typeface="Adobe Garamond Pro Bold"/>
                <a:sym typeface="Abadi MT Condensed Extra Bold" charset="0"/>
              </a:rPr>
              <a:t> </a:t>
            </a:r>
            <a:r>
              <a:rPr lang="en-US" altLang="en-US" sz="4000" dirty="0" err="1" smtClean="0">
                <a:solidFill>
                  <a:schemeClr val="tx1"/>
                </a:solidFill>
                <a:latin typeface="Adobe Garamond Pro Bold"/>
                <a:cs typeface="Adobe Garamond Pro Bold"/>
                <a:sym typeface="Abadi MT Condensed Extra Bold" charset="0"/>
              </a:rPr>
              <a:t>oluşturmak</a:t>
            </a:r>
            <a:r>
              <a:rPr lang="en-US" altLang="en-US" sz="4000" dirty="0" smtClean="0">
                <a:solidFill>
                  <a:schemeClr val="tx1"/>
                </a:solidFill>
                <a:latin typeface="Adobe Garamond Pro Bold"/>
                <a:cs typeface="Adobe Garamond Pro Bold"/>
                <a:sym typeface="Abadi MT Condensed Extra Bold" charset="0"/>
              </a:rPr>
              <a:t>!</a:t>
            </a:r>
            <a:endParaRPr lang="en-US" altLang="en-US" sz="4000" dirty="0">
              <a:solidFill>
                <a:schemeClr val="tx1"/>
              </a:solidFill>
              <a:latin typeface="Adobe Garamond Pro Bold"/>
              <a:cs typeface="Adobe Garamond Pro Bold"/>
              <a:sym typeface="Abadi MT Condensed Extra Bold" charset="0"/>
            </a:endParaRPr>
          </a:p>
          <a:p>
            <a:pPr eaLnBrk="1" hangingPunct="1"/>
            <a:endParaRPr lang="en-US" altLang="en-US" sz="4800" dirty="0">
              <a:solidFill>
                <a:schemeClr val="tx1"/>
              </a:solidFill>
              <a:latin typeface="Abadi MT Condensed Extra Bold" charset="0"/>
              <a:sym typeface="Abadi MT Condensed Extra Bold" charset="0"/>
            </a:endParaRPr>
          </a:p>
          <a:p>
            <a:pPr eaLnBrk="1" hangingPunct="1"/>
            <a:endParaRPr lang="en-US" altLang="en-US" sz="4800" dirty="0">
              <a:solidFill>
                <a:schemeClr val="tx1"/>
              </a:solidFill>
              <a:latin typeface="Chalkduster" charset="0"/>
              <a:sym typeface="Chalkduster" charset="0"/>
            </a:endParaRPr>
          </a:p>
        </p:txBody>
      </p:sp>
      <p:grpSp>
        <p:nvGrpSpPr>
          <p:cNvPr id="31746" name="Group 4"/>
          <p:cNvGrpSpPr>
            <a:grpSpLocks/>
          </p:cNvGrpSpPr>
          <p:nvPr/>
        </p:nvGrpSpPr>
        <p:grpSpPr bwMode="auto">
          <a:xfrm>
            <a:off x="154801" y="1798378"/>
            <a:ext cx="3819027" cy="3100672"/>
            <a:chOff x="0" y="0"/>
            <a:chExt cx="3640" cy="2919"/>
          </a:xfrm>
        </p:grpSpPr>
        <p:pic>
          <p:nvPicPr>
            <p:cNvPr id="317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37436">
              <a:off x="230" y="245"/>
              <a:ext cx="3184" cy="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51" name="Picture 3"/>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640" cy="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31747" name="Group 7"/>
          <p:cNvGrpSpPr>
            <a:grpSpLocks/>
          </p:cNvGrpSpPr>
          <p:nvPr/>
        </p:nvGrpSpPr>
        <p:grpSpPr bwMode="auto">
          <a:xfrm>
            <a:off x="3683146" y="2255520"/>
            <a:ext cx="3667944" cy="2981742"/>
            <a:chOff x="0" y="0"/>
            <a:chExt cx="3495" cy="2807"/>
          </a:xfrm>
        </p:grpSpPr>
        <p:pic>
          <p:nvPicPr>
            <p:cNvPr id="31748"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37438">
              <a:off x="228" y="241"/>
              <a:ext cx="2988" cy="2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49" name="Picture 6"/>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0"/>
              <a:ext cx="3496" cy="2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1136155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p:cNvSpPr>
          <p:nvPr/>
        </p:nvSpPr>
        <p:spPr bwMode="auto">
          <a:xfrm>
            <a:off x="487680" y="1071564"/>
            <a:ext cx="6644640" cy="470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3200" dirty="0" smtClean="0">
                <a:solidFill>
                  <a:schemeClr val="tx1"/>
                </a:solidFill>
                <a:latin typeface="Garamond" charset="0"/>
                <a:ea typeface="Garamond" charset="0"/>
                <a:cs typeface="Garamond" charset="0"/>
                <a:sym typeface="Cambria" charset="0"/>
              </a:rPr>
              <a:t>“</a:t>
            </a:r>
            <a:r>
              <a:rPr lang="en-US" altLang="en-US" sz="3200" dirty="0" err="1">
                <a:solidFill>
                  <a:schemeClr val="tx1"/>
                </a:solidFill>
                <a:latin typeface="Garamond" charset="0"/>
                <a:ea typeface="Garamond" charset="0"/>
                <a:cs typeface="Garamond" charset="0"/>
                <a:sym typeface="Cambria" charset="0"/>
              </a:rPr>
              <a:t>Kilise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için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ciddi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bir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açıklama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yapıyorum</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kilise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kitaplarında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üye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olarak</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kayıt</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olan</a:t>
            </a:r>
            <a:r>
              <a:rPr lang="en-US" altLang="en-US" sz="3200" dirty="0">
                <a:solidFill>
                  <a:schemeClr val="tx1"/>
                </a:solidFill>
                <a:latin typeface="Garamond" charset="0"/>
                <a:ea typeface="Garamond" charset="0"/>
                <a:cs typeface="Garamond" charset="0"/>
                <a:sym typeface="Cambria" charset="0"/>
              </a:rPr>
              <a:t> her </a:t>
            </a:r>
            <a:r>
              <a:rPr lang="en-US" altLang="en-US" sz="3200" dirty="0" err="1">
                <a:solidFill>
                  <a:schemeClr val="tx1"/>
                </a:solidFill>
                <a:latin typeface="Garamond" charset="0"/>
                <a:ea typeface="Garamond" charset="0"/>
                <a:cs typeface="Garamond" charset="0"/>
                <a:sym typeface="Cambria" charset="0"/>
              </a:rPr>
              <a:t>yirmi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kişiden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bir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kişi</a:t>
            </a:r>
            <a:r>
              <a:rPr lang="en-US" altLang="en-US" sz="3200" dirty="0">
                <a:solidFill>
                  <a:schemeClr val="tx1"/>
                </a:solidFill>
                <a:latin typeface="Garamond" charset="0"/>
                <a:ea typeface="Garamond" charset="0"/>
                <a:cs typeface="Garamond" charset="0"/>
                <a:sym typeface="Cambria" charset="0"/>
              </a:rPr>
              <a:t> bile </a:t>
            </a:r>
            <a:r>
              <a:rPr lang="en-US" altLang="en-US" sz="3200" dirty="0" err="1">
                <a:solidFill>
                  <a:schemeClr val="tx1"/>
                </a:solidFill>
                <a:latin typeface="Garamond" charset="0"/>
                <a:ea typeface="Garamond" charset="0"/>
                <a:cs typeface="Garamond" charset="0"/>
                <a:sym typeface="Cambria" charset="0"/>
              </a:rPr>
              <a:t>kendi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dünyevi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tarihini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sona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erdirmeye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ölümüne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hazır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değildir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ve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aslında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herhangi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bir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günahkâr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gibi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dünyada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Tanrısız</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ve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umutsuzdur</a:t>
            </a:r>
            <a:r>
              <a:rPr lang="en-US" altLang="en-US" sz="3200" dirty="0" smtClean="0">
                <a:solidFill>
                  <a:schemeClr val="tx1"/>
                </a:solidFill>
                <a:latin typeface="Garamond" charset="0"/>
                <a:ea typeface="Garamond" charset="0"/>
                <a:cs typeface="Garamond" charset="0"/>
                <a:sym typeface="Cambria" charset="0"/>
              </a:rPr>
              <a:t>.”</a:t>
            </a:r>
            <a:endParaRPr lang="en-US" altLang="en-US" sz="3200" dirty="0">
              <a:solidFill>
                <a:schemeClr val="tx1"/>
              </a:solidFill>
              <a:latin typeface="Garamond" charset="0"/>
              <a:ea typeface="Garamond" charset="0"/>
              <a:cs typeface="Garamond" charset="0"/>
              <a:sym typeface="Cambria" charset="0"/>
            </a:endParaRPr>
          </a:p>
          <a:p>
            <a:pPr eaLnBrk="1" hangingPunct="1"/>
            <a:endParaRPr lang="en-US" altLang="en-US" sz="3200" dirty="0">
              <a:solidFill>
                <a:schemeClr val="tx1"/>
              </a:solidFill>
              <a:latin typeface="Garamond" charset="0"/>
              <a:ea typeface="Garamond" charset="0"/>
              <a:cs typeface="Garamond" charset="0"/>
              <a:sym typeface="Cambria" charset="0"/>
            </a:endParaRPr>
          </a:p>
          <a:p>
            <a:pPr eaLnBrk="1" hangingPunct="1"/>
            <a:r>
              <a:rPr lang="en-US" altLang="en-US" sz="3200" i="1" dirty="0">
                <a:solidFill>
                  <a:schemeClr val="tx1"/>
                </a:solidFill>
                <a:latin typeface="Garamond" charset="0"/>
                <a:ea typeface="Garamond" charset="0"/>
                <a:cs typeface="Garamond" charset="0"/>
                <a:sym typeface="Cambria Italic" charset="0"/>
              </a:rPr>
              <a:t>Christian Service</a:t>
            </a:r>
            <a:r>
              <a:rPr lang="en-US" altLang="en-US" sz="3200" i="1" dirty="0">
                <a:solidFill>
                  <a:schemeClr val="tx1"/>
                </a:solidFill>
                <a:latin typeface="Garamond" charset="0"/>
                <a:ea typeface="Garamond" charset="0"/>
                <a:cs typeface="Garamond" charset="0"/>
                <a:sym typeface="Cambria" charset="0"/>
              </a:rPr>
              <a:t>, </a:t>
            </a:r>
            <a:r>
              <a:rPr lang="en-US" altLang="en-US" sz="3200" dirty="0">
                <a:solidFill>
                  <a:schemeClr val="tx1"/>
                </a:solidFill>
                <a:latin typeface="Garamond" charset="0"/>
                <a:ea typeface="Garamond" charset="0"/>
                <a:cs typeface="Garamond" charset="0"/>
                <a:sym typeface="Cambria" charset="0"/>
              </a:rPr>
              <a:t>p. 41</a:t>
            </a:r>
          </a:p>
        </p:txBody>
      </p:sp>
    </p:spTree>
    <p:extLst>
      <p:ext uri="{BB962C8B-B14F-4D97-AF65-F5344CB8AC3E}">
        <p14:creationId xmlns:p14="http://schemas.microsoft.com/office/powerpoint/2010/main" val="20877443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p:cNvSpPr>
          <p:nvPr/>
        </p:nvSpPr>
        <p:spPr bwMode="auto">
          <a:xfrm>
            <a:off x="-609599" y="1524872"/>
            <a:ext cx="7612858" cy="4331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eaLnBrk="1" hangingPunct="1"/>
            <a:r>
              <a:rPr lang="en-US" altLang="en-US" sz="4400" dirty="0" smtClean="0">
                <a:solidFill>
                  <a:schemeClr val="accent2">
                    <a:lumMod val="50000"/>
                  </a:schemeClr>
                </a:solidFill>
                <a:latin typeface="Abadi MT Condensed Extra Bold" charset="0"/>
                <a:sym typeface="Abadi MT Condensed Extra Bold" charset="0"/>
              </a:rPr>
              <a:t> </a:t>
            </a:r>
            <a:endParaRPr lang="en-US" altLang="en-US" sz="4400" dirty="0">
              <a:solidFill>
                <a:schemeClr val="accent2">
                  <a:lumMod val="50000"/>
                </a:schemeClr>
              </a:solidFill>
              <a:latin typeface="Abadi MT Condensed Extra Bold" charset="0"/>
              <a:sym typeface="Abadi MT Condensed Extra Bold" charset="0"/>
            </a:endParaRPr>
          </a:p>
          <a:p>
            <a:r>
              <a:rPr lang="en-US" altLang="en-US" sz="4400" dirty="0" err="1" smtClean="0">
                <a:solidFill>
                  <a:schemeClr val="tx1"/>
                </a:solidFill>
                <a:latin typeface="Abadi MT Condensed Extra Bold" charset="0"/>
                <a:sym typeface="Abadi MT Condensed Extra Bold" charset="0"/>
              </a:rPr>
              <a:t>Zamanın</a:t>
            </a:r>
            <a:r>
              <a:rPr lang="en-US" altLang="en-US" sz="4400" dirty="0" smtClean="0">
                <a:solidFill>
                  <a:schemeClr val="tx1"/>
                </a:solidFill>
                <a:latin typeface="Abadi MT Condensed Extra Bold" charset="0"/>
                <a:sym typeface="Abadi MT Condensed Extra Bold" charset="0"/>
              </a:rPr>
              <a:t> </a:t>
            </a:r>
            <a:r>
              <a:rPr lang="en-US" altLang="en-US" sz="4400" dirty="0" err="1" smtClean="0">
                <a:solidFill>
                  <a:schemeClr val="tx1"/>
                </a:solidFill>
                <a:latin typeface="Abadi MT Condensed Extra Bold" charset="0"/>
                <a:sym typeface="Abadi MT Condensed Extra Bold" charset="0"/>
              </a:rPr>
              <a:t>sonunda</a:t>
            </a:r>
            <a:r>
              <a:rPr lang="en-US" altLang="en-US" sz="4400" dirty="0" smtClean="0">
                <a:solidFill>
                  <a:schemeClr val="tx1"/>
                </a:solidFill>
                <a:latin typeface="Abadi MT Condensed Extra Bold" charset="0"/>
                <a:sym typeface="Abadi MT Condensed Extra Bold" charset="0"/>
              </a:rPr>
              <a:t> en</a:t>
            </a:r>
          </a:p>
          <a:p>
            <a:endParaRPr lang="en-US" altLang="en-US" sz="4400" dirty="0" smtClean="0">
              <a:solidFill>
                <a:schemeClr val="tx1"/>
              </a:solidFill>
              <a:latin typeface="Abadi MT Condensed Extra Bold" charset="0"/>
              <a:sym typeface="Abadi MT Condensed Extra Bold" charset="0"/>
            </a:endParaRPr>
          </a:p>
          <a:p>
            <a:r>
              <a:rPr lang="en-US" altLang="en-US" sz="4400" dirty="0" smtClean="0">
                <a:solidFill>
                  <a:schemeClr val="tx1"/>
                </a:solidFill>
                <a:latin typeface="Abadi MT Condensed Extra Bold" charset="0"/>
                <a:sym typeface="Abadi MT Condensed Extra Bold" charset="0"/>
              </a:rPr>
              <a:t> </a:t>
            </a:r>
            <a:r>
              <a:rPr lang="en-US" altLang="en-US" sz="8800" dirty="0" err="1">
                <a:solidFill>
                  <a:schemeClr val="accent2">
                    <a:lumMod val="50000"/>
                  </a:schemeClr>
                </a:solidFill>
                <a:latin typeface="Abadi MT Condensed Extra Bold" charset="0"/>
                <a:sym typeface="Abadi MT Condensed Extra Bold" charset="0"/>
              </a:rPr>
              <a:t>popüler</a:t>
            </a:r>
            <a:r>
              <a:rPr lang="en-US" altLang="en-US" sz="8800" dirty="0">
                <a:solidFill>
                  <a:schemeClr val="accent2">
                    <a:lumMod val="50000"/>
                  </a:schemeClr>
                </a:solidFill>
                <a:latin typeface="Abadi MT Condensed Extra Bold" charset="0"/>
                <a:sym typeface="Abadi MT Condensed Extra Bold" charset="0"/>
              </a:rPr>
              <a:t> din</a:t>
            </a:r>
            <a:r>
              <a:rPr lang="en-US" altLang="en-US" sz="4400" dirty="0">
                <a:solidFill>
                  <a:schemeClr val="tx1"/>
                </a:solidFill>
                <a:latin typeface="Abadi MT Condensed Extra Bold" charset="0"/>
                <a:sym typeface="Abadi MT Condensed Extra Bold" charset="0"/>
              </a:rPr>
              <a:t> </a:t>
            </a:r>
            <a:endParaRPr lang="en-US" altLang="en-US" sz="4400" dirty="0" smtClean="0">
              <a:solidFill>
                <a:schemeClr val="tx1"/>
              </a:solidFill>
              <a:latin typeface="Abadi MT Condensed Extra Bold" charset="0"/>
              <a:sym typeface="Abadi MT Condensed Extra Bold" charset="0"/>
            </a:endParaRPr>
          </a:p>
          <a:p>
            <a:endParaRPr lang="en-US" altLang="en-US" sz="4400" dirty="0" smtClean="0">
              <a:solidFill>
                <a:schemeClr val="tx1"/>
              </a:solidFill>
              <a:latin typeface="Abadi MT Condensed Extra Bold" charset="0"/>
              <a:sym typeface="Abadi MT Condensed Extra Bold" charset="0"/>
            </a:endParaRPr>
          </a:p>
          <a:p>
            <a:r>
              <a:rPr lang="en-US" altLang="en-US" sz="4400" dirty="0" err="1" smtClean="0">
                <a:solidFill>
                  <a:schemeClr val="tx1"/>
                </a:solidFill>
                <a:latin typeface="Abadi MT Condensed Extra Bold" charset="0"/>
                <a:sym typeface="Abadi MT Condensed Extra Bold" charset="0"/>
              </a:rPr>
              <a:t>hangisidir</a:t>
            </a:r>
            <a:r>
              <a:rPr lang="en-US" altLang="en-US" sz="4400" dirty="0" smtClean="0">
                <a:solidFill>
                  <a:schemeClr val="tx1"/>
                </a:solidFill>
                <a:latin typeface="Abadi MT Condensed Extra Bold" charset="0"/>
                <a:sym typeface="Abadi MT Condensed Extra Bold" charset="0"/>
              </a:rPr>
              <a:t>?</a:t>
            </a:r>
            <a:r>
              <a:rPr lang="en-US" altLang="en-US" sz="4400" dirty="0">
                <a:solidFill>
                  <a:schemeClr val="tx1"/>
                </a:solidFill>
                <a:latin typeface="Abadi MT Condensed Extra Bold" charset="0"/>
                <a:sym typeface="Abadi MT Condensed Extra Bold" charset="0"/>
              </a:rPr>
              <a:t>??</a:t>
            </a:r>
          </a:p>
        </p:txBody>
      </p:sp>
    </p:spTree>
    <p:extLst>
      <p:ext uri="{BB962C8B-B14F-4D97-AF65-F5344CB8AC3E}">
        <p14:creationId xmlns:p14="http://schemas.microsoft.com/office/powerpoint/2010/main" val="9840997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p:cNvSpPr>
          <p:nvPr/>
        </p:nvSpPr>
        <p:spPr bwMode="auto">
          <a:xfrm>
            <a:off x="533178" y="1869261"/>
            <a:ext cx="6012000" cy="406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21469"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sz="2800" dirty="0" smtClean="0">
                <a:solidFill>
                  <a:schemeClr val="tx1"/>
                </a:solidFill>
                <a:latin typeface="Garamond" charset="0"/>
                <a:ea typeface="Garamond" charset="0"/>
                <a:cs typeface="Garamond" charset="0"/>
              </a:rPr>
              <a:t>“</a:t>
            </a:r>
            <a:r>
              <a:rPr lang="en-US" sz="2800" dirty="0" err="1">
                <a:solidFill>
                  <a:schemeClr val="tx1"/>
                </a:solidFill>
                <a:latin typeface="Garamond" charset="0"/>
                <a:ea typeface="Garamond" charset="0"/>
                <a:cs typeface="Garamond" charset="0"/>
              </a:rPr>
              <a:t>Şunu</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bil</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ki</a:t>
            </a:r>
            <a:r>
              <a:rPr lang="en-US" sz="2800" dirty="0">
                <a:solidFill>
                  <a:schemeClr val="tx1"/>
                </a:solidFill>
                <a:latin typeface="Garamond" charset="0"/>
                <a:ea typeface="Garamond" charset="0"/>
                <a:cs typeface="Garamond" charset="0"/>
              </a:rPr>
              <a:t>, son </a:t>
            </a:r>
            <a:r>
              <a:rPr lang="en-US" sz="2800" dirty="0" err="1">
                <a:solidFill>
                  <a:schemeClr val="tx1"/>
                </a:solidFill>
                <a:latin typeface="Garamond" charset="0"/>
                <a:ea typeface="Garamond" charset="0"/>
                <a:cs typeface="Garamond" charset="0"/>
              </a:rPr>
              <a:t>günlerde</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çetin</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anlar</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olacaktır</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İnsanlar</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kendilerini</a:t>
            </a:r>
            <a:r>
              <a:rPr lang="en-US" sz="2800" dirty="0">
                <a:solidFill>
                  <a:schemeClr val="tx1"/>
                </a:solidFill>
                <a:latin typeface="Garamond" charset="0"/>
                <a:ea typeface="Garamond" charset="0"/>
                <a:cs typeface="Garamond" charset="0"/>
              </a:rPr>
              <a:t> seven, </a:t>
            </a:r>
            <a:r>
              <a:rPr lang="en-US" sz="2800" dirty="0" err="1">
                <a:solidFill>
                  <a:schemeClr val="tx1"/>
                </a:solidFill>
                <a:latin typeface="Garamond" charset="0"/>
                <a:ea typeface="Garamond" charset="0"/>
                <a:cs typeface="Garamond" charset="0"/>
              </a:rPr>
              <a:t>para</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düşkünü</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övüngen</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kibirli</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küfürbaz</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anne</a:t>
            </a:r>
            <a:r>
              <a:rPr lang="en-US" sz="2800" dirty="0">
                <a:solidFill>
                  <a:schemeClr val="tx1"/>
                </a:solidFill>
                <a:latin typeface="Garamond" charset="0"/>
                <a:ea typeface="Garamond" charset="0"/>
                <a:cs typeface="Garamond" charset="0"/>
              </a:rPr>
              <a:t> baba </a:t>
            </a:r>
            <a:r>
              <a:rPr lang="en-US" sz="2800" dirty="0" err="1">
                <a:solidFill>
                  <a:schemeClr val="tx1"/>
                </a:solidFill>
                <a:latin typeface="Garamond" charset="0"/>
                <a:ea typeface="Garamond" charset="0"/>
                <a:cs typeface="Garamond" charset="0"/>
              </a:rPr>
              <a:t>sözü</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dinlemez</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nankör</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kutsallıktan</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ve</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sevgiden</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yoksun</a:t>
            </a:r>
            <a:r>
              <a:rPr lang="en-US" sz="2800" dirty="0">
                <a:solidFill>
                  <a:schemeClr val="tx1"/>
                </a:solidFill>
                <a:latin typeface="Garamond" charset="0"/>
                <a:ea typeface="Garamond" charset="0"/>
                <a:cs typeface="Garamond" charset="0"/>
              </a:rPr>
              <a:t> … </a:t>
            </a:r>
            <a:r>
              <a:rPr lang="en-US" sz="2800" dirty="0" err="1">
                <a:solidFill>
                  <a:schemeClr val="tx1"/>
                </a:solidFill>
                <a:latin typeface="Garamond" charset="0"/>
                <a:ea typeface="Garamond" charset="0"/>
                <a:cs typeface="Garamond" charset="0"/>
              </a:rPr>
              <a:t>Tanrı</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yolundaymış</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gibi</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görünüp</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bu</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yolun</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gücünü</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inkâr</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edenler</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olacaklar</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Böylelerinden</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uzak</a:t>
            </a:r>
            <a:r>
              <a:rPr lang="en-US" sz="2800" dirty="0">
                <a:solidFill>
                  <a:schemeClr val="tx1"/>
                </a:solidFill>
                <a:latin typeface="Garamond" charset="0"/>
                <a:ea typeface="Garamond" charset="0"/>
                <a:cs typeface="Garamond" charset="0"/>
              </a:rPr>
              <a:t> </a:t>
            </a:r>
            <a:r>
              <a:rPr lang="en-US" sz="2800" dirty="0" err="1">
                <a:solidFill>
                  <a:schemeClr val="tx1"/>
                </a:solidFill>
                <a:latin typeface="Garamond" charset="0"/>
                <a:ea typeface="Garamond" charset="0"/>
                <a:cs typeface="Garamond" charset="0"/>
              </a:rPr>
              <a:t>dur</a:t>
            </a:r>
            <a:r>
              <a:rPr lang="en-US" sz="2800" dirty="0">
                <a:solidFill>
                  <a:schemeClr val="tx1"/>
                </a:solidFill>
                <a:latin typeface="Garamond" charset="0"/>
                <a:ea typeface="Garamond" charset="0"/>
                <a:cs typeface="Garamond" charset="0"/>
              </a:rPr>
              <a:t>.”</a:t>
            </a:r>
          </a:p>
          <a:p>
            <a:r>
              <a:rPr lang="en-US" sz="2800" dirty="0">
                <a:solidFill>
                  <a:schemeClr val="tx1"/>
                </a:solidFill>
                <a:latin typeface="Garamond" charset="0"/>
                <a:ea typeface="Garamond" charset="0"/>
                <a:cs typeface="Garamond" charset="0"/>
              </a:rPr>
              <a:t>2. </a:t>
            </a:r>
            <a:r>
              <a:rPr lang="en-US" sz="2800" dirty="0" err="1">
                <a:solidFill>
                  <a:schemeClr val="tx1"/>
                </a:solidFill>
                <a:latin typeface="Garamond" charset="0"/>
                <a:ea typeface="Garamond" charset="0"/>
                <a:cs typeface="Garamond" charset="0"/>
              </a:rPr>
              <a:t>Timoteos</a:t>
            </a:r>
            <a:r>
              <a:rPr lang="en-US" sz="2800" dirty="0">
                <a:solidFill>
                  <a:schemeClr val="tx1"/>
                </a:solidFill>
                <a:latin typeface="Garamond" charset="0"/>
                <a:ea typeface="Garamond" charset="0"/>
                <a:cs typeface="Garamond" charset="0"/>
              </a:rPr>
              <a:t> 3:1-5</a:t>
            </a:r>
          </a:p>
          <a:p>
            <a:endParaRPr lang="en-US" sz="2800" dirty="0">
              <a:latin typeface="Garamond" charset="0"/>
              <a:ea typeface="Garamond" charset="0"/>
              <a:cs typeface="Garamond" charset="0"/>
            </a:endParaRPr>
          </a:p>
        </p:txBody>
      </p:sp>
      <p:sp>
        <p:nvSpPr>
          <p:cNvPr id="34818" name="Rectangle 2"/>
          <p:cNvSpPr>
            <a:spLocks/>
          </p:cNvSpPr>
          <p:nvPr/>
        </p:nvSpPr>
        <p:spPr bwMode="auto">
          <a:xfrm>
            <a:off x="984769" y="761702"/>
            <a:ext cx="50367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6000" b="1" dirty="0" err="1" smtClean="0">
                <a:solidFill>
                  <a:schemeClr val="tx1"/>
                </a:solidFill>
                <a:latin typeface="Adobe Garamond Pro Bold"/>
                <a:cs typeface="Adobe Garamond Pro Bold"/>
                <a:sym typeface="Abadi MT Condensed Extra Bold" charset="0"/>
              </a:rPr>
              <a:t>Ş</a:t>
            </a:r>
            <a:r>
              <a:rPr lang="en-US" altLang="en-US" sz="6000" dirty="0" err="1" smtClean="0">
                <a:solidFill>
                  <a:schemeClr val="tx1"/>
                </a:solidFill>
                <a:latin typeface="Adobe Garamond Pro Bold"/>
                <a:cs typeface="Adobe Garamond Pro Bold"/>
                <a:sym typeface="Abadi MT Condensed Extra Bold" charset="0"/>
              </a:rPr>
              <a:t>ekilci</a:t>
            </a:r>
            <a:r>
              <a:rPr lang="en-US" altLang="en-US" sz="6000" dirty="0" smtClean="0">
                <a:solidFill>
                  <a:schemeClr val="tx1"/>
                </a:solidFill>
                <a:latin typeface="Adobe Garamond Pro Bold"/>
                <a:cs typeface="Adobe Garamond Pro Bold"/>
                <a:sym typeface="Abadi MT Condensed Extra Bold" charset="0"/>
              </a:rPr>
              <a:t> </a:t>
            </a:r>
            <a:r>
              <a:rPr lang="en-US" altLang="en-US" sz="6000" dirty="0" err="1">
                <a:solidFill>
                  <a:schemeClr val="tx1"/>
                </a:solidFill>
                <a:latin typeface="Adobe Garamond Pro Bold"/>
                <a:cs typeface="Adobe Garamond Pro Bold"/>
                <a:sym typeface="Abadi MT Condensed Extra Bold" charset="0"/>
              </a:rPr>
              <a:t>bir</a:t>
            </a:r>
            <a:r>
              <a:rPr lang="en-US" altLang="en-US" sz="6000" dirty="0">
                <a:solidFill>
                  <a:schemeClr val="tx1"/>
                </a:solidFill>
                <a:latin typeface="Adobe Garamond Pro Bold"/>
                <a:cs typeface="Adobe Garamond Pro Bold"/>
                <a:sym typeface="Abadi MT Condensed Extra Bold" charset="0"/>
              </a:rPr>
              <a:t> </a:t>
            </a:r>
            <a:r>
              <a:rPr lang="en-US" altLang="en-US" sz="6000" dirty="0" smtClean="0">
                <a:solidFill>
                  <a:schemeClr val="tx1"/>
                </a:solidFill>
                <a:latin typeface="Adobe Garamond Pro Bold"/>
                <a:cs typeface="Adobe Garamond Pro Bold"/>
                <a:sym typeface="Abadi MT Condensed Extra Bold" charset="0"/>
              </a:rPr>
              <a:t>din.</a:t>
            </a:r>
            <a:r>
              <a:rPr lang="en-US" altLang="en-US" sz="6000" dirty="0">
                <a:solidFill>
                  <a:schemeClr val="tx1"/>
                </a:solidFill>
                <a:latin typeface="Adobe Garamond Pro Bold"/>
                <a:cs typeface="Adobe Garamond Pro Bold"/>
                <a:sym typeface="Abadi MT Condensed Extra Bold" charset="0"/>
              </a:rPr>
              <a:t>..</a:t>
            </a:r>
          </a:p>
        </p:txBody>
      </p:sp>
    </p:spTree>
    <p:extLst>
      <p:ext uri="{BB962C8B-B14F-4D97-AF65-F5344CB8AC3E}">
        <p14:creationId xmlns:p14="http://schemas.microsoft.com/office/powerpoint/2010/main" val="19932016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p:cNvSpPr>
          <p:nvPr/>
        </p:nvSpPr>
        <p:spPr bwMode="auto">
          <a:xfrm>
            <a:off x="149132" y="123290"/>
            <a:ext cx="7891184" cy="662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21469"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algn="l"/>
            <a:r>
              <a:rPr lang="en-US" altLang="en-US" sz="2812" dirty="0">
                <a:solidFill>
                  <a:schemeClr val="tx1"/>
                </a:solidFill>
                <a:latin typeface="Garamond" charset="0"/>
                <a:ea typeface="Garamond" charset="0"/>
                <a:cs typeface="Garamond" charset="0"/>
                <a:sym typeface="Cambria" charset="0"/>
              </a:rPr>
              <a:t>“</a:t>
            </a:r>
            <a:r>
              <a:rPr lang="en-US" altLang="en-US" sz="2812" dirty="0" err="1">
                <a:solidFill>
                  <a:schemeClr val="tx1"/>
                </a:solidFill>
                <a:latin typeface="Garamond" charset="0"/>
                <a:ea typeface="Garamond" charset="0"/>
                <a:cs typeface="Garamond" charset="0"/>
                <a:sym typeface="Cambria" charset="0"/>
              </a:rPr>
              <a:t>Güneyli</a:t>
            </a:r>
            <a:r>
              <a:rPr lang="en-US" altLang="en-US" sz="2812" dirty="0">
                <a:solidFill>
                  <a:schemeClr val="tx1"/>
                </a:solidFill>
                <a:latin typeface="Garamond" charset="0"/>
                <a:ea typeface="Garamond" charset="0"/>
                <a:cs typeface="Garamond" charset="0"/>
                <a:sym typeface="Cambria" charset="0"/>
              </a:rPr>
              <a:t> Baptist </a:t>
            </a:r>
            <a:r>
              <a:rPr lang="en-US" altLang="en-US" sz="2812" dirty="0" err="1" smtClean="0">
                <a:solidFill>
                  <a:schemeClr val="tx1"/>
                </a:solidFill>
                <a:latin typeface="Garamond" charset="0"/>
                <a:ea typeface="Garamond" charset="0"/>
                <a:cs typeface="Garamond" charset="0"/>
                <a:sym typeface="Cambria" charset="0"/>
              </a:rPr>
              <a:t>Toplumu’nun</a:t>
            </a:r>
            <a:endParaRPr lang="en-US" altLang="en-US" sz="2812" dirty="0" smtClean="0">
              <a:solidFill>
                <a:schemeClr val="tx1"/>
              </a:solidFill>
              <a:latin typeface="Garamond" charset="0"/>
              <a:ea typeface="Garamond" charset="0"/>
              <a:cs typeface="Garamond" charset="0"/>
              <a:sym typeface="Cambria" charset="0"/>
            </a:endParaRPr>
          </a:p>
          <a:p>
            <a:pPr algn="l"/>
            <a:r>
              <a:rPr lang="en-US" altLang="en-US" sz="2812" dirty="0" err="1" smtClean="0">
                <a:solidFill>
                  <a:schemeClr val="tx1"/>
                </a:solidFill>
                <a:latin typeface="Garamond" charset="0"/>
                <a:ea typeface="Garamond" charset="0"/>
                <a:cs typeface="Garamond" charset="0"/>
                <a:sym typeface="Cambria" charset="0"/>
              </a:rPr>
              <a:t>eski</a:t>
            </a:r>
            <a:r>
              <a:rPr lang="en-US" altLang="en-US" sz="2812" dirty="0" smtClean="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başkanı</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olan</a:t>
            </a:r>
            <a:r>
              <a:rPr lang="en-US" altLang="en-US" sz="2812" dirty="0">
                <a:solidFill>
                  <a:schemeClr val="tx1"/>
                </a:solidFill>
                <a:latin typeface="Garamond" charset="0"/>
                <a:ea typeface="Garamond" charset="0"/>
                <a:cs typeface="Garamond" charset="0"/>
                <a:sym typeface="Cambria" charset="0"/>
              </a:rPr>
              <a:t> Carl Bates, </a:t>
            </a:r>
            <a:endParaRPr lang="en-US" altLang="en-US" sz="2812" dirty="0" smtClean="0">
              <a:solidFill>
                <a:schemeClr val="tx1"/>
              </a:solidFill>
              <a:latin typeface="Garamond" charset="0"/>
              <a:ea typeface="Garamond" charset="0"/>
              <a:cs typeface="Garamond" charset="0"/>
              <a:sym typeface="Cambria" charset="0"/>
            </a:endParaRPr>
          </a:p>
          <a:p>
            <a:pPr algn="l"/>
            <a:r>
              <a:rPr lang="en-US" altLang="en-US" sz="2812" dirty="0" err="1" smtClean="0">
                <a:solidFill>
                  <a:schemeClr val="tx1"/>
                </a:solidFill>
                <a:latin typeface="Garamond" charset="0"/>
                <a:ea typeface="Garamond" charset="0"/>
                <a:cs typeface="Garamond" charset="0"/>
                <a:sym typeface="Cambria" charset="0"/>
              </a:rPr>
              <a:t>bir</a:t>
            </a:r>
            <a:r>
              <a:rPr lang="en-US" altLang="en-US" sz="2812" dirty="0" smtClean="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zamanlar</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bizi</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endişeye</a:t>
            </a:r>
            <a:r>
              <a:rPr lang="en-US" altLang="en-US" sz="2812" dirty="0">
                <a:solidFill>
                  <a:schemeClr val="tx1"/>
                </a:solidFill>
                <a:latin typeface="Garamond" charset="0"/>
                <a:ea typeface="Garamond" charset="0"/>
                <a:cs typeface="Garamond" charset="0"/>
                <a:sym typeface="Cambria" charset="0"/>
              </a:rPr>
              <a:t> </a:t>
            </a:r>
            <a:endParaRPr lang="en-US" altLang="en-US" sz="2812" dirty="0" smtClean="0">
              <a:solidFill>
                <a:schemeClr val="tx1"/>
              </a:solidFill>
              <a:latin typeface="Garamond" charset="0"/>
              <a:ea typeface="Garamond" charset="0"/>
              <a:cs typeface="Garamond" charset="0"/>
              <a:sym typeface="Cambria" charset="0"/>
            </a:endParaRPr>
          </a:p>
          <a:p>
            <a:pPr algn="l"/>
            <a:r>
              <a:rPr lang="en-US" altLang="en-US" sz="2812" dirty="0" err="1" smtClean="0">
                <a:solidFill>
                  <a:schemeClr val="tx1"/>
                </a:solidFill>
                <a:latin typeface="Garamond" charset="0"/>
                <a:ea typeface="Garamond" charset="0"/>
                <a:cs typeface="Garamond" charset="0"/>
                <a:sym typeface="Cambria" charset="0"/>
              </a:rPr>
              <a:t>sürükleyen</a:t>
            </a:r>
            <a:r>
              <a:rPr lang="en-US" altLang="en-US" sz="2812" dirty="0" smtClean="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acı</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bir</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açıklama</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yaptı</a:t>
            </a:r>
            <a:r>
              <a:rPr lang="en-US" altLang="en-US" sz="2812" dirty="0">
                <a:solidFill>
                  <a:schemeClr val="tx1"/>
                </a:solidFill>
                <a:latin typeface="Garamond" charset="0"/>
                <a:ea typeface="Garamond" charset="0"/>
                <a:cs typeface="Garamond" charset="0"/>
                <a:sym typeface="Cambria" charset="0"/>
              </a:rPr>
              <a:t>. </a:t>
            </a:r>
            <a:endParaRPr lang="en-US" altLang="en-US" sz="2812" dirty="0" smtClean="0">
              <a:solidFill>
                <a:schemeClr val="tx1"/>
              </a:solidFill>
              <a:latin typeface="Garamond" charset="0"/>
              <a:ea typeface="Garamond" charset="0"/>
              <a:cs typeface="Garamond" charset="0"/>
              <a:sym typeface="Cambria" charset="0"/>
            </a:endParaRPr>
          </a:p>
          <a:p>
            <a:pPr algn="l"/>
            <a:r>
              <a:rPr lang="en-US" altLang="en-US" sz="2812" dirty="0" err="1" smtClean="0">
                <a:solidFill>
                  <a:schemeClr val="tx1"/>
                </a:solidFill>
                <a:latin typeface="Garamond" charset="0"/>
                <a:ea typeface="Garamond" charset="0"/>
                <a:cs typeface="Garamond" charset="0"/>
                <a:sym typeface="Cambria" charset="0"/>
              </a:rPr>
              <a:t>Dedi</a:t>
            </a:r>
            <a:r>
              <a:rPr lang="en-US" altLang="en-US" sz="2812" dirty="0" smtClean="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ki</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Bugün</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Tanrı</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aramızdan</a:t>
            </a:r>
            <a:r>
              <a:rPr lang="en-US" altLang="en-US" sz="2812" dirty="0">
                <a:solidFill>
                  <a:schemeClr val="tx1"/>
                </a:solidFill>
                <a:latin typeface="Garamond" charset="0"/>
                <a:ea typeface="Garamond" charset="0"/>
                <a:cs typeface="Garamond" charset="0"/>
                <a:sym typeface="Cambria" charset="0"/>
              </a:rPr>
              <a:t> </a:t>
            </a:r>
            <a:endParaRPr lang="en-US" altLang="en-US" sz="2812" dirty="0" smtClean="0">
              <a:solidFill>
                <a:schemeClr val="tx1"/>
              </a:solidFill>
              <a:latin typeface="Garamond" charset="0"/>
              <a:ea typeface="Garamond" charset="0"/>
              <a:cs typeface="Garamond" charset="0"/>
              <a:sym typeface="Cambria" charset="0"/>
            </a:endParaRPr>
          </a:p>
          <a:p>
            <a:pPr algn="l"/>
            <a:r>
              <a:rPr lang="en-US" altLang="en-US" sz="2812" dirty="0" err="1" smtClean="0">
                <a:solidFill>
                  <a:schemeClr val="tx1"/>
                </a:solidFill>
                <a:latin typeface="Garamond" charset="0"/>
                <a:ea typeface="Garamond" charset="0"/>
                <a:cs typeface="Garamond" charset="0"/>
                <a:sym typeface="Cambria" charset="0"/>
              </a:rPr>
              <a:t>Kutsal</a:t>
            </a:r>
            <a:r>
              <a:rPr lang="en-US" altLang="en-US" sz="2812" dirty="0" smtClean="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Ruh’u</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alsaydı</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kiliselerimizde</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yaptığımız</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işlerin</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yaklaşık</a:t>
            </a:r>
            <a:r>
              <a:rPr lang="en-US" altLang="en-US" sz="2812" dirty="0">
                <a:solidFill>
                  <a:schemeClr val="tx1"/>
                </a:solidFill>
                <a:latin typeface="Garamond" charset="0"/>
                <a:ea typeface="Garamond" charset="0"/>
                <a:cs typeface="Garamond" charset="0"/>
                <a:sym typeface="Cambria" charset="0"/>
              </a:rPr>
              <a:t> % 95’i </a:t>
            </a:r>
            <a:r>
              <a:rPr lang="en-US" altLang="en-US" sz="2812" dirty="0" err="1">
                <a:solidFill>
                  <a:schemeClr val="tx1"/>
                </a:solidFill>
                <a:latin typeface="Garamond" charset="0"/>
                <a:ea typeface="Garamond" charset="0"/>
                <a:cs typeface="Garamond" charset="0"/>
                <a:sym typeface="Cambria" charset="0"/>
              </a:rPr>
              <a:t>aynen</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devam</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ederdi</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ve</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bizler</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bunu</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fark</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edemezdik</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Fakat</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Tanrı</a:t>
            </a:r>
            <a:r>
              <a:rPr lang="en-US" altLang="en-US" sz="2812" dirty="0">
                <a:solidFill>
                  <a:schemeClr val="tx1"/>
                </a:solidFill>
                <a:latin typeface="Garamond" charset="0"/>
                <a:ea typeface="Garamond" charset="0"/>
                <a:cs typeface="Garamond" charset="0"/>
                <a:sym typeface="Cambria" charset="0"/>
              </a:rPr>
              <a:t> ilk </a:t>
            </a:r>
            <a:r>
              <a:rPr lang="en-US" altLang="en-US" sz="2812" dirty="0" err="1">
                <a:solidFill>
                  <a:schemeClr val="tx1"/>
                </a:solidFill>
                <a:latin typeface="Garamond" charset="0"/>
                <a:ea typeface="Garamond" charset="0"/>
                <a:cs typeface="Garamond" charset="0"/>
                <a:sym typeface="Cambria" charset="0"/>
              </a:rPr>
              <a:t>Hristiyan</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topluluğu</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arasından</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Kutsal</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Ruh’u</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almış</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olsaydı</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onların</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yaptığı</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işlerin</a:t>
            </a:r>
            <a:r>
              <a:rPr lang="en-US" altLang="en-US" sz="2812" dirty="0">
                <a:solidFill>
                  <a:schemeClr val="tx1"/>
                </a:solidFill>
                <a:latin typeface="Garamond" charset="0"/>
                <a:ea typeface="Garamond" charset="0"/>
                <a:cs typeface="Garamond" charset="0"/>
                <a:sym typeface="Cambria" charset="0"/>
              </a:rPr>
              <a:t> % 95’i </a:t>
            </a:r>
            <a:r>
              <a:rPr lang="en-US" altLang="en-US" sz="2812" dirty="0" err="1">
                <a:solidFill>
                  <a:schemeClr val="tx1"/>
                </a:solidFill>
                <a:latin typeface="Garamond" charset="0"/>
                <a:ea typeface="Garamond" charset="0"/>
                <a:cs typeface="Garamond" charset="0"/>
                <a:sym typeface="Cambria" charset="0"/>
              </a:rPr>
              <a:t>hemen</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sona</a:t>
            </a:r>
            <a:r>
              <a:rPr lang="en-US" altLang="en-US" sz="2812" dirty="0">
                <a:solidFill>
                  <a:schemeClr val="tx1"/>
                </a:solidFill>
                <a:latin typeface="Garamond" charset="0"/>
                <a:ea typeface="Garamond" charset="0"/>
                <a:cs typeface="Garamond" charset="0"/>
                <a:sym typeface="Cambria" charset="0"/>
              </a:rPr>
              <a:t> </a:t>
            </a:r>
            <a:r>
              <a:rPr lang="en-US" altLang="en-US" sz="2812" dirty="0" err="1">
                <a:solidFill>
                  <a:schemeClr val="tx1"/>
                </a:solidFill>
                <a:latin typeface="Garamond" charset="0"/>
                <a:ea typeface="Garamond" charset="0"/>
                <a:cs typeface="Garamond" charset="0"/>
                <a:sym typeface="Cambria" charset="0"/>
              </a:rPr>
              <a:t>ererdi</a:t>
            </a:r>
            <a:r>
              <a:rPr lang="en-US" altLang="en-US" sz="2812" dirty="0">
                <a:solidFill>
                  <a:schemeClr val="tx1"/>
                </a:solidFill>
                <a:latin typeface="Garamond" charset="0"/>
                <a:ea typeface="Garamond" charset="0"/>
                <a:cs typeface="Garamond" charset="0"/>
                <a:sym typeface="Cambria" charset="0"/>
              </a:rPr>
              <a:t>.”  </a:t>
            </a:r>
          </a:p>
          <a:p>
            <a:pPr algn="l" eaLnBrk="1" hangingPunct="1"/>
            <a:endParaRPr lang="en-US" altLang="en-US" sz="2531" dirty="0">
              <a:solidFill>
                <a:schemeClr val="tx1"/>
              </a:solidFill>
              <a:latin typeface="Garamond" charset="0"/>
              <a:ea typeface="Garamond" charset="0"/>
              <a:cs typeface="Garamond" charset="0"/>
              <a:sym typeface="Cambria" charset="0"/>
            </a:endParaRPr>
          </a:p>
          <a:p>
            <a:pPr algn="l"/>
            <a:r>
              <a:rPr lang="en-US" altLang="en-US" sz="2109" dirty="0">
                <a:solidFill>
                  <a:schemeClr val="tx1"/>
                </a:solidFill>
                <a:latin typeface="Garamond" charset="0"/>
                <a:ea typeface="Garamond" charset="0"/>
                <a:cs typeface="Garamond" charset="0"/>
                <a:sym typeface="Cambria Bold" charset="0"/>
              </a:rPr>
              <a:t>	</a:t>
            </a:r>
            <a:r>
              <a:rPr lang="en-US" altLang="en-US" sz="2109" dirty="0" smtClean="0">
                <a:solidFill>
                  <a:schemeClr val="tx1"/>
                </a:solidFill>
                <a:latin typeface="Garamond" charset="0"/>
                <a:ea typeface="Garamond" charset="0"/>
                <a:cs typeface="Garamond" charset="0"/>
                <a:sym typeface="Cambria Bold" charset="0"/>
              </a:rPr>
              <a:t>Carl </a:t>
            </a:r>
            <a:r>
              <a:rPr lang="en-US" altLang="en-US" sz="2109" dirty="0">
                <a:solidFill>
                  <a:schemeClr val="tx1"/>
                </a:solidFill>
                <a:latin typeface="Garamond" charset="0"/>
                <a:ea typeface="Garamond" charset="0"/>
                <a:cs typeface="Garamond" charset="0"/>
                <a:sym typeface="Cambria Bold" charset="0"/>
              </a:rPr>
              <a:t>Bates, </a:t>
            </a:r>
            <a:r>
              <a:rPr lang="en-US" altLang="en-US" sz="2109" dirty="0" err="1">
                <a:solidFill>
                  <a:schemeClr val="tx1"/>
                </a:solidFill>
                <a:latin typeface="Garamond" charset="0"/>
                <a:ea typeface="Garamond" charset="0"/>
                <a:cs typeface="Garamond" charset="0"/>
                <a:sym typeface="Cambria Bold" charset="0"/>
              </a:rPr>
              <a:t>Güneyli</a:t>
            </a:r>
            <a:r>
              <a:rPr lang="en-US" altLang="en-US" sz="2109" dirty="0">
                <a:solidFill>
                  <a:schemeClr val="tx1"/>
                </a:solidFill>
                <a:latin typeface="Garamond" charset="0"/>
                <a:ea typeface="Garamond" charset="0"/>
                <a:cs typeface="Garamond" charset="0"/>
                <a:sym typeface="Cambria Bold" charset="0"/>
              </a:rPr>
              <a:t> Baptist </a:t>
            </a:r>
            <a:r>
              <a:rPr lang="en-US" altLang="en-US" sz="2109" dirty="0" err="1">
                <a:solidFill>
                  <a:schemeClr val="tx1"/>
                </a:solidFill>
                <a:latin typeface="Garamond" charset="0"/>
                <a:ea typeface="Garamond" charset="0"/>
                <a:cs typeface="Garamond" charset="0"/>
                <a:sym typeface="Cambria Bold" charset="0"/>
              </a:rPr>
              <a:t>Toplumu’nun</a:t>
            </a:r>
            <a:r>
              <a:rPr lang="en-US" altLang="en-US" sz="2109" dirty="0">
                <a:solidFill>
                  <a:schemeClr val="tx1"/>
                </a:solidFill>
                <a:latin typeface="Garamond" charset="0"/>
                <a:ea typeface="Garamond" charset="0"/>
                <a:cs typeface="Garamond" charset="0"/>
                <a:sym typeface="Cambria Bold" charset="0"/>
              </a:rPr>
              <a:t> </a:t>
            </a:r>
            <a:r>
              <a:rPr lang="en-US" altLang="en-US" sz="2109" dirty="0" err="1">
                <a:solidFill>
                  <a:schemeClr val="tx1"/>
                </a:solidFill>
                <a:latin typeface="Garamond" charset="0"/>
                <a:ea typeface="Garamond" charset="0"/>
                <a:cs typeface="Garamond" charset="0"/>
                <a:sym typeface="Cambria Bold" charset="0"/>
              </a:rPr>
              <a:t>eski</a:t>
            </a:r>
            <a:r>
              <a:rPr lang="en-US" altLang="en-US" sz="2109" dirty="0">
                <a:solidFill>
                  <a:schemeClr val="tx1"/>
                </a:solidFill>
                <a:latin typeface="Garamond" charset="0"/>
                <a:ea typeface="Garamond" charset="0"/>
                <a:cs typeface="Garamond" charset="0"/>
                <a:sym typeface="Cambria Bold" charset="0"/>
              </a:rPr>
              <a:t> </a:t>
            </a:r>
            <a:r>
              <a:rPr lang="en-US" altLang="en-US" sz="2109" dirty="0" err="1" smtClean="0">
                <a:solidFill>
                  <a:schemeClr val="tx1"/>
                </a:solidFill>
                <a:latin typeface="Garamond" charset="0"/>
                <a:ea typeface="Garamond" charset="0"/>
                <a:cs typeface="Garamond" charset="0"/>
                <a:sym typeface="Cambria Bold" charset="0"/>
              </a:rPr>
              <a:t>başkanı</a:t>
            </a:r>
            <a:endParaRPr lang="en-US" altLang="en-US" sz="2109" dirty="0">
              <a:solidFill>
                <a:schemeClr val="tx1"/>
              </a:solidFill>
              <a:latin typeface="Garamond" charset="0"/>
              <a:ea typeface="Garamond" charset="0"/>
              <a:cs typeface="Garamond" charset="0"/>
              <a:sym typeface="Cambria Bold" charset="0"/>
            </a:endParaRPr>
          </a:p>
        </p:txBody>
      </p:sp>
      <p:grpSp>
        <p:nvGrpSpPr>
          <p:cNvPr id="35842" name="Group 4"/>
          <p:cNvGrpSpPr>
            <a:grpSpLocks/>
          </p:cNvGrpSpPr>
          <p:nvPr/>
        </p:nvGrpSpPr>
        <p:grpSpPr bwMode="auto">
          <a:xfrm>
            <a:off x="4937740" y="770480"/>
            <a:ext cx="2806566" cy="2409697"/>
            <a:chOff x="0" y="0"/>
            <a:chExt cx="3128" cy="2520"/>
          </a:xfrm>
        </p:grpSpPr>
        <p:pic>
          <p:nvPicPr>
            <p:cNvPr id="35843"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37436">
              <a:off x="222" y="238"/>
              <a:ext cx="2688" cy="2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5844" name="Picture 3"/>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128" cy="2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11421337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5" name="Group 3"/>
          <p:cNvGrpSpPr>
            <a:grpSpLocks/>
          </p:cNvGrpSpPr>
          <p:nvPr/>
        </p:nvGrpSpPr>
        <p:grpSpPr bwMode="auto">
          <a:xfrm>
            <a:off x="521003" y="1620252"/>
            <a:ext cx="6537524" cy="4773403"/>
            <a:chOff x="0" y="0"/>
            <a:chExt cx="6120" cy="4248"/>
          </a:xfrm>
        </p:grpSpPr>
        <p:pic>
          <p:nvPicPr>
            <p:cNvPr id="36869" name="Picture 1"/>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6" y="176"/>
              <a:ext cx="5768" cy="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6870" name="Picture 2"/>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6120" cy="4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36866" name="Rectangle 4"/>
          <p:cNvSpPr>
            <a:spLocks/>
          </p:cNvSpPr>
          <p:nvPr/>
        </p:nvSpPr>
        <p:spPr bwMode="auto">
          <a:xfrm>
            <a:off x="1014243" y="619564"/>
            <a:ext cx="4893045" cy="778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5062" dirty="0" err="1" smtClean="0">
                <a:solidFill>
                  <a:schemeClr val="tx1"/>
                </a:solidFill>
                <a:latin typeface="Abadi MT Condensed Extra Bold" charset="0"/>
                <a:sym typeface="Abadi MT Condensed Extra Bold" charset="0"/>
              </a:rPr>
              <a:t>Tanrı</a:t>
            </a:r>
            <a:r>
              <a:rPr lang="en-US" altLang="en-US" sz="5062" dirty="0" smtClean="0">
                <a:solidFill>
                  <a:schemeClr val="tx1"/>
                </a:solidFill>
                <a:latin typeface="Abadi MT Condensed Extra Bold" charset="0"/>
                <a:sym typeface="Abadi MT Condensed Extra Bold" charset="0"/>
              </a:rPr>
              <a:t> </a:t>
            </a:r>
            <a:r>
              <a:rPr lang="en-US" altLang="en-US" sz="5062" dirty="0" err="1">
                <a:solidFill>
                  <a:schemeClr val="tx1"/>
                </a:solidFill>
                <a:latin typeface="Abadi MT Condensed Extra Bold" charset="0"/>
                <a:sym typeface="Abadi MT Condensed Extra Bold" charset="0"/>
              </a:rPr>
              <a:t>neyi</a:t>
            </a:r>
            <a:r>
              <a:rPr lang="en-US" altLang="en-US" sz="5062" dirty="0">
                <a:solidFill>
                  <a:schemeClr val="tx1"/>
                </a:solidFill>
                <a:latin typeface="Abadi MT Condensed Extra Bold" charset="0"/>
                <a:sym typeface="Abadi MT Condensed Extra Bold" charset="0"/>
              </a:rPr>
              <a:t> </a:t>
            </a:r>
            <a:r>
              <a:rPr lang="en-US" altLang="en-US" sz="5062" dirty="0" err="1">
                <a:solidFill>
                  <a:schemeClr val="tx1"/>
                </a:solidFill>
                <a:latin typeface="Abadi MT Condensed Extra Bold" charset="0"/>
                <a:sym typeface="Abadi MT Condensed Extra Bold" charset="0"/>
              </a:rPr>
              <a:t>görüyor</a:t>
            </a:r>
            <a:r>
              <a:rPr lang="en-US" altLang="en-US" sz="5062" dirty="0" smtClean="0">
                <a:solidFill>
                  <a:schemeClr val="tx1"/>
                </a:solidFill>
                <a:latin typeface="Abadi MT Condensed Extra Bold" charset="0"/>
                <a:sym typeface="Abadi MT Condensed Extra Bold" charset="0"/>
              </a:rPr>
              <a:t>?</a:t>
            </a:r>
            <a:endParaRPr lang="en-US" altLang="en-US" sz="5062" dirty="0">
              <a:solidFill>
                <a:schemeClr val="tx1"/>
              </a:solidFill>
              <a:latin typeface="Abadi MT Condensed Extra Bold" charset="0"/>
              <a:sym typeface="Abadi MT Condensed Extra Bold" charset="0"/>
            </a:endParaRPr>
          </a:p>
        </p:txBody>
      </p:sp>
      <p:sp>
        <p:nvSpPr>
          <p:cNvPr id="36867" name="Rectangle 5"/>
          <p:cNvSpPr>
            <a:spLocks/>
          </p:cNvSpPr>
          <p:nvPr/>
        </p:nvSpPr>
        <p:spPr bwMode="auto">
          <a:xfrm>
            <a:off x="690883" y="5345612"/>
            <a:ext cx="1578789" cy="49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eaLnBrk="1" hangingPunct="1"/>
            <a:r>
              <a:rPr lang="en-US" altLang="en-US" sz="3200" dirty="0" err="1" smtClean="0">
                <a:solidFill>
                  <a:srgbClr val="FFFFFF"/>
                </a:solidFill>
                <a:latin typeface="Cambria"/>
                <a:cs typeface="Cambria"/>
              </a:rPr>
              <a:t>Yeş</a:t>
            </a:r>
            <a:r>
              <a:rPr lang="en-US" altLang="en-US" sz="3200" dirty="0" smtClean="0">
                <a:solidFill>
                  <a:srgbClr val="FFFFFF"/>
                </a:solidFill>
                <a:latin typeface="Cambria"/>
                <a:cs typeface="Cambria"/>
              </a:rPr>
              <a:t>. </a:t>
            </a:r>
            <a:r>
              <a:rPr lang="en-US" altLang="en-US" sz="3200" dirty="0">
                <a:solidFill>
                  <a:srgbClr val="FFFFFF"/>
                </a:solidFill>
                <a:latin typeface="Cambria"/>
                <a:cs typeface="Cambria"/>
              </a:rPr>
              <a:t>64:6</a:t>
            </a:r>
          </a:p>
        </p:txBody>
      </p:sp>
      <p:sp>
        <p:nvSpPr>
          <p:cNvPr id="36868" name="Rectangle 6"/>
          <p:cNvSpPr>
            <a:spLocks/>
          </p:cNvSpPr>
          <p:nvPr/>
        </p:nvSpPr>
        <p:spPr bwMode="auto">
          <a:xfrm>
            <a:off x="4736531" y="1908875"/>
            <a:ext cx="2133989" cy="49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eaLnBrk="1" hangingPunct="1"/>
            <a:r>
              <a:rPr lang="en-US" altLang="en-US" sz="3200" dirty="0" smtClean="0">
                <a:solidFill>
                  <a:srgbClr val="FFFFFF"/>
                </a:solidFill>
                <a:latin typeface="Cambria"/>
                <a:cs typeface="Cambria"/>
              </a:rPr>
              <a:t>1. </a:t>
            </a:r>
            <a:r>
              <a:rPr lang="en-US" altLang="en-US" sz="3200" dirty="0">
                <a:solidFill>
                  <a:srgbClr val="FFFFFF"/>
                </a:solidFill>
                <a:latin typeface="Cambria"/>
                <a:cs typeface="Cambria"/>
              </a:rPr>
              <a:t>Sam. 16:7</a:t>
            </a:r>
          </a:p>
        </p:txBody>
      </p:sp>
    </p:spTree>
    <p:extLst>
      <p:ext uri="{BB962C8B-B14F-4D97-AF65-F5344CB8AC3E}">
        <p14:creationId xmlns:p14="http://schemas.microsoft.com/office/powerpoint/2010/main" val="1633132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p:cNvSpPr>
          <p:nvPr/>
        </p:nvSpPr>
        <p:spPr bwMode="auto">
          <a:xfrm>
            <a:off x="487679" y="172607"/>
            <a:ext cx="6737514" cy="618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21469"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endParaRPr lang="en-US" altLang="en-US" sz="3200" dirty="0">
              <a:solidFill>
                <a:schemeClr val="tx1"/>
              </a:solidFill>
              <a:latin typeface="Garamond" charset="0"/>
              <a:ea typeface="Garamond" charset="0"/>
              <a:cs typeface="Garamond" charset="0"/>
              <a:sym typeface="Cambria" charset="0"/>
            </a:endParaRPr>
          </a:p>
          <a:p>
            <a:r>
              <a:rPr lang="en-US" altLang="en-US" sz="3200" dirty="0">
                <a:solidFill>
                  <a:schemeClr val="tx1"/>
                </a:solidFill>
                <a:latin typeface="Garamond" charset="0"/>
                <a:ea typeface="Garamond" charset="0"/>
                <a:cs typeface="Garamond" charset="0"/>
                <a:sym typeface="Cambria" charset="0"/>
              </a:rPr>
              <a:t>“</a:t>
            </a:r>
            <a:r>
              <a:rPr lang="en-US" altLang="en-US" sz="3200" dirty="0" err="1">
                <a:solidFill>
                  <a:schemeClr val="tx1"/>
                </a:solidFill>
                <a:latin typeface="Garamond" charset="0"/>
                <a:ea typeface="Garamond" charset="0"/>
                <a:cs typeface="Garamond" charset="0"/>
                <a:sym typeface="Cambria" charset="0"/>
              </a:rPr>
              <a:t>Bizler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gibi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kutsal</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ve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muhteşem</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bir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mesajı</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taşımaya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çağrılan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kişilerin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hayatlarında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hiçbir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hile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olmamalıdır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Dünya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Yedinci-Gün-Adventistleri’ni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gözetlemektedir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çünkü</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onların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inancını</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açıklamasından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ve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yüksek</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standardından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haberdardır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dünya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inancın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açıklanmasına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uygun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yaşamayan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kişileri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gördüğünde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onlara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küçümsemeyle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işaret</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eder</a:t>
            </a:r>
            <a:r>
              <a:rPr lang="en-US" altLang="en-US" sz="3200" dirty="0">
                <a:solidFill>
                  <a:schemeClr val="tx1"/>
                </a:solidFill>
                <a:latin typeface="Garamond" charset="0"/>
                <a:ea typeface="Garamond" charset="0"/>
                <a:cs typeface="Garamond" charset="0"/>
                <a:sym typeface="Cambria" charset="0"/>
              </a:rPr>
              <a:t>.”</a:t>
            </a:r>
          </a:p>
          <a:p>
            <a:pPr eaLnBrk="1" hangingPunct="1"/>
            <a:endParaRPr lang="en-US" altLang="en-US" sz="3200" dirty="0">
              <a:solidFill>
                <a:schemeClr val="tx1"/>
              </a:solidFill>
              <a:latin typeface="Garamond" charset="0"/>
              <a:ea typeface="Garamond" charset="0"/>
              <a:cs typeface="Garamond" charset="0"/>
              <a:sym typeface="Cambria" charset="0"/>
            </a:endParaRPr>
          </a:p>
          <a:p>
            <a:pPr eaLnBrk="1" hangingPunct="1"/>
            <a:r>
              <a:rPr lang="en-US" altLang="en-US" sz="3200" i="1" dirty="0">
                <a:solidFill>
                  <a:schemeClr val="tx1"/>
                </a:solidFill>
                <a:latin typeface="Garamond" charset="0"/>
                <a:ea typeface="Garamond" charset="0"/>
                <a:cs typeface="Garamond" charset="0"/>
                <a:sym typeface="Cambria Italic" charset="0"/>
              </a:rPr>
              <a:t>Christian Service</a:t>
            </a:r>
            <a:r>
              <a:rPr lang="en-US" altLang="en-US" sz="3200" dirty="0">
                <a:solidFill>
                  <a:schemeClr val="tx1"/>
                </a:solidFill>
                <a:latin typeface="Garamond" charset="0"/>
                <a:ea typeface="Garamond" charset="0"/>
                <a:cs typeface="Garamond" charset="0"/>
                <a:sym typeface="Cambria" charset="0"/>
              </a:rPr>
              <a:t>, p. 277</a:t>
            </a:r>
          </a:p>
        </p:txBody>
      </p:sp>
    </p:spTree>
    <p:extLst>
      <p:ext uri="{BB962C8B-B14F-4D97-AF65-F5344CB8AC3E}">
        <p14:creationId xmlns:p14="http://schemas.microsoft.com/office/powerpoint/2010/main" val="10774689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3" name="Group 3"/>
          <p:cNvGrpSpPr>
            <a:grpSpLocks/>
          </p:cNvGrpSpPr>
          <p:nvPr/>
        </p:nvGrpSpPr>
        <p:grpSpPr bwMode="auto">
          <a:xfrm>
            <a:off x="325119" y="2448277"/>
            <a:ext cx="4200679" cy="3351684"/>
            <a:chOff x="0" y="0"/>
            <a:chExt cx="4552" cy="3631"/>
          </a:xfrm>
        </p:grpSpPr>
        <p:pic>
          <p:nvPicPr>
            <p:cNvPr id="38918"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37436">
              <a:off x="243" y="263"/>
              <a:ext cx="4072" cy="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919" name="Picture 2"/>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4552" cy="3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38914" name="Group 6"/>
          <p:cNvGrpSpPr>
            <a:grpSpLocks/>
          </p:cNvGrpSpPr>
          <p:nvPr/>
        </p:nvGrpSpPr>
        <p:grpSpPr bwMode="auto">
          <a:xfrm>
            <a:off x="4157162" y="2732372"/>
            <a:ext cx="3218798" cy="2443629"/>
            <a:chOff x="0" y="0"/>
            <a:chExt cx="3488" cy="2647"/>
          </a:xfrm>
        </p:grpSpPr>
        <p:pic>
          <p:nvPicPr>
            <p:cNvPr id="38916" name="Picture 4"/>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37438">
              <a:off x="225" y="242"/>
              <a:ext cx="3040" cy="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917" name="Picture 5"/>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0"/>
              <a:ext cx="3488" cy="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38915" name="Rectangle 7"/>
          <p:cNvSpPr>
            <a:spLocks/>
          </p:cNvSpPr>
          <p:nvPr/>
        </p:nvSpPr>
        <p:spPr bwMode="auto">
          <a:xfrm>
            <a:off x="-411167" y="966233"/>
            <a:ext cx="8492133" cy="1107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4500" dirty="0" err="1" smtClean="0">
                <a:solidFill>
                  <a:schemeClr val="tx1"/>
                </a:solidFill>
                <a:latin typeface="Abadi MT Condensed Extra Bold" charset="0"/>
                <a:sym typeface="Abadi MT Condensed Extra Bold" charset="0"/>
              </a:rPr>
              <a:t>Bir</a:t>
            </a:r>
            <a:r>
              <a:rPr lang="en-US" altLang="en-US" sz="4500" dirty="0" smtClean="0">
                <a:solidFill>
                  <a:schemeClr val="tx1"/>
                </a:solidFill>
                <a:latin typeface="Abadi MT Condensed Extra Bold" charset="0"/>
                <a:sym typeface="Abadi MT Condensed Extra Bold" charset="0"/>
              </a:rPr>
              <a:t> </a:t>
            </a:r>
            <a:r>
              <a:rPr lang="en-US" altLang="en-US" sz="4500" dirty="0" err="1">
                <a:solidFill>
                  <a:schemeClr val="tx1"/>
                </a:solidFill>
                <a:latin typeface="Abadi MT Condensed Extra Bold" charset="0"/>
                <a:sym typeface="Abadi MT Condensed Extra Bold" charset="0"/>
              </a:rPr>
              <a:t>gedik</a:t>
            </a:r>
            <a:r>
              <a:rPr lang="en-US" altLang="en-US" sz="4500" dirty="0">
                <a:solidFill>
                  <a:schemeClr val="tx1"/>
                </a:solidFill>
                <a:latin typeface="Abadi MT Condensed Extra Bold" charset="0"/>
                <a:sym typeface="Abadi MT Condensed Extra Bold" charset="0"/>
              </a:rPr>
              <a:t> – </a:t>
            </a:r>
            <a:r>
              <a:rPr lang="en-US" altLang="en-US" sz="4500" dirty="0" err="1">
                <a:solidFill>
                  <a:schemeClr val="tx1"/>
                </a:solidFill>
                <a:latin typeface="Abadi MT Condensed Extra Bold" charset="0"/>
                <a:sym typeface="Abadi MT Condensed Extra Bold" charset="0"/>
              </a:rPr>
              <a:t>duvardaki</a:t>
            </a:r>
            <a:r>
              <a:rPr lang="en-US" altLang="en-US" sz="4500" dirty="0">
                <a:solidFill>
                  <a:schemeClr val="tx1"/>
                </a:solidFill>
                <a:latin typeface="Abadi MT Condensed Extra Bold" charset="0"/>
                <a:sym typeface="Abadi MT Condensed Extra Bold" charset="0"/>
              </a:rPr>
              <a:t> </a:t>
            </a:r>
            <a:r>
              <a:rPr lang="en-US" altLang="en-US" sz="4500" dirty="0" err="1" smtClean="0">
                <a:solidFill>
                  <a:schemeClr val="tx1"/>
                </a:solidFill>
                <a:latin typeface="Abadi MT Condensed Extra Bold" charset="0"/>
                <a:sym typeface="Abadi MT Condensed Extra Bold" charset="0"/>
              </a:rPr>
              <a:t>delik</a:t>
            </a:r>
            <a:r>
              <a:rPr lang="en-US" altLang="en-US" sz="4500" dirty="0" smtClean="0">
                <a:solidFill>
                  <a:schemeClr val="tx1"/>
                </a:solidFill>
                <a:latin typeface="Abadi MT Condensed Extra Bold" charset="0"/>
                <a:sym typeface="Abadi MT Condensed Extra Bold" charset="0"/>
              </a:rPr>
              <a:t>!</a:t>
            </a:r>
            <a:endParaRPr lang="en-US" altLang="en-US" sz="4500" dirty="0">
              <a:solidFill>
                <a:schemeClr val="tx1"/>
              </a:solidFill>
              <a:latin typeface="Abadi MT Condensed Extra Bold" charset="0"/>
              <a:sym typeface="Abadi MT Condensed Extra Bold" charset="0"/>
            </a:endParaRPr>
          </a:p>
          <a:p>
            <a:r>
              <a:rPr lang="en-US" altLang="en-US" sz="2800" dirty="0" err="1" smtClean="0">
                <a:solidFill>
                  <a:schemeClr val="tx1"/>
                </a:solidFill>
                <a:latin typeface="Garamond" charset="0"/>
                <a:ea typeface="Garamond" charset="0"/>
                <a:cs typeface="Garamond" charset="0"/>
                <a:sym typeface="Cambria" charset="0"/>
              </a:rPr>
              <a:t>Düşmanın</a:t>
            </a:r>
            <a:r>
              <a:rPr lang="en-US" altLang="en-US" sz="2800" dirty="0" smtClean="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hayatlarımıza</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gizlice</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girmesine</a:t>
            </a:r>
            <a:r>
              <a:rPr lang="en-US" altLang="en-US" sz="2800" dirty="0">
                <a:solidFill>
                  <a:schemeClr val="tx1"/>
                </a:solidFill>
                <a:latin typeface="Garamond" charset="0"/>
                <a:ea typeface="Garamond" charset="0"/>
                <a:cs typeface="Garamond" charset="0"/>
                <a:sym typeface="Cambria" charset="0"/>
              </a:rPr>
              <a:t> </a:t>
            </a:r>
            <a:endParaRPr lang="en-US" altLang="en-US" sz="2800" dirty="0" smtClean="0">
              <a:solidFill>
                <a:schemeClr val="tx1"/>
              </a:solidFill>
              <a:latin typeface="Garamond" charset="0"/>
              <a:ea typeface="Garamond" charset="0"/>
              <a:cs typeface="Garamond" charset="0"/>
              <a:sym typeface="Cambria" charset="0"/>
            </a:endParaRPr>
          </a:p>
          <a:p>
            <a:r>
              <a:rPr lang="en-US" altLang="en-US" sz="2800" dirty="0" err="1" smtClean="0">
                <a:solidFill>
                  <a:schemeClr val="tx1"/>
                </a:solidFill>
                <a:latin typeface="Garamond" charset="0"/>
                <a:ea typeface="Garamond" charset="0"/>
                <a:cs typeface="Garamond" charset="0"/>
                <a:sym typeface="Cambria" charset="0"/>
              </a:rPr>
              <a:t>olanak</a:t>
            </a:r>
            <a:r>
              <a:rPr lang="en-US" altLang="en-US" sz="2800" dirty="0" smtClean="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veren</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bir</a:t>
            </a:r>
            <a:r>
              <a:rPr lang="en-US" altLang="en-US" sz="2800" dirty="0">
                <a:solidFill>
                  <a:schemeClr val="tx1"/>
                </a:solidFill>
                <a:latin typeface="Garamond" charset="0"/>
                <a:ea typeface="Garamond" charset="0"/>
                <a:cs typeface="Garamond" charset="0"/>
                <a:sym typeface="Cambria" charset="0"/>
              </a:rPr>
              <a:t> </a:t>
            </a:r>
            <a:r>
              <a:rPr lang="en-US" altLang="en-US" sz="2800" dirty="0" err="1" smtClean="0">
                <a:solidFill>
                  <a:schemeClr val="tx1"/>
                </a:solidFill>
                <a:latin typeface="Garamond" charset="0"/>
                <a:ea typeface="Garamond" charset="0"/>
                <a:cs typeface="Garamond" charset="0"/>
                <a:sym typeface="Cambria" charset="0"/>
              </a:rPr>
              <a:t>yoldur</a:t>
            </a:r>
            <a:r>
              <a:rPr lang="en-US" altLang="en-US" sz="2800" dirty="0" smtClean="0">
                <a:solidFill>
                  <a:schemeClr val="tx1"/>
                </a:solidFill>
                <a:latin typeface="Garamond" charset="0"/>
                <a:ea typeface="Garamond" charset="0"/>
                <a:cs typeface="Garamond" charset="0"/>
                <a:sym typeface="Cambria" charset="0"/>
              </a:rPr>
              <a:t>!</a:t>
            </a:r>
            <a:endParaRPr lang="en-US" altLang="en-US" sz="2800" dirty="0">
              <a:solidFill>
                <a:schemeClr val="tx1"/>
              </a:solidFill>
              <a:latin typeface="Garamond" charset="0"/>
              <a:ea typeface="Garamond" charset="0"/>
              <a:cs typeface="Garamond" charset="0"/>
              <a:sym typeface="Cambria" charset="0"/>
            </a:endParaRPr>
          </a:p>
        </p:txBody>
      </p:sp>
    </p:spTree>
    <p:extLst>
      <p:ext uri="{BB962C8B-B14F-4D97-AF65-F5344CB8AC3E}">
        <p14:creationId xmlns:p14="http://schemas.microsoft.com/office/powerpoint/2010/main" val="1438346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p:cNvSpPr>
          <p:nvPr/>
        </p:nvSpPr>
        <p:spPr bwMode="auto">
          <a:xfrm>
            <a:off x="345440" y="598289"/>
            <a:ext cx="7082315" cy="5822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21469"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3200" dirty="0" smtClean="0">
                <a:solidFill>
                  <a:schemeClr val="tx1"/>
                </a:solidFill>
                <a:latin typeface="Garamond" charset="0"/>
                <a:ea typeface="Garamond" charset="0"/>
                <a:cs typeface="Garamond" charset="0"/>
                <a:sym typeface="Cambria" charset="0"/>
              </a:rPr>
              <a:t>“</a:t>
            </a:r>
            <a:r>
              <a:rPr lang="en-US" altLang="en-US" sz="3200" dirty="0" err="1" smtClean="0">
                <a:solidFill>
                  <a:schemeClr val="tx1"/>
                </a:solidFill>
                <a:latin typeface="Garamond" charset="0"/>
                <a:ea typeface="Garamond" charset="0"/>
                <a:cs typeface="Garamond" charset="0"/>
                <a:sym typeface="Cambria" charset="0"/>
              </a:rPr>
              <a:t>Şeytan</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smtClean="0">
                <a:solidFill>
                  <a:schemeClr val="tx1"/>
                </a:solidFill>
                <a:latin typeface="Garamond" charset="0"/>
                <a:ea typeface="Garamond" charset="0"/>
                <a:cs typeface="Garamond" charset="0"/>
                <a:sym typeface="Cambria" charset="0"/>
              </a:rPr>
              <a:t>Rab’bin</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smtClean="0">
                <a:solidFill>
                  <a:schemeClr val="tx1"/>
                </a:solidFill>
                <a:latin typeface="Garamond" charset="0"/>
                <a:ea typeface="Garamond" charset="0"/>
                <a:cs typeface="Garamond" charset="0"/>
                <a:sym typeface="Cambria" charset="0"/>
              </a:rPr>
              <a:t>cansız</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smtClean="0">
                <a:solidFill>
                  <a:schemeClr val="tx1"/>
                </a:solidFill>
                <a:latin typeface="Garamond" charset="0"/>
                <a:ea typeface="Garamond" charset="0"/>
                <a:cs typeface="Garamond" charset="0"/>
                <a:sym typeface="Cambria" charset="0"/>
              </a:rPr>
              <a:t>ve</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smtClean="0">
                <a:solidFill>
                  <a:schemeClr val="tx1"/>
                </a:solidFill>
                <a:latin typeface="Garamond" charset="0"/>
                <a:ea typeface="Garamond" charset="0"/>
                <a:cs typeface="Garamond" charset="0"/>
                <a:sym typeface="Cambria" charset="0"/>
              </a:rPr>
              <a:t>tövbe</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smtClean="0">
                <a:solidFill>
                  <a:schemeClr val="tx1"/>
                </a:solidFill>
                <a:latin typeface="Garamond" charset="0"/>
                <a:ea typeface="Garamond" charset="0"/>
                <a:cs typeface="Garamond" charset="0"/>
                <a:sym typeface="Cambria" charset="0"/>
              </a:rPr>
              <a:t>etmeyen</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smtClean="0">
                <a:solidFill>
                  <a:schemeClr val="tx1"/>
                </a:solidFill>
                <a:latin typeface="Garamond" charset="0"/>
                <a:ea typeface="Garamond" charset="0"/>
                <a:cs typeface="Garamond" charset="0"/>
                <a:sym typeface="Cambria" charset="0"/>
              </a:rPr>
              <a:t>cemaati</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smtClean="0">
                <a:solidFill>
                  <a:schemeClr val="tx1"/>
                </a:solidFill>
                <a:latin typeface="Garamond" charset="0"/>
                <a:ea typeface="Garamond" charset="0"/>
                <a:cs typeface="Garamond" charset="0"/>
                <a:sym typeface="Cambria" charset="0"/>
              </a:rPr>
              <a:t>üzerine</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smtClean="0">
                <a:solidFill>
                  <a:schemeClr val="tx1"/>
                </a:solidFill>
                <a:latin typeface="Garamond" charset="0"/>
                <a:ea typeface="Garamond" charset="0"/>
                <a:cs typeface="Garamond" charset="0"/>
                <a:sym typeface="Cambria" charset="0"/>
              </a:rPr>
              <a:t>O’nun</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smtClean="0">
                <a:solidFill>
                  <a:schemeClr val="tx1"/>
                </a:solidFill>
                <a:latin typeface="Garamond" charset="0"/>
                <a:ea typeface="Garamond" charset="0"/>
                <a:cs typeface="Garamond" charset="0"/>
                <a:sym typeface="Cambria" charset="0"/>
              </a:rPr>
              <a:t>Ruh’undan</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smtClean="0">
                <a:solidFill>
                  <a:schemeClr val="tx1"/>
                </a:solidFill>
                <a:latin typeface="Garamond" charset="0"/>
                <a:ea typeface="Garamond" charset="0"/>
                <a:cs typeface="Garamond" charset="0"/>
                <a:sym typeface="Cambria" charset="0"/>
              </a:rPr>
              <a:t>dökebilmesine</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smtClean="0">
                <a:solidFill>
                  <a:schemeClr val="tx1"/>
                </a:solidFill>
                <a:latin typeface="Garamond" charset="0"/>
                <a:ea typeface="Garamond" charset="0"/>
                <a:cs typeface="Garamond" charset="0"/>
                <a:sym typeface="Cambria" charset="0"/>
              </a:rPr>
              <a:t>imkân</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smtClean="0">
                <a:solidFill>
                  <a:schemeClr val="tx1"/>
                </a:solidFill>
                <a:latin typeface="Garamond" charset="0"/>
                <a:ea typeface="Garamond" charset="0"/>
                <a:cs typeface="Garamond" charset="0"/>
                <a:sym typeface="Cambria" charset="0"/>
              </a:rPr>
              <a:t>vermek</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smtClean="0">
                <a:solidFill>
                  <a:schemeClr val="tx1"/>
                </a:solidFill>
                <a:latin typeface="Garamond" charset="0"/>
                <a:ea typeface="Garamond" charset="0"/>
                <a:cs typeface="Garamond" charset="0"/>
                <a:sym typeface="Cambria" charset="0"/>
              </a:rPr>
              <a:t>için</a:t>
            </a:r>
            <a:r>
              <a:rPr lang="en-US" altLang="en-US" sz="3200" dirty="0" smtClean="0">
                <a:solidFill>
                  <a:schemeClr val="tx1"/>
                </a:solidFill>
                <a:latin typeface="Garamond" charset="0"/>
                <a:ea typeface="Garamond" charset="0"/>
                <a:cs typeface="Garamond" charset="0"/>
                <a:sym typeface="Cambria" charset="0"/>
              </a:rPr>
              <a:t>, </a:t>
            </a:r>
            <a:r>
              <a:rPr lang="en-US" altLang="en-US" sz="4400" dirty="0" err="1" smtClean="0">
                <a:solidFill>
                  <a:schemeClr val="tx1"/>
                </a:solidFill>
                <a:latin typeface="Adobe Garamond Pro Bold"/>
                <a:cs typeface="Adobe Garamond Pro Bold"/>
                <a:sym typeface="Abadi MT Condensed Extra Bold" charset="0"/>
              </a:rPr>
              <a:t>Allah’ın</a:t>
            </a:r>
            <a:r>
              <a:rPr lang="en-US" altLang="en-US" sz="4400" dirty="0" smtClean="0">
                <a:solidFill>
                  <a:schemeClr val="tx1"/>
                </a:solidFill>
                <a:latin typeface="Adobe Garamond Pro Bold"/>
                <a:cs typeface="Adobe Garamond Pro Bold"/>
                <a:sym typeface="Abadi MT Condensed Extra Bold" charset="0"/>
              </a:rPr>
              <a:t> </a:t>
            </a:r>
            <a:r>
              <a:rPr lang="en-US" altLang="en-US" sz="4400" dirty="0" err="1" smtClean="0">
                <a:solidFill>
                  <a:schemeClr val="tx1"/>
                </a:solidFill>
                <a:latin typeface="Adobe Garamond Pro Bold"/>
                <a:cs typeface="Adobe Garamond Pro Bold"/>
                <a:sym typeface="Abadi MT Condensed Extra Bold" charset="0"/>
              </a:rPr>
              <a:t>halkının</a:t>
            </a:r>
            <a:r>
              <a:rPr lang="en-US" altLang="en-US" sz="4400" dirty="0" smtClean="0">
                <a:solidFill>
                  <a:schemeClr val="tx1"/>
                </a:solidFill>
                <a:latin typeface="Adobe Garamond Pro Bold"/>
                <a:cs typeface="Adobe Garamond Pro Bold"/>
                <a:sym typeface="Abadi MT Condensed Extra Bold" charset="0"/>
              </a:rPr>
              <a:t> </a:t>
            </a:r>
            <a:r>
              <a:rPr lang="en-US" altLang="en-US" sz="4400" dirty="0" err="1" smtClean="0">
                <a:solidFill>
                  <a:schemeClr val="tx1"/>
                </a:solidFill>
                <a:latin typeface="Adobe Garamond Pro Bold"/>
                <a:cs typeface="Adobe Garamond Pro Bold"/>
                <a:sym typeface="Abadi MT Condensed Extra Bold" charset="0"/>
              </a:rPr>
              <a:t>yollardaki</a:t>
            </a:r>
            <a:r>
              <a:rPr lang="en-US" altLang="en-US" sz="4400" dirty="0" smtClean="0">
                <a:solidFill>
                  <a:schemeClr val="tx1"/>
                </a:solidFill>
                <a:latin typeface="Adobe Garamond Pro Bold"/>
                <a:cs typeface="Adobe Garamond Pro Bold"/>
                <a:sym typeface="Abadi MT Condensed Extra Bold" charset="0"/>
              </a:rPr>
              <a:t> </a:t>
            </a:r>
            <a:r>
              <a:rPr lang="en-US" altLang="en-US" sz="4400" dirty="0" err="1" smtClean="0">
                <a:solidFill>
                  <a:schemeClr val="tx1"/>
                </a:solidFill>
                <a:latin typeface="Adobe Garamond Pro Bold"/>
                <a:cs typeface="Adobe Garamond Pro Bold"/>
                <a:sym typeface="Abadi MT Condensed Extra Bold" charset="0"/>
              </a:rPr>
              <a:t>bütün</a:t>
            </a:r>
            <a:r>
              <a:rPr lang="en-US" altLang="en-US" sz="4400" dirty="0" smtClean="0">
                <a:solidFill>
                  <a:schemeClr val="tx1"/>
                </a:solidFill>
                <a:latin typeface="Adobe Garamond Pro Bold"/>
                <a:cs typeface="Adobe Garamond Pro Bold"/>
                <a:sym typeface="Abadi MT Condensed Extra Bold" charset="0"/>
              </a:rPr>
              <a:t> </a:t>
            </a:r>
            <a:r>
              <a:rPr lang="en-US" altLang="en-US" sz="4400" dirty="0" err="1" smtClean="0">
                <a:solidFill>
                  <a:schemeClr val="tx1"/>
                </a:solidFill>
                <a:latin typeface="Adobe Garamond Pro Bold"/>
                <a:cs typeface="Adobe Garamond Pro Bold"/>
                <a:sym typeface="Abadi MT Condensed Extra Bold" charset="0"/>
              </a:rPr>
              <a:t>engelleri</a:t>
            </a:r>
            <a:r>
              <a:rPr lang="en-US" altLang="en-US" sz="4400" dirty="0" smtClean="0">
                <a:solidFill>
                  <a:schemeClr val="tx1"/>
                </a:solidFill>
                <a:latin typeface="Adobe Garamond Pro Bold"/>
                <a:cs typeface="Adobe Garamond Pro Bold"/>
                <a:sym typeface="Abadi MT Condensed Extra Bold" charset="0"/>
              </a:rPr>
              <a:t> </a:t>
            </a:r>
            <a:r>
              <a:rPr lang="en-US" altLang="en-US" sz="4400" dirty="0" err="1" smtClean="0">
                <a:solidFill>
                  <a:schemeClr val="tx1"/>
                </a:solidFill>
                <a:latin typeface="Adobe Garamond Pro Bold"/>
                <a:cs typeface="Adobe Garamond Pro Bold"/>
                <a:sym typeface="Abadi MT Condensed Extra Bold" charset="0"/>
              </a:rPr>
              <a:t>ortadan</a:t>
            </a:r>
            <a:r>
              <a:rPr lang="en-US" altLang="en-US" sz="4400" dirty="0" smtClean="0">
                <a:solidFill>
                  <a:schemeClr val="tx1"/>
                </a:solidFill>
                <a:latin typeface="Adobe Garamond Pro Bold"/>
                <a:cs typeface="Adobe Garamond Pro Bold"/>
                <a:sym typeface="Abadi MT Condensed Extra Bold" charset="0"/>
              </a:rPr>
              <a:t> </a:t>
            </a:r>
            <a:r>
              <a:rPr lang="en-US" altLang="en-US" sz="4400" dirty="0" err="1" smtClean="0">
                <a:solidFill>
                  <a:schemeClr val="tx1"/>
                </a:solidFill>
                <a:latin typeface="Adobe Garamond Pro Bold"/>
                <a:cs typeface="Adobe Garamond Pro Bold"/>
                <a:sym typeface="Abadi MT Condensed Extra Bold" charset="0"/>
              </a:rPr>
              <a:t>kaldırmasından</a:t>
            </a:r>
            <a:r>
              <a:rPr lang="en-US" altLang="en-US" sz="4400" dirty="0" smtClean="0">
                <a:solidFill>
                  <a:schemeClr val="tx1"/>
                </a:solidFill>
                <a:latin typeface="Adobe Garamond Pro Bold"/>
                <a:cs typeface="Adobe Garamond Pro Bold"/>
                <a:sym typeface="Abadi MT Condensed Extra Bold" charset="0"/>
              </a:rPr>
              <a:t> </a:t>
            </a:r>
            <a:r>
              <a:rPr lang="en-US" altLang="en-US" sz="4400" dirty="0" err="1" smtClean="0">
                <a:solidFill>
                  <a:schemeClr val="tx1"/>
                </a:solidFill>
                <a:latin typeface="Adobe Garamond Pro Bold"/>
                <a:cs typeface="Adobe Garamond Pro Bold"/>
                <a:sym typeface="Abadi MT Condensed Extra Bold" charset="0"/>
              </a:rPr>
              <a:t>ba</a:t>
            </a:r>
            <a:r>
              <a:rPr lang="en-US" altLang="en-US" sz="4000" b="1" dirty="0" err="1" smtClean="0">
                <a:solidFill>
                  <a:schemeClr val="tx1"/>
                </a:solidFill>
                <a:latin typeface="Adobe Garamond Pro Bold"/>
                <a:cs typeface="Adobe Garamond Pro Bold"/>
                <a:sym typeface="Abadi MT Condensed Extra Bold" charset="0"/>
              </a:rPr>
              <a:t>ş</a:t>
            </a:r>
            <a:r>
              <a:rPr lang="en-US" altLang="en-US" sz="4400" dirty="0" err="1" smtClean="0">
                <a:solidFill>
                  <a:schemeClr val="tx1"/>
                </a:solidFill>
                <a:latin typeface="Adobe Garamond Pro Bold"/>
                <a:cs typeface="Adobe Garamond Pro Bold"/>
                <a:sym typeface="Abadi MT Condensed Extra Bold" charset="0"/>
              </a:rPr>
              <a:t>ka</a:t>
            </a:r>
            <a:r>
              <a:rPr lang="en-US" altLang="en-US" sz="4400" dirty="0" smtClean="0">
                <a:solidFill>
                  <a:schemeClr val="tx1"/>
                </a:solidFill>
                <a:latin typeface="Adobe Garamond Pro Bold"/>
                <a:cs typeface="Adobe Garamond Pro Bold"/>
                <a:sym typeface="Abadi MT Condensed Extra Bold" charset="0"/>
              </a:rPr>
              <a:t> </a:t>
            </a:r>
            <a:r>
              <a:rPr lang="en-US" altLang="en-US" sz="4400" dirty="0" err="1" smtClean="0">
                <a:solidFill>
                  <a:schemeClr val="tx1"/>
                </a:solidFill>
                <a:latin typeface="Adobe Garamond Pro Bold"/>
                <a:cs typeface="Adobe Garamond Pro Bold"/>
                <a:sym typeface="Abadi MT Condensed Extra Bold" charset="0"/>
              </a:rPr>
              <a:t>hiçbir</a:t>
            </a:r>
            <a:r>
              <a:rPr lang="en-US" altLang="en-US" sz="4400" dirty="0" smtClean="0">
                <a:solidFill>
                  <a:schemeClr val="tx1"/>
                </a:solidFill>
                <a:latin typeface="Adobe Garamond Pro Bold"/>
                <a:cs typeface="Adobe Garamond Pro Bold"/>
                <a:sym typeface="Abadi MT Condensed Extra Bold" charset="0"/>
              </a:rPr>
              <a:t> </a:t>
            </a:r>
            <a:r>
              <a:rPr lang="en-US" altLang="en-US" sz="4400" dirty="0" err="1" smtClean="0">
                <a:solidFill>
                  <a:schemeClr val="tx1"/>
                </a:solidFill>
                <a:latin typeface="Adobe Garamond Pro Bold"/>
                <a:cs typeface="Adobe Garamond Pro Bold"/>
                <a:sym typeface="Abadi MT Condensed Extra Bold" charset="0"/>
              </a:rPr>
              <a:t>şeyden</a:t>
            </a:r>
            <a:r>
              <a:rPr lang="en-US" altLang="en-US" sz="4400" dirty="0" smtClean="0">
                <a:solidFill>
                  <a:schemeClr val="tx1"/>
                </a:solidFill>
                <a:latin typeface="Adobe Garamond Pro Bold"/>
                <a:cs typeface="Adobe Garamond Pro Bold"/>
                <a:sym typeface="Abadi MT Condensed Extra Bold" charset="0"/>
              </a:rPr>
              <a:t> </a:t>
            </a:r>
            <a:r>
              <a:rPr lang="en-US" altLang="en-US" sz="4400" dirty="0" err="1" smtClean="0">
                <a:solidFill>
                  <a:schemeClr val="tx1"/>
                </a:solidFill>
                <a:latin typeface="Adobe Garamond Pro Bold"/>
                <a:cs typeface="Adobe Garamond Pro Bold"/>
                <a:sym typeface="Abadi MT Condensed Extra Bold" charset="0"/>
              </a:rPr>
              <a:t>daha</a:t>
            </a:r>
            <a:r>
              <a:rPr lang="en-US" altLang="en-US" sz="4400" dirty="0" smtClean="0">
                <a:solidFill>
                  <a:schemeClr val="tx1"/>
                </a:solidFill>
                <a:latin typeface="Adobe Garamond Pro Bold"/>
                <a:cs typeface="Adobe Garamond Pro Bold"/>
                <a:sym typeface="Abadi MT Condensed Extra Bold" charset="0"/>
              </a:rPr>
              <a:t> </a:t>
            </a:r>
            <a:r>
              <a:rPr lang="en-US" altLang="en-US" sz="4400" dirty="0" err="1" smtClean="0">
                <a:solidFill>
                  <a:schemeClr val="tx1"/>
                </a:solidFill>
                <a:latin typeface="Adobe Garamond Pro Bold"/>
                <a:cs typeface="Adobe Garamond Pro Bold"/>
                <a:sym typeface="Abadi MT Condensed Extra Bold" charset="0"/>
              </a:rPr>
              <a:t>fazla</a:t>
            </a:r>
            <a:r>
              <a:rPr lang="en-US" altLang="en-US" sz="4400" dirty="0" smtClean="0">
                <a:solidFill>
                  <a:schemeClr val="tx1"/>
                </a:solidFill>
                <a:latin typeface="Adobe Garamond Pro Bold"/>
                <a:cs typeface="Adobe Garamond Pro Bold"/>
                <a:sym typeface="Abadi MT Condensed Extra Bold" charset="0"/>
              </a:rPr>
              <a:t> </a:t>
            </a:r>
            <a:r>
              <a:rPr lang="en-US" altLang="en-US" sz="4400" dirty="0" err="1" smtClean="0">
                <a:solidFill>
                  <a:schemeClr val="tx1"/>
                </a:solidFill>
                <a:latin typeface="Adobe Garamond Pro Bold"/>
                <a:cs typeface="Adobe Garamond Pro Bold"/>
                <a:sym typeface="Abadi MT Condensed Extra Bold" charset="0"/>
              </a:rPr>
              <a:t>korkmaz</a:t>
            </a:r>
            <a:r>
              <a:rPr lang="en-US" altLang="en-US" sz="4400" dirty="0" smtClean="0">
                <a:solidFill>
                  <a:schemeClr val="tx1"/>
                </a:solidFill>
                <a:latin typeface="Adobe Garamond Pro Bold"/>
                <a:cs typeface="Adobe Garamond Pro Bold"/>
                <a:sym typeface="Abadi MT Condensed Extra Bold" charset="0"/>
              </a:rPr>
              <a:t>.”</a:t>
            </a:r>
          </a:p>
          <a:p>
            <a:r>
              <a:rPr lang="en-US" altLang="en-US" sz="2400" i="1" dirty="0" smtClean="0">
                <a:solidFill>
                  <a:schemeClr val="tx1"/>
                </a:solidFill>
                <a:latin typeface="Garamond" charset="0"/>
                <a:ea typeface="Garamond" charset="0"/>
                <a:cs typeface="Garamond" charset="0"/>
                <a:sym typeface="Cambria Italic" charset="0"/>
              </a:rPr>
              <a:t>Selected </a:t>
            </a:r>
            <a:r>
              <a:rPr lang="en-US" altLang="en-US" sz="2400" i="1" dirty="0">
                <a:solidFill>
                  <a:schemeClr val="tx1"/>
                </a:solidFill>
                <a:latin typeface="Garamond" charset="0"/>
                <a:ea typeface="Garamond" charset="0"/>
                <a:cs typeface="Garamond" charset="0"/>
                <a:sym typeface="Cambria Italic" charset="0"/>
              </a:rPr>
              <a:t>Messages</a:t>
            </a:r>
            <a:r>
              <a:rPr lang="en-US" altLang="en-US" sz="2400" dirty="0">
                <a:solidFill>
                  <a:schemeClr val="tx1"/>
                </a:solidFill>
                <a:latin typeface="Garamond" charset="0"/>
                <a:ea typeface="Garamond" charset="0"/>
                <a:cs typeface="Garamond" charset="0"/>
                <a:sym typeface="Cambria Italic" charset="0"/>
              </a:rPr>
              <a:t>,</a:t>
            </a:r>
            <a:r>
              <a:rPr lang="en-US" altLang="en-US" sz="2400" dirty="0">
                <a:solidFill>
                  <a:schemeClr val="tx1"/>
                </a:solidFill>
                <a:latin typeface="Garamond" charset="0"/>
                <a:ea typeface="Garamond" charset="0"/>
                <a:cs typeface="Garamond" charset="0"/>
                <a:sym typeface="Cambria" charset="0"/>
              </a:rPr>
              <a:t> book 1, p. 124</a:t>
            </a:r>
          </a:p>
          <a:p>
            <a:pPr eaLnBrk="1" hangingPunct="1"/>
            <a:endParaRPr lang="en-US" altLang="en-US" sz="2400" dirty="0">
              <a:solidFill>
                <a:schemeClr val="tx1"/>
              </a:solidFill>
              <a:latin typeface="Cambria" charset="0"/>
              <a:sym typeface="Cambria" charset="0"/>
            </a:endParaRPr>
          </a:p>
        </p:txBody>
      </p:sp>
    </p:spTree>
    <p:extLst>
      <p:ext uri="{BB962C8B-B14F-4D97-AF65-F5344CB8AC3E}">
        <p14:creationId xmlns:p14="http://schemas.microsoft.com/office/powerpoint/2010/main" val="623288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p:cNvSpPr>
          <p:nvPr/>
        </p:nvSpPr>
        <p:spPr bwMode="auto">
          <a:xfrm>
            <a:off x="426929" y="4996161"/>
            <a:ext cx="6305077" cy="1330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3200" dirty="0" smtClean="0">
                <a:solidFill>
                  <a:schemeClr val="tx1"/>
                </a:solidFill>
                <a:latin typeface="Garamond" charset="0"/>
                <a:ea typeface="Garamond" charset="0"/>
                <a:cs typeface="Garamond" charset="0"/>
                <a:sym typeface="Cambria" charset="0"/>
              </a:rPr>
              <a:t>“</a:t>
            </a:r>
            <a:r>
              <a:rPr lang="en-US" altLang="en-US" sz="3200" dirty="0" err="1" smtClean="0">
                <a:solidFill>
                  <a:schemeClr val="tx1"/>
                </a:solidFill>
                <a:latin typeface="Garamond" charset="0"/>
                <a:ea typeface="Garamond" charset="0"/>
                <a:cs typeface="Garamond" charset="0"/>
                <a:sym typeface="Cambria" charset="0"/>
              </a:rPr>
              <a:t>İman</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yolunda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olup</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olmadığınızı</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anlamak</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için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kendinizi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sınayıp</a:t>
            </a:r>
            <a:endParaRPr lang="en-US" altLang="en-US" sz="3200" dirty="0">
              <a:solidFill>
                <a:schemeClr val="tx1"/>
              </a:solidFill>
              <a:latin typeface="Garamond" charset="0"/>
              <a:ea typeface="Garamond" charset="0"/>
              <a:cs typeface="Garamond" charset="0"/>
              <a:sym typeface="Cambria" charset="0"/>
            </a:endParaRPr>
          </a:p>
          <a:p>
            <a:r>
              <a:rPr lang="en-US" altLang="en-US" sz="3200" dirty="0" err="1">
                <a:solidFill>
                  <a:schemeClr val="tx1"/>
                </a:solidFill>
                <a:latin typeface="Garamond" charset="0"/>
                <a:ea typeface="Garamond" charset="0"/>
                <a:cs typeface="Garamond" charset="0"/>
                <a:sym typeface="Cambria" charset="0"/>
              </a:rPr>
              <a:t>yoklayın</a:t>
            </a:r>
            <a:r>
              <a:rPr lang="en-US" altLang="en-US" sz="3200" dirty="0">
                <a:solidFill>
                  <a:schemeClr val="tx1"/>
                </a:solidFill>
                <a:latin typeface="Garamond" charset="0"/>
                <a:ea typeface="Garamond" charset="0"/>
                <a:cs typeface="Garamond" charset="0"/>
                <a:sym typeface="Cambria" charset="0"/>
              </a:rPr>
              <a:t>….” 2.Ko 13:5</a:t>
            </a:r>
          </a:p>
          <a:p>
            <a:pPr eaLnBrk="1" hangingPunct="1"/>
            <a:endParaRPr lang="en-US" altLang="en-US" sz="3200" dirty="0">
              <a:solidFill>
                <a:schemeClr val="tx1"/>
              </a:solidFill>
              <a:latin typeface="Garamond" charset="0"/>
              <a:ea typeface="Garamond" charset="0"/>
              <a:cs typeface="Garamond" charset="0"/>
              <a:sym typeface="Cambria" charset="0"/>
            </a:endParaRPr>
          </a:p>
        </p:txBody>
      </p:sp>
      <p:sp>
        <p:nvSpPr>
          <p:cNvPr id="40962" name="Rectangle 2"/>
          <p:cNvSpPr>
            <a:spLocks/>
          </p:cNvSpPr>
          <p:nvPr/>
        </p:nvSpPr>
        <p:spPr bwMode="auto">
          <a:xfrm>
            <a:off x="-1117600" y="683122"/>
            <a:ext cx="6644120" cy="3687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eaLnBrk="1" hangingPunct="1"/>
            <a:r>
              <a:rPr lang="en-US" altLang="en-US" sz="4400" dirty="0" err="1" smtClean="0">
                <a:solidFill>
                  <a:schemeClr val="tx1"/>
                </a:solidFill>
                <a:latin typeface="Abadi MT Condensed Extra Bold" charset="0"/>
                <a:sym typeface="Abadi MT Condensed Extra Bold" charset="0"/>
              </a:rPr>
              <a:t>Ruhsal</a:t>
            </a:r>
            <a:r>
              <a:rPr lang="en-US" altLang="en-US" sz="4400" dirty="0" smtClean="0">
                <a:solidFill>
                  <a:schemeClr val="tx1"/>
                </a:solidFill>
                <a:latin typeface="Abadi MT Condensed Extra Bold" charset="0"/>
                <a:sym typeface="Abadi MT Condensed Extra Bold" charset="0"/>
              </a:rPr>
              <a:t> </a:t>
            </a:r>
            <a:r>
              <a:rPr lang="en-US" altLang="en-US" sz="4400" dirty="0" err="1" smtClean="0">
                <a:solidFill>
                  <a:schemeClr val="tx1"/>
                </a:solidFill>
                <a:latin typeface="Abadi MT Condensed Extra Bold" charset="0"/>
                <a:sym typeface="Abadi MT Condensed Extra Bold" charset="0"/>
              </a:rPr>
              <a:t>gedikler</a:t>
            </a:r>
            <a:r>
              <a:rPr lang="en-US" altLang="en-US" sz="4400" dirty="0" smtClean="0">
                <a:solidFill>
                  <a:schemeClr val="tx1"/>
                </a:solidFill>
                <a:latin typeface="Abadi MT Condensed Extra Bold" charset="0"/>
                <a:sym typeface="Abadi MT Condensed Extra Bold" charset="0"/>
              </a:rPr>
              <a:t> </a:t>
            </a:r>
          </a:p>
          <a:p>
            <a:pPr eaLnBrk="1" hangingPunct="1"/>
            <a:r>
              <a:rPr lang="en-US" altLang="en-US" sz="4400" dirty="0" err="1" smtClean="0">
                <a:solidFill>
                  <a:schemeClr val="tx1"/>
                </a:solidFill>
                <a:latin typeface="Abadi MT Condensed Extra Bold" charset="0"/>
                <a:sym typeface="Abadi MT Condensed Extra Bold" charset="0"/>
              </a:rPr>
              <a:t>için</a:t>
            </a:r>
            <a:r>
              <a:rPr lang="en-US" altLang="en-US" sz="4400" dirty="0" smtClean="0">
                <a:solidFill>
                  <a:schemeClr val="tx1"/>
                </a:solidFill>
                <a:latin typeface="Abadi MT Condensed Extra Bold" charset="0"/>
                <a:sym typeface="Abadi MT Condensed Extra Bold" charset="0"/>
              </a:rPr>
              <a:t> </a:t>
            </a:r>
            <a:r>
              <a:rPr lang="en-US" altLang="en-US" sz="4400" dirty="0" err="1" smtClean="0">
                <a:solidFill>
                  <a:schemeClr val="tx1"/>
                </a:solidFill>
                <a:latin typeface="Abadi MT Condensed Extra Bold" charset="0"/>
                <a:sym typeface="Abadi MT Condensed Extra Bold" charset="0"/>
              </a:rPr>
              <a:t>kendinizi</a:t>
            </a:r>
            <a:endParaRPr lang="en-US" altLang="en-US" sz="4400" dirty="0">
              <a:solidFill>
                <a:schemeClr val="tx1"/>
              </a:solidFill>
              <a:latin typeface="Abadi MT Condensed Extra Bold" charset="0"/>
              <a:sym typeface="Abadi MT Condensed Extra Bold" charset="0"/>
            </a:endParaRPr>
          </a:p>
          <a:p>
            <a:pPr eaLnBrk="1" hangingPunct="1"/>
            <a:r>
              <a:rPr lang="en-US" altLang="en-US" sz="6000" dirty="0" smtClean="0">
                <a:solidFill>
                  <a:schemeClr val="tx1"/>
                </a:solidFill>
                <a:latin typeface="Chalkduster" charset="0"/>
                <a:sym typeface="Chalkduster" charset="0"/>
              </a:rPr>
              <a:t>SORGUYA ÇEKİN</a:t>
            </a:r>
            <a:r>
              <a:rPr lang="en-US" altLang="en-US" sz="3600" dirty="0" smtClean="0">
                <a:solidFill>
                  <a:schemeClr val="tx1"/>
                </a:solidFill>
                <a:latin typeface="Abadi MT Condensed Extra Bold" charset="0"/>
                <a:sym typeface="Abadi MT Condensed Extra Bold" charset="0"/>
              </a:rPr>
              <a:t>.</a:t>
            </a:r>
            <a:r>
              <a:rPr lang="en-US" altLang="en-US" sz="3600" dirty="0">
                <a:solidFill>
                  <a:schemeClr val="tx1"/>
                </a:solidFill>
                <a:latin typeface="Abadi MT Condensed Extra Bold" charset="0"/>
                <a:sym typeface="Abadi MT Condensed Extra Bold" charset="0"/>
              </a:rPr>
              <a:t>..</a:t>
            </a:r>
          </a:p>
        </p:txBody>
      </p:sp>
      <p:grpSp>
        <p:nvGrpSpPr>
          <p:cNvPr id="40963" name="Group 5"/>
          <p:cNvGrpSpPr>
            <a:grpSpLocks/>
          </p:cNvGrpSpPr>
          <p:nvPr/>
        </p:nvGrpSpPr>
        <p:grpSpPr bwMode="auto">
          <a:xfrm>
            <a:off x="4125015" y="995680"/>
            <a:ext cx="3230825" cy="2473505"/>
            <a:chOff x="0" y="0"/>
            <a:chExt cx="3288" cy="2496"/>
          </a:xfrm>
        </p:grpSpPr>
        <p:pic>
          <p:nvPicPr>
            <p:cNvPr id="40964" name="Picture 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01986">
              <a:off x="243" y="266"/>
              <a:ext cx="2806"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0965" name="Picture 4"/>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288" cy="2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17356727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p:cNvSpPr>
          <p:nvPr/>
        </p:nvSpPr>
        <p:spPr bwMode="auto">
          <a:xfrm>
            <a:off x="-366241" y="1125952"/>
            <a:ext cx="4241602" cy="2695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tr-TR" sz="8000" i="1" dirty="0">
                <a:solidFill>
                  <a:srgbClr val="000090"/>
                </a:solidFill>
                <a:latin typeface="Garamond ITC Book Condensed BT"/>
                <a:cs typeface="Garamond ITC Book Condensed BT"/>
              </a:rPr>
              <a:t>Anahtar </a:t>
            </a:r>
          </a:p>
          <a:p>
            <a:r>
              <a:rPr lang="tr-TR" sz="8000" i="1" dirty="0" smtClean="0">
                <a:solidFill>
                  <a:srgbClr val="000090"/>
                </a:solidFill>
                <a:latin typeface="Garamond ITC Book Condensed BT"/>
                <a:cs typeface="Garamond ITC Book Condensed BT"/>
              </a:rPr>
              <a:t>3</a:t>
            </a:r>
            <a:endParaRPr lang="en-US" altLang="en-US" sz="8000" i="1" dirty="0">
              <a:solidFill>
                <a:srgbClr val="002060"/>
              </a:solidFill>
              <a:latin typeface="Garamond" charset="0"/>
              <a:ea typeface="Garamond" charset="0"/>
              <a:cs typeface="Garamond" charset="0"/>
              <a:sym typeface="Zapfino" charset="0"/>
            </a:endParaRPr>
          </a:p>
        </p:txBody>
      </p:sp>
      <p:sp>
        <p:nvSpPr>
          <p:cNvPr id="41986" name="Rectangle 2"/>
          <p:cNvSpPr>
            <a:spLocks/>
          </p:cNvSpPr>
          <p:nvPr/>
        </p:nvSpPr>
        <p:spPr bwMode="auto">
          <a:xfrm>
            <a:off x="484191" y="4608225"/>
            <a:ext cx="5323042" cy="1901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algn="l" eaLnBrk="1" hangingPunct="1"/>
            <a:endParaRPr lang="en-US" altLang="en-US" sz="3375" dirty="0">
              <a:solidFill>
                <a:srgbClr val="D90B00"/>
              </a:solidFill>
              <a:latin typeface="Abadi MT Condensed Extra Bold" charset="0"/>
              <a:sym typeface="Abadi MT Condensed Extra Bold" charset="0"/>
            </a:endParaRPr>
          </a:p>
          <a:p>
            <a:pPr algn="l" eaLnBrk="1" hangingPunct="1"/>
            <a:endParaRPr lang="en-US" altLang="en-US" sz="3375" dirty="0">
              <a:solidFill>
                <a:srgbClr val="D90B00"/>
              </a:solidFill>
              <a:latin typeface="Abadi MT Condensed Extra Bold" charset="0"/>
              <a:sym typeface="Abadi MT Condensed Extra Bold" charset="0"/>
            </a:endParaRPr>
          </a:p>
          <a:p>
            <a:pPr algn="l" eaLnBrk="1" hangingPunct="1"/>
            <a:endParaRPr lang="en-US" altLang="en-US" sz="3234" dirty="0">
              <a:solidFill>
                <a:schemeClr val="tx1"/>
              </a:solidFill>
              <a:latin typeface="Cambria" charset="0"/>
              <a:sym typeface="Cambria" charset="0"/>
            </a:endParaRPr>
          </a:p>
          <a:p>
            <a:pPr algn="l"/>
            <a:r>
              <a:rPr lang="en-US" altLang="en-US" sz="3234" dirty="0">
                <a:solidFill>
                  <a:schemeClr val="tx1"/>
                </a:solidFill>
                <a:latin typeface="Abadi MT Condensed Extra Bold" charset="0"/>
                <a:sym typeface="Abadi MT Condensed Extra Bold" charset="0"/>
              </a:rPr>
              <a:t>3. </a:t>
            </a:r>
            <a:r>
              <a:rPr lang="en-US" altLang="en-US" sz="3234" dirty="0" smtClean="0">
                <a:solidFill>
                  <a:schemeClr val="tx1"/>
                </a:solidFill>
                <a:latin typeface="Abadi MT Condensed Extra Bold" charset="0"/>
                <a:sym typeface="Abadi MT Condensed Extra Bold" charset="0"/>
              </a:rPr>
              <a:t>SOR</a:t>
            </a:r>
            <a:endParaRPr lang="en-US" altLang="en-US" sz="3234" dirty="0">
              <a:solidFill>
                <a:schemeClr val="tx1"/>
              </a:solidFill>
              <a:latin typeface="Abadi MT Condensed Extra Bold" charset="0"/>
              <a:sym typeface="Abadi MT Condensed Extra Bold" charset="0"/>
            </a:endParaRPr>
          </a:p>
          <a:p>
            <a:pPr algn="l"/>
            <a:r>
              <a:rPr lang="en-US" altLang="en-US" sz="3600" dirty="0" err="1">
                <a:solidFill>
                  <a:schemeClr val="tx1"/>
                </a:solidFill>
                <a:latin typeface="Garamond" charset="0"/>
                <a:ea typeface="Garamond" charset="0"/>
                <a:cs typeface="Garamond" charset="0"/>
                <a:sym typeface="Cambria" charset="0"/>
              </a:rPr>
              <a:t>ve</a:t>
            </a:r>
            <a:r>
              <a:rPr lang="en-US" altLang="en-US" sz="3600" dirty="0">
                <a:solidFill>
                  <a:schemeClr val="tx1"/>
                </a:solidFill>
                <a:latin typeface="Garamond" charset="0"/>
                <a:ea typeface="Garamond" charset="0"/>
                <a:cs typeface="Garamond" charset="0"/>
                <a:sym typeface="Cambria" charset="0"/>
              </a:rPr>
              <a:t> </a:t>
            </a:r>
            <a:r>
              <a:rPr lang="en-US" altLang="en-US" sz="3600" dirty="0" err="1">
                <a:solidFill>
                  <a:schemeClr val="tx1"/>
                </a:solidFill>
                <a:latin typeface="Garamond" charset="0"/>
                <a:ea typeface="Garamond" charset="0"/>
                <a:cs typeface="Garamond" charset="0"/>
                <a:sym typeface="Cambria" charset="0"/>
              </a:rPr>
              <a:t>sormayı</a:t>
            </a:r>
            <a:r>
              <a:rPr lang="en-US" altLang="en-US" sz="3600" dirty="0">
                <a:solidFill>
                  <a:schemeClr val="tx1"/>
                </a:solidFill>
                <a:latin typeface="Garamond" charset="0"/>
                <a:ea typeface="Garamond" charset="0"/>
                <a:cs typeface="Garamond" charset="0"/>
                <a:sym typeface="Cambria" charset="0"/>
              </a:rPr>
              <a:t> </a:t>
            </a:r>
            <a:r>
              <a:rPr lang="en-US" altLang="en-US" sz="3600" dirty="0" err="1">
                <a:solidFill>
                  <a:schemeClr val="tx1"/>
                </a:solidFill>
                <a:latin typeface="Garamond" charset="0"/>
                <a:ea typeface="Garamond" charset="0"/>
                <a:cs typeface="Garamond" charset="0"/>
                <a:sym typeface="Cambria" charset="0"/>
              </a:rPr>
              <a:t>bırakma</a:t>
            </a:r>
            <a:r>
              <a:rPr lang="en-US" altLang="en-US" sz="3600" dirty="0" smtClean="0">
                <a:solidFill>
                  <a:schemeClr val="tx1"/>
                </a:solidFill>
                <a:latin typeface="Garamond" charset="0"/>
                <a:ea typeface="Garamond" charset="0"/>
                <a:cs typeface="Garamond" charset="0"/>
                <a:sym typeface="Cambria" charset="0"/>
              </a:rPr>
              <a:t>!</a:t>
            </a:r>
            <a:endParaRPr lang="en-US" altLang="en-US" sz="3234" dirty="0">
              <a:solidFill>
                <a:schemeClr val="tx1"/>
              </a:solidFill>
              <a:latin typeface="Cambria" charset="0"/>
              <a:sym typeface="Cambria" charset="0"/>
            </a:endParaRPr>
          </a:p>
          <a:p>
            <a:pPr algn="l" eaLnBrk="1" hangingPunct="1"/>
            <a:endParaRPr lang="en-US" altLang="en-US" sz="3234" dirty="0">
              <a:solidFill>
                <a:schemeClr val="tx1"/>
              </a:solidFill>
              <a:latin typeface="Cambria" charset="0"/>
              <a:sym typeface="Cambria" charset="0"/>
            </a:endParaRPr>
          </a:p>
          <a:p>
            <a:pPr algn="l" eaLnBrk="1" hangingPunct="1"/>
            <a:endParaRPr lang="en-US" altLang="en-US" sz="3234" dirty="0">
              <a:solidFill>
                <a:schemeClr val="tx1"/>
              </a:solidFill>
              <a:latin typeface="Cambria" charset="0"/>
              <a:sym typeface="Cambria" charset="0"/>
            </a:endParaRPr>
          </a:p>
          <a:p>
            <a:pPr eaLnBrk="1" hangingPunct="1"/>
            <a:endParaRPr lang="en-US" altLang="en-US" sz="3234" dirty="0">
              <a:solidFill>
                <a:schemeClr val="tx1"/>
              </a:solidFill>
              <a:latin typeface="Cambria" charset="0"/>
              <a:sym typeface="Cambria" charset="0"/>
            </a:endParaRPr>
          </a:p>
        </p:txBody>
      </p:sp>
      <p:grpSp>
        <p:nvGrpSpPr>
          <p:cNvPr id="41987" name="Group 5"/>
          <p:cNvGrpSpPr>
            <a:grpSpLocks/>
          </p:cNvGrpSpPr>
          <p:nvPr/>
        </p:nvGrpSpPr>
        <p:grpSpPr bwMode="auto">
          <a:xfrm>
            <a:off x="3318327" y="991195"/>
            <a:ext cx="3753033" cy="3165574"/>
            <a:chOff x="0" y="0"/>
            <a:chExt cx="3663" cy="3016"/>
          </a:xfrm>
        </p:grpSpPr>
        <p:pic>
          <p:nvPicPr>
            <p:cNvPr id="41988" name="Picture 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37436">
              <a:off x="232" y="245"/>
              <a:ext cx="3200" cy="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1989" name="Picture 4"/>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664" cy="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338635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09" name="Group 3"/>
          <p:cNvGrpSpPr>
            <a:grpSpLocks/>
          </p:cNvGrpSpPr>
          <p:nvPr/>
        </p:nvGrpSpPr>
        <p:grpSpPr bwMode="auto">
          <a:xfrm>
            <a:off x="3834621" y="995679"/>
            <a:ext cx="3297699" cy="4729063"/>
            <a:chOff x="0" y="0"/>
            <a:chExt cx="3280" cy="4712"/>
          </a:xfrm>
        </p:grpSpPr>
        <p:pic>
          <p:nvPicPr>
            <p:cNvPr id="43011" name="Picture 1"/>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69487">
              <a:off x="347" y="284"/>
              <a:ext cx="2592" cy="4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3012" name="Picture 2"/>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280" cy="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43010" name="Rectangle 4"/>
          <p:cNvSpPr>
            <a:spLocks/>
          </p:cNvSpPr>
          <p:nvPr/>
        </p:nvSpPr>
        <p:spPr bwMode="auto">
          <a:xfrm>
            <a:off x="-627787" y="1121866"/>
            <a:ext cx="5728107" cy="5206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eaLnBrk="1" hangingPunct="1"/>
            <a:r>
              <a:rPr lang="en-US" altLang="en-US" sz="6000" i="1" dirty="0" err="1" smtClean="0">
                <a:solidFill>
                  <a:schemeClr val="tx1"/>
                </a:solidFill>
                <a:latin typeface="Garamond" charset="0"/>
                <a:ea typeface="Garamond" charset="0"/>
                <a:cs typeface="Garamond" charset="0"/>
                <a:sym typeface="Zapfino" charset="0"/>
              </a:rPr>
              <a:t>Çocuğu</a:t>
            </a:r>
            <a:r>
              <a:rPr lang="en-US" altLang="en-US" sz="6000" i="1" dirty="0" smtClean="0">
                <a:solidFill>
                  <a:schemeClr val="tx1"/>
                </a:solidFill>
                <a:latin typeface="Garamond" charset="0"/>
                <a:ea typeface="Garamond" charset="0"/>
                <a:cs typeface="Garamond" charset="0"/>
                <a:sym typeface="Zapfino" charset="0"/>
              </a:rPr>
              <a:t> </a:t>
            </a:r>
            <a:r>
              <a:rPr lang="en-US" altLang="en-US" sz="6000" i="1" dirty="0" err="1" smtClean="0">
                <a:solidFill>
                  <a:schemeClr val="tx1"/>
                </a:solidFill>
                <a:latin typeface="Garamond" charset="0"/>
                <a:ea typeface="Garamond" charset="0"/>
                <a:cs typeface="Garamond" charset="0"/>
                <a:sym typeface="Zapfino" charset="0"/>
              </a:rPr>
              <a:t>için</a:t>
            </a:r>
            <a:r>
              <a:rPr lang="en-US" altLang="en-US" sz="6000" i="1" dirty="0" smtClean="0">
                <a:solidFill>
                  <a:schemeClr val="tx1"/>
                </a:solidFill>
                <a:latin typeface="Garamond" charset="0"/>
                <a:ea typeface="Garamond" charset="0"/>
                <a:cs typeface="Garamond" charset="0"/>
                <a:sym typeface="Zapfino" charset="0"/>
              </a:rPr>
              <a:t> </a:t>
            </a:r>
          </a:p>
          <a:p>
            <a:pPr eaLnBrk="1" hangingPunct="1"/>
            <a:r>
              <a:rPr lang="en-US" altLang="en-US" sz="6000" i="1" dirty="0" err="1" smtClean="0">
                <a:solidFill>
                  <a:schemeClr val="tx1"/>
                </a:solidFill>
                <a:latin typeface="Garamond" charset="0"/>
                <a:ea typeface="Garamond" charset="0"/>
                <a:cs typeface="Garamond" charset="0"/>
                <a:sym typeface="Zapfino" charset="0"/>
              </a:rPr>
              <a:t>yalvaran</a:t>
            </a:r>
            <a:r>
              <a:rPr lang="en-US" altLang="en-US" sz="6000" i="1" dirty="0" smtClean="0">
                <a:solidFill>
                  <a:schemeClr val="tx1"/>
                </a:solidFill>
                <a:latin typeface="Garamond" charset="0"/>
                <a:ea typeface="Garamond" charset="0"/>
                <a:cs typeface="Garamond" charset="0"/>
                <a:sym typeface="Zapfino" charset="0"/>
              </a:rPr>
              <a:t> </a:t>
            </a:r>
            <a:r>
              <a:rPr lang="en-US" altLang="en-US" sz="6000" i="1" dirty="0" err="1" smtClean="0">
                <a:solidFill>
                  <a:schemeClr val="tx1"/>
                </a:solidFill>
                <a:latin typeface="Garamond" charset="0"/>
                <a:ea typeface="Garamond" charset="0"/>
                <a:cs typeface="Garamond" charset="0"/>
                <a:sym typeface="Zapfino" charset="0"/>
              </a:rPr>
              <a:t>anne</a:t>
            </a:r>
            <a:r>
              <a:rPr lang="en-US" altLang="en-US" sz="6000" i="1" dirty="0" smtClean="0">
                <a:solidFill>
                  <a:schemeClr val="tx1"/>
                </a:solidFill>
                <a:latin typeface="Garamond" charset="0"/>
                <a:ea typeface="Garamond" charset="0"/>
                <a:cs typeface="Garamond" charset="0"/>
                <a:sym typeface="Zapfino" charset="0"/>
              </a:rPr>
              <a:t> </a:t>
            </a:r>
            <a:endParaRPr lang="en-US" altLang="en-US" sz="6000" i="1" dirty="0">
              <a:solidFill>
                <a:schemeClr val="tx1"/>
              </a:solidFill>
              <a:latin typeface="Garamond" charset="0"/>
              <a:ea typeface="Garamond" charset="0"/>
              <a:cs typeface="Garamond" charset="0"/>
              <a:sym typeface="Zapfino" charset="0"/>
            </a:endParaRPr>
          </a:p>
          <a:p>
            <a:pPr eaLnBrk="1" hangingPunct="1"/>
            <a:endParaRPr lang="en-US" altLang="en-US" sz="6000" i="1" dirty="0">
              <a:solidFill>
                <a:schemeClr val="tx1"/>
              </a:solidFill>
              <a:latin typeface="Garamond" charset="0"/>
              <a:ea typeface="Garamond" charset="0"/>
              <a:cs typeface="Garamond" charset="0"/>
              <a:sym typeface="Zapfino" charset="0"/>
            </a:endParaRPr>
          </a:p>
          <a:p>
            <a:pPr eaLnBrk="1" hangingPunct="1"/>
            <a:endParaRPr lang="en-US" altLang="en-US" sz="6000" i="1" dirty="0">
              <a:solidFill>
                <a:schemeClr val="tx1"/>
              </a:solidFill>
              <a:latin typeface="Garamond" charset="0"/>
              <a:ea typeface="Garamond" charset="0"/>
              <a:cs typeface="Garamond" charset="0"/>
              <a:sym typeface="Zapfino" charset="0"/>
            </a:endParaRPr>
          </a:p>
          <a:p>
            <a:pPr eaLnBrk="1" hangingPunct="1"/>
            <a:r>
              <a:rPr lang="en-US" altLang="en-US" sz="3200" i="1" dirty="0" err="1" smtClean="0">
                <a:solidFill>
                  <a:schemeClr val="tx1"/>
                </a:solidFill>
                <a:latin typeface="Garamond" charset="0"/>
                <a:ea typeface="Garamond" charset="0"/>
                <a:cs typeface="Garamond" charset="0"/>
                <a:sym typeface="Hoefler Text" charset="0"/>
              </a:rPr>
              <a:t>Matta</a:t>
            </a:r>
            <a:r>
              <a:rPr lang="en-US" altLang="en-US" sz="3200" i="1" dirty="0" smtClean="0">
                <a:solidFill>
                  <a:schemeClr val="tx1"/>
                </a:solidFill>
                <a:latin typeface="Garamond" charset="0"/>
                <a:ea typeface="Garamond" charset="0"/>
                <a:cs typeface="Garamond" charset="0"/>
                <a:sym typeface="Hoefler Text" charset="0"/>
              </a:rPr>
              <a:t> </a:t>
            </a:r>
            <a:r>
              <a:rPr lang="en-US" altLang="en-US" sz="3200" i="1" dirty="0">
                <a:solidFill>
                  <a:schemeClr val="tx1"/>
                </a:solidFill>
                <a:latin typeface="Garamond" charset="0"/>
                <a:ea typeface="Garamond" charset="0"/>
                <a:cs typeface="Garamond" charset="0"/>
                <a:sym typeface="Hoefler Text" charset="0"/>
              </a:rPr>
              <a:t>15:21-28</a:t>
            </a:r>
          </a:p>
          <a:p>
            <a:pPr eaLnBrk="1" hangingPunct="1"/>
            <a:endParaRPr lang="en-US" altLang="en-US" sz="6000" i="1" dirty="0">
              <a:solidFill>
                <a:schemeClr val="tx1"/>
              </a:solidFill>
              <a:latin typeface="Garamond" charset="0"/>
              <a:ea typeface="Garamond" charset="0"/>
              <a:cs typeface="Garamond" charset="0"/>
            </a:endParaRPr>
          </a:p>
        </p:txBody>
      </p:sp>
    </p:spTree>
    <p:extLst>
      <p:ext uri="{BB962C8B-B14F-4D97-AF65-F5344CB8AC3E}">
        <p14:creationId xmlns:p14="http://schemas.microsoft.com/office/powerpoint/2010/main" val="610982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p:cNvSpPr>
          <p:nvPr/>
        </p:nvSpPr>
        <p:spPr bwMode="auto">
          <a:xfrm>
            <a:off x="487680" y="271238"/>
            <a:ext cx="7172960" cy="648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21469"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5062" dirty="0" smtClean="0">
                <a:solidFill>
                  <a:schemeClr val="tx1"/>
                </a:solidFill>
                <a:latin typeface="Abadi MT Condensed Extra Bold" charset="0"/>
                <a:sym typeface="Abadi MT Condensed Extra Bold" charset="0"/>
              </a:rPr>
              <a:t>Biz </a:t>
            </a:r>
            <a:r>
              <a:rPr lang="en-US" altLang="en-US" sz="5062" dirty="0" err="1">
                <a:solidFill>
                  <a:schemeClr val="tx1"/>
                </a:solidFill>
                <a:latin typeface="Abadi MT Condensed Extra Bold" charset="0"/>
                <a:sym typeface="Abadi MT Condensed Extra Bold" charset="0"/>
              </a:rPr>
              <a:t>bu</a:t>
            </a:r>
            <a:r>
              <a:rPr lang="en-US" altLang="en-US" sz="5062" dirty="0">
                <a:solidFill>
                  <a:schemeClr val="tx1"/>
                </a:solidFill>
                <a:latin typeface="Abadi MT Condensed Extra Bold" charset="0"/>
                <a:sym typeface="Abadi MT Condensed Extra Bold" charset="0"/>
              </a:rPr>
              <a:t> </a:t>
            </a:r>
            <a:r>
              <a:rPr lang="en-US" altLang="en-US" sz="5062" dirty="0" err="1">
                <a:solidFill>
                  <a:schemeClr val="tx1"/>
                </a:solidFill>
                <a:latin typeface="Abadi MT Condensed Extra Bold" charset="0"/>
                <a:sym typeface="Abadi MT Condensed Extra Bold" charset="0"/>
              </a:rPr>
              <a:t>iman</a:t>
            </a:r>
            <a:r>
              <a:rPr lang="en-US" altLang="en-US" sz="5062" dirty="0">
                <a:solidFill>
                  <a:schemeClr val="tx1"/>
                </a:solidFill>
                <a:latin typeface="Abadi MT Condensed Extra Bold" charset="0"/>
                <a:sym typeface="Abadi MT Condensed Extra Bold" charset="0"/>
              </a:rPr>
              <a:t> </a:t>
            </a:r>
            <a:r>
              <a:rPr lang="en-US" altLang="en-US" sz="5062" dirty="0" err="1">
                <a:solidFill>
                  <a:schemeClr val="tx1"/>
                </a:solidFill>
                <a:latin typeface="Abadi MT Condensed Extra Bold" charset="0"/>
                <a:sym typeface="Abadi MT Condensed Extra Bold" charset="0"/>
              </a:rPr>
              <a:t>testine</a:t>
            </a:r>
            <a:r>
              <a:rPr lang="en-US" altLang="en-US" sz="5062" dirty="0">
                <a:solidFill>
                  <a:schemeClr val="tx1"/>
                </a:solidFill>
                <a:latin typeface="Abadi MT Condensed Extra Bold" charset="0"/>
                <a:sym typeface="Abadi MT Condensed Extra Bold" charset="0"/>
              </a:rPr>
              <a:t> </a:t>
            </a:r>
            <a:r>
              <a:rPr lang="en-US" altLang="en-US" sz="5062" dirty="0" err="1">
                <a:solidFill>
                  <a:schemeClr val="tx1"/>
                </a:solidFill>
                <a:latin typeface="Abadi MT Condensed Extra Bold" charset="0"/>
                <a:sym typeface="Abadi MT Condensed Extra Bold" charset="0"/>
              </a:rPr>
              <a:t>dayanabilecek</a:t>
            </a:r>
            <a:r>
              <a:rPr lang="en-US" altLang="en-US" sz="5062" dirty="0">
                <a:solidFill>
                  <a:schemeClr val="tx1"/>
                </a:solidFill>
                <a:latin typeface="Abadi MT Condensed Extra Bold" charset="0"/>
                <a:sym typeface="Abadi MT Condensed Extra Bold" charset="0"/>
              </a:rPr>
              <a:t> </a:t>
            </a:r>
            <a:r>
              <a:rPr lang="en-US" altLang="en-US" sz="5062" dirty="0" err="1">
                <a:solidFill>
                  <a:schemeClr val="tx1"/>
                </a:solidFill>
                <a:latin typeface="Abadi MT Condensed Extra Bold" charset="0"/>
                <a:sym typeface="Abadi MT Condensed Extra Bold" charset="0"/>
              </a:rPr>
              <a:t>miydik</a:t>
            </a:r>
            <a:r>
              <a:rPr lang="en-US" altLang="en-US" sz="5062" dirty="0">
                <a:solidFill>
                  <a:schemeClr val="tx1"/>
                </a:solidFill>
                <a:latin typeface="Abadi MT Condensed Extra Bold" charset="0"/>
                <a:sym typeface="Abadi MT Condensed Extra Bold" charset="0"/>
              </a:rPr>
              <a:t>? </a:t>
            </a:r>
          </a:p>
          <a:p>
            <a:pPr eaLnBrk="1" hangingPunct="1"/>
            <a:endParaRPr lang="en-US" altLang="en-US" sz="3375" dirty="0">
              <a:solidFill>
                <a:schemeClr val="tx1"/>
              </a:solidFill>
              <a:latin typeface="Cambria" charset="0"/>
              <a:sym typeface="Cambria" charset="0"/>
            </a:endParaRPr>
          </a:p>
          <a:p>
            <a:r>
              <a:rPr lang="en-US" altLang="en-US" sz="3375" dirty="0" err="1" smtClean="0">
                <a:solidFill>
                  <a:schemeClr val="tx1"/>
                </a:solidFill>
                <a:latin typeface="Garamond" charset="0"/>
                <a:ea typeface="Garamond" charset="0"/>
                <a:cs typeface="Garamond" charset="0"/>
                <a:sym typeface="Cambria" charset="0"/>
              </a:rPr>
              <a:t>Tanrı’nın</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başkalarının</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isteklerine</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cevap</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verirken</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bizim</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ağlamamıza</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önem</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vermezmiş</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gibi</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görünmesine</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ve</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dışarı</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atılanlara</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yardım</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etmezmiş</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gibi</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görünmesine</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acaba</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bizler</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bugün</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dayanabilir</a:t>
            </a:r>
            <a:r>
              <a:rPr lang="en-US" altLang="en-US" sz="3375" dirty="0">
                <a:solidFill>
                  <a:schemeClr val="tx1"/>
                </a:solidFill>
                <a:latin typeface="Garamond" charset="0"/>
                <a:ea typeface="Garamond" charset="0"/>
                <a:cs typeface="Garamond" charset="0"/>
                <a:sym typeface="Cambria" charset="0"/>
              </a:rPr>
              <a:t> </a:t>
            </a:r>
            <a:r>
              <a:rPr lang="en-US" altLang="en-US" sz="3375" dirty="0" err="1">
                <a:solidFill>
                  <a:schemeClr val="tx1"/>
                </a:solidFill>
                <a:latin typeface="Garamond" charset="0"/>
                <a:ea typeface="Garamond" charset="0"/>
                <a:cs typeface="Garamond" charset="0"/>
                <a:sym typeface="Cambria" charset="0"/>
              </a:rPr>
              <a:t>miyiz</a:t>
            </a:r>
            <a:r>
              <a:rPr lang="en-US" altLang="en-US" sz="3375" dirty="0">
                <a:solidFill>
                  <a:schemeClr val="tx1"/>
                </a:solidFill>
                <a:latin typeface="Garamond" charset="0"/>
                <a:ea typeface="Garamond" charset="0"/>
                <a:cs typeface="Garamond" charset="0"/>
                <a:sym typeface="Cambria" charset="0"/>
              </a:rPr>
              <a:t>?</a:t>
            </a:r>
          </a:p>
        </p:txBody>
      </p:sp>
    </p:spTree>
    <p:extLst>
      <p:ext uri="{BB962C8B-B14F-4D97-AF65-F5344CB8AC3E}">
        <p14:creationId xmlns:p14="http://schemas.microsoft.com/office/powerpoint/2010/main" val="3806002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p:cNvSpPr>
          <p:nvPr/>
        </p:nvSpPr>
        <p:spPr bwMode="auto">
          <a:xfrm>
            <a:off x="568960" y="3830837"/>
            <a:ext cx="6754178"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21469"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2812" dirty="0" smtClean="0">
                <a:solidFill>
                  <a:schemeClr val="tx1"/>
                </a:solidFill>
                <a:latin typeface="Garamond" charset="0"/>
                <a:ea typeface="Garamond" charset="0"/>
                <a:cs typeface="Garamond" charset="0"/>
                <a:sym typeface="Cambria" charset="0"/>
              </a:rPr>
              <a:t>“</a:t>
            </a:r>
            <a:r>
              <a:rPr lang="en-US" altLang="en-US" sz="2812" dirty="0" err="1" smtClean="0">
                <a:solidFill>
                  <a:schemeClr val="tx1"/>
                </a:solidFill>
                <a:latin typeface="Garamond" charset="0"/>
                <a:ea typeface="Garamond" charset="0"/>
                <a:cs typeface="Garamond" charset="0"/>
                <a:sym typeface="Abadi MT Condensed Extra Bold" charset="0"/>
              </a:rPr>
              <a:t>Tanrı</a:t>
            </a:r>
            <a:r>
              <a:rPr lang="en-US" altLang="en-US" sz="2812" dirty="0" smtClean="0">
                <a:solidFill>
                  <a:schemeClr val="tx1"/>
                </a:solidFill>
                <a:latin typeface="Garamond" charset="0"/>
                <a:ea typeface="Garamond" charset="0"/>
                <a:cs typeface="Garamond" charset="0"/>
                <a:sym typeface="Abadi MT Condensed Extra Bold" charset="0"/>
              </a:rPr>
              <a:t> </a:t>
            </a:r>
            <a:r>
              <a:rPr lang="en-US" altLang="en-US" sz="2812" dirty="0">
                <a:solidFill>
                  <a:schemeClr val="tx1"/>
                </a:solidFill>
                <a:latin typeface="Garamond" charset="0"/>
                <a:ea typeface="Garamond" charset="0"/>
                <a:cs typeface="Garamond" charset="0"/>
                <a:sym typeface="Abadi MT Condensed Extra Bold" charset="0"/>
              </a:rPr>
              <a:t>da, </a:t>
            </a:r>
            <a:r>
              <a:rPr lang="en-US" altLang="en-US" sz="2812" dirty="0" err="1">
                <a:solidFill>
                  <a:schemeClr val="tx1"/>
                </a:solidFill>
                <a:latin typeface="Garamond" charset="0"/>
                <a:ea typeface="Garamond" charset="0"/>
                <a:cs typeface="Garamond" charset="0"/>
                <a:sym typeface="Abadi MT Condensed Extra Bold" charset="0"/>
              </a:rPr>
              <a:t>gece</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gündüz</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kendisine</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yakaran</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seçilmişlerinin</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hakkını</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almayacak</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mı</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Onları</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çok</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bekletecek</a:t>
            </a:r>
            <a:r>
              <a:rPr lang="en-US" altLang="en-US" sz="2812" dirty="0">
                <a:solidFill>
                  <a:schemeClr val="tx1"/>
                </a:solidFill>
                <a:latin typeface="Garamond" charset="0"/>
                <a:ea typeface="Garamond" charset="0"/>
                <a:cs typeface="Garamond" charset="0"/>
                <a:sym typeface="Abadi MT Condensed Extra Bold" charset="0"/>
              </a:rPr>
              <a:t> mi? Size </a:t>
            </a:r>
            <a:r>
              <a:rPr lang="en-US" altLang="en-US" sz="2812" dirty="0" err="1">
                <a:solidFill>
                  <a:schemeClr val="tx1"/>
                </a:solidFill>
                <a:latin typeface="Garamond" charset="0"/>
                <a:ea typeface="Garamond" charset="0"/>
                <a:cs typeface="Garamond" charset="0"/>
                <a:sym typeface="Abadi MT Condensed Extra Bold" charset="0"/>
              </a:rPr>
              <a:t>şunu</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söyleyeyim</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onların</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hakkını</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tez</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alacaktır</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Ama</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İnsanoğlu</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geldiği</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zaman</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acaba</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yeryüzünde</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iman</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bulacak</a:t>
            </a:r>
            <a:r>
              <a:rPr lang="en-US" altLang="en-US" sz="2812" dirty="0">
                <a:solidFill>
                  <a:schemeClr val="tx1"/>
                </a:solidFill>
                <a:latin typeface="Garamond" charset="0"/>
                <a:ea typeface="Garamond" charset="0"/>
                <a:cs typeface="Garamond" charset="0"/>
                <a:sym typeface="Abadi MT Condensed Extra Bold" charset="0"/>
              </a:rPr>
              <a:t> </a:t>
            </a:r>
            <a:r>
              <a:rPr lang="en-US" altLang="en-US" sz="2812" dirty="0" err="1">
                <a:solidFill>
                  <a:schemeClr val="tx1"/>
                </a:solidFill>
                <a:latin typeface="Garamond" charset="0"/>
                <a:ea typeface="Garamond" charset="0"/>
                <a:cs typeface="Garamond" charset="0"/>
                <a:sym typeface="Abadi MT Condensed Extra Bold" charset="0"/>
              </a:rPr>
              <a:t>mı</a:t>
            </a:r>
            <a:r>
              <a:rPr lang="en-US" altLang="en-US" sz="2812" dirty="0" smtClean="0">
                <a:solidFill>
                  <a:schemeClr val="tx1"/>
                </a:solidFill>
                <a:latin typeface="Garamond" charset="0"/>
                <a:ea typeface="Garamond" charset="0"/>
                <a:cs typeface="Garamond" charset="0"/>
                <a:sym typeface="Abadi MT Condensed Extra Bold" charset="0"/>
              </a:rPr>
              <a:t>?</a:t>
            </a:r>
            <a:r>
              <a:rPr lang="en-US" altLang="en-US" sz="2812" dirty="0" smtClean="0">
                <a:solidFill>
                  <a:schemeClr val="tx1"/>
                </a:solidFill>
                <a:latin typeface="Garamond" charset="0"/>
                <a:ea typeface="Garamond" charset="0"/>
                <a:cs typeface="Garamond" charset="0"/>
                <a:sym typeface="Cambria Italic" charset="0"/>
              </a:rPr>
              <a:t>”</a:t>
            </a:r>
            <a:r>
              <a:rPr lang="en-US" altLang="en-US" sz="2812" dirty="0" smtClean="0">
                <a:solidFill>
                  <a:schemeClr val="tx1"/>
                </a:solidFill>
                <a:latin typeface="Garamond" charset="0"/>
                <a:ea typeface="Garamond" charset="0"/>
                <a:cs typeface="Garamond" charset="0"/>
                <a:sym typeface="Cambria" charset="0"/>
              </a:rPr>
              <a:t> Luka </a:t>
            </a:r>
            <a:r>
              <a:rPr lang="en-US" altLang="en-US" sz="2812" dirty="0">
                <a:solidFill>
                  <a:schemeClr val="tx1"/>
                </a:solidFill>
                <a:latin typeface="Garamond" charset="0"/>
                <a:ea typeface="Garamond" charset="0"/>
                <a:cs typeface="Garamond" charset="0"/>
                <a:sym typeface="Cambria" charset="0"/>
              </a:rPr>
              <a:t>18:7,8</a:t>
            </a:r>
          </a:p>
        </p:txBody>
      </p:sp>
      <p:grpSp>
        <p:nvGrpSpPr>
          <p:cNvPr id="45058" name="Group 4"/>
          <p:cNvGrpSpPr>
            <a:grpSpLocks/>
          </p:cNvGrpSpPr>
          <p:nvPr/>
        </p:nvGrpSpPr>
        <p:grpSpPr bwMode="auto">
          <a:xfrm>
            <a:off x="1825289" y="429995"/>
            <a:ext cx="4080867" cy="3062883"/>
            <a:chOff x="0" y="0"/>
            <a:chExt cx="3656" cy="2744"/>
          </a:xfrm>
        </p:grpSpPr>
        <p:pic>
          <p:nvPicPr>
            <p:cNvPr id="45059" name="Picture 2"/>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01986">
              <a:off x="247" y="277"/>
              <a:ext cx="3168" cy="2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5060" name="Picture 3"/>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656" cy="2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1542504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p:cNvSpPr>
          <p:nvPr/>
        </p:nvSpPr>
        <p:spPr bwMode="auto">
          <a:xfrm>
            <a:off x="-284961" y="991195"/>
            <a:ext cx="4241602" cy="296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tr-TR" sz="8000" i="1" dirty="0">
                <a:solidFill>
                  <a:srgbClr val="000090"/>
                </a:solidFill>
                <a:latin typeface="Garamond ITC Book Condensed BT"/>
                <a:cs typeface="Garamond ITC Book Condensed BT"/>
              </a:rPr>
              <a:t>Anahtar </a:t>
            </a:r>
          </a:p>
          <a:p>
            <a:r>
              <a:rPr lang="tr-TR" sz="8000" i="1" dirty="0" smtClean="0">
                <a:solidFill>
                  <a:srgbClr val="000090"/>
                </a:solidFill>
                <a:latin typeface="Garamond ITC Book Condensed BT"/>
                <a:cs typeface="Garamond ITC Book Condensed BT"/>
              </a:rPr>
              <a:t>4</a:t>
            </a:r>
            <a:endParaRPr lang="en-US" altLang="en-US" sz="8000" i="1" dirty="0">
              <a:solidFill>
                <a:srgbClr val="000090"/>
              </a:solidFill>
              <a:latin typeface="Garamond ITC Book Condensed BT"/>
              <a:ea typeface="Garamond" charset="0"/>
              <a:cs typeface="Garamond ITC Book Condensed BT"/>
              <a:sym typeface="Zapfino" charset="0"/>
            </a:endParaRPr>
          </a:p>
        </p:txBody>
      </p:sp>
      <p:sp>
        <p:nvSpPr>
          <p:cNvPr id="46082" name="Rectangle 2"/>
          <p:cNvSpPr>
            <a:spLocks/>
          </p:cNvSpPr>
          <p:nvPr/>
        </p:nvSpPr>
        <p:spPr bwMode="auto">
          <a:xfrm>
            <a:off x="699767" y="2965749"/>
            <a:ext cx="6534154" cy="4420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algn="l" eaLnBrk="1" hangingPunct="1"/>
            <a:endParaRPr lang="en-US" altLang="en-US" sz="3375" dirty="0">
              <a:solidFill>
                <a:srgbClr val="D90B00"/>
              </a:solidFill>
              <a:latin typeface="Abadi MT Condensed Extra Bold" charset="0"/>
              <a:sym typeface="Abadi MT Condensed Extra Bold" charset="0"/>
            </a:endParaRPr>
          </a:p>
          <a:p>
            <a:pPr algn="l" eaLnBrk="1" hangingPunct="1"/>
            <a:endParaRPr lang="en-US" altLang="en-US" sz="3375" dirty="0">
              <a:solidFill>
                <a:srgbClr val="D90B00"/>
              </a:solidFill>
              <a:latin typeface="Abadi MT Condensed Extra Bold" charset="0"/>
              <a:sym typeface="Abadi MT Condensed Extra Bold" charset="0"/>
            </a:endParaRPr>
          </a:p>
          <a:p>
            <a:pPr algn="l" eaLnBrk="1" hangingPunct="1"/>
            <a:endParaRPr lang="en-US" altLang="en-US" sz="3234" dirty="0">
              <a:solidFill>
                <a:schemeClr val="tx1"/>
              </a:solidFill>
              <a:latin typeface="Cambria" charset="0"/>
              <a:sym typeface="Cambria" charset="0"/>
            </a:endParaRPr>
          </a:p>
          <a:p>
            <a:pPr algn="l"/>
            <a:r>
              <a:rPr lang="en-US" altLang="en-US" sz="3234" dirty="0">
                <a:solidFill>
                  <a:schemeClr val="tx1"/>
                </a:solidFill>
                <a:latin typeface="Abadi MT Condensed Extra Bold" charset="0"/>
                <a:sym typeface="Abadi MT Condensed Extra Bold" charset="0"/>
              </a:rPr>
              <a:t>4. </a:t>
            </a:r>
            <a:r>
              <a:rPr lang="en-US" altLang="en-US" sz="3234" dirty="0" err="1" smtClean="0">
                <a:solidFill>
                  <a:schemeClr val="tx1"/>
                </a:solidFill>
                <a:latin typeface="Garamond" charset="0"/>
                <a:ea typeface="Garamond" charset="0"/>
                <a:cs typeface="Garamond" charset="0"/>
                <a:sym typeface="Cambria" charset="0"/>
              </a:rPr>
              <a:t>Hislerimize</a:t>
            </a:r>
            <a:r>
              <a:rPr lang="en-US" altLang="en-US" sz="3234" dirty="0" smtClean="0">
                <a:solidFill>
                  <a:schemeClr val="tx1"/>
                </a:solidFill>
                <a:latin typeface="Garamond" charset="0"/>
                <a:ea typeface="Garamond" charset="0"/>
                <a:cs typeface="Garamond" charset="0"/>
                <a:sym typeface="Cambria" charset="0"/>
              </a:rPr>
              <a:t> </a:t>
            </a:r>
            <a:r>
              <a:rPr lang="en-US" altLang="en-US" sz="3234" dirty="0" err="1">
                <a:solidFill>
                  <a:schemeClr val="tx1"/>
                </a:solidFill>
                <a:latin typeface="Garamond" charset="0"/>
                <a:ea typeface="Garamond" charset="0"/>
                <a:cs typeface="Garamond" charset="0"/>
                <a:sym typeface="Cambria" charset="0"/>
              </a:rPr>
              <a:t>değil</a:t>
            </a:r>
            <a:r>
              <a:rPr lang="en-US" altLang="en-US" sz="3234" dirty="0">
                <a:solidFill>
                  <a:schemeClr val="tx1"/>
                </a:solidFill>
                <a:latin typeface="Garamond" charset="0"/>
                <a:ea typeface="Garamond" charset="0"/>
                <a:cs typeface="Garamond" charset="0"/>
                <a:sym typeface="Cambria" charset="0"/>
              </a:rPr>
              <a:t>, </a:t>
            </a:r>
            <a:r>
              <a:rPr lang="en-US" altLang="en-US" sz="3234" dirty="0" err="1">
                <a:solidFill>
                  <a:schemeClr val="tx1"/>
                </a:solidFill>
                <a:latin typeface="Garamond" charset="0"/>
                <a:ea typeface="Garamond" charset="0"/>
                <a:cs typeface="Garamond" charset="0"/>
                <a:sym typeface="Cambria" charset="0"/>
              </a:rPr>
              <a:t>Allah’ın</a:t>
            </a:r>
            <a:r>
              <a:rPr lang="en-US" altLang="en-US" sz="3234" dirty="0">
                <a:solidFill>
                  <a:schemeClr val="tx1"/>
                </a:solidFill>
                <a:latin typeface="Garamond" charset="0"/>
                <a:ea typeface="Garamond" charset="0"/>
                <a:cs typeface="Garamond" charset="0"/>
                <a:sym typeface="Cambria" charset="0"/>
              </a:rPr>
              <a:t> </a:t>
            </a:r>
            <a:r>
              <a:rPr lang="en-US" altLang="en-US" sz="3234" dirty="0" err="1">
                <a:solidFill>
                  <a:schemeClr val="tx1"/>
                </a:solidFill>
                <a:latin typeface="Garamond" charset="0"/>
                <a:ea typeface="Garamond" charset="0"/>
                <a:cs typeface="Garamond" charset="0"/>
                <a:sym typeface="Cambria" charset="0"/>
              </a:rPr>
              <a:t>sözüne</a:t>
            </a:r>
            <a:r>
              <a:rPr lang="en-US" altLang="en-US" sz="3234" dirty="0">
                <a:solidFill>
                  <a:schemeClr val="tx1"/>
                </a:solidFill>
                <a:latin typeface="Garamond" charset="0"/>
                <a:ea typeface="Garamond" charset="0"/>
                <a:cs typeface="Garamond" charset="0"/>
                <a:sym typeface="Cambria" charset="0"/>
              </a:rPr>
              <a:t> </a:t>
            </a:r>
            <a:r>
              <a:rPr lang="en-US" altLang="en-US" sz="3234" dirty="0" err="1">
                <a:solidFill>
                  <a:schemeClr val="tx1"/>
                </a:solidFill>
                <a:latin typeface="Abadi MT Condensed Extra Bold" charset="0"/>
                <a:sym typeface="Abadi MT Condensed Extra Bold" charset="0"/>
              </a:rPr>
              <a:t>iman</a:t>
            </a:r>
            <a:r>
              <a:rPr lang="en-US" altLang="en-US" sz="3234" dirty="0">
                <a:solidFill>
                  <a:schemeClr val="tx1"/>
                </a:solidFill>
                <a:latin typeface="Abadi MT Condensed Extra Bold" charset="0"/>
                <a:sym typeface="Abadi MT Condensed Extra Bold" charset="0"/>
              </a:rPr>
              <a:t> </a:t>
            </a:r>
            <a:r>
              <a:rPr lang="en-US" altLang="en-US" sz="3234" dirty="0" err="1">
                <a:solidFill>
                  <a:schemeClr val="tx1"/>
                </a:solidFill>
                <a:latin typeface="Abadi MT Condensed Extra Bold" charset="0"/>
                <a:sym typeface="Abadi MT Condensed Extra Bold" charset="0"/>
              </a:rPr>
              <a:t>etmeliyiz</a:t>
            </a:r>
            <a:r>
              <a:rPr lang="en-US" altLang="en-US" sz="3234" dirty="0" smtClean="0">
                <a:solidFill>
                  <a:schemeClr val="tx1"/>
                </a:solidFill>
                <a:latin typeface="Abadi MT Condensed Extra Bold" charset="0"/>
                <a:sym typeface="Abadi MT Condensed Extra Bold" charset="0"/>
              </a:rPr>
              <a:t>!</a:t>
            </a:r>
            <a:endParaRPr lang="en-US" altLang="en-US" sz="3234" dirty="0">
              <a:solidFill>
                <a:schemeClr val="tx1"/>
              </a:solidFill>
              <a:latin typeface="Cambria" charset="0"/>
              <a:sym typeface="Cambria" charset="0"/>
            </a:endParaRPr>
          </a:p>
          <a:p>
            <a:pPr algn="l" eaLnBrk="1" hangingPunct="1"/>
            <a:endParaRPr lang="en-US" altLang="en-US" sz="3234" dirty="0">
              <a:solidFill>
                <a:schemeClr val="tx1"/>
              </a:solidFill>
              <a:latin typeface="Cambria" charset="0"/>
              <a:sym typeface="Cambria" charset="0"/>
            </a:endParaRPr>
          </a:p>
          <a:p>
            <a:pPr algn="l" eaLnBrk="1" hangingPunct="1"/>
            <a:endParaRPr lang="en-US" altLang="en-US" sz="3234" dirty="0">
              <a:solidFill>
                <a:schemeClr val="tx1"/>
              </a:solidFill>
              <a:latin typeface="Cambria" charset="0"/>
              <a:sym typeface="Cambria" charset="0"/>
            </a:endParaRPr>
          </a:p>
          <a:p>
            <a:pPr eaLnBrk="1" hangingPunct="1"/>
            <a:endParaRPr lang="en-US" altLang="en-US" sz="3234" dirty="0">
              <a:solidFill>
                <a:schemeClr val="tx1"/>
              </a:solidFill>
              <a:latin typeface="Cambria" charset="0"/>
              <a:sym typeface="Cambria" charset="0"/>
            </a:endParaRPr>
          </a:p>
        </p:txBody>
      </p:sp>
      <p:grpSp>
        <p:nvGrpSpPr>
          <p:cNvPr id="46083" name="Group 5"/>
          <p:cNvGrpSpPr>
            <a:grpSpLocks/>
          </p:cNvGrpSpPr>
          <p:nvPr/>
        </p:nvGrpSpPr>
        <p:grpSpPr bwMode="auto">
          <a:xfrm>
            <a:off x="3478983" y="991195"/>
            <a:ext cx="3673657" cy="2992561"/>
            <a:chOff x="0" y="0"/>
            <a:chExt cx="3663" cy="3016"/>
          </a:xfrm>
        </p:grpSpPr>
        <p:pic>
          <p:nvPicPr>
            <p:cNvPr id="46084" name="Picture 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37436">
              <a:off x="232" y="245"/>
              <a:ext cx="3200" cy="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6085" name="Picture 4"/>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664" cy="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448057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5" name="Group 3"/>
          <p:cNvGrpSpPr>
            <a:grpSpLocks/>
          </p:cNvGrpSpPr>
          <p:nvPr/>
        </p:nvGrpSpPr>
        <p:grpSpPr bwMode="auto">
          <a:xfrm>
            <a:off x="1814811" y="575966"/>
            <a:ext cx="4080867" cy="3062883"/>
            <a:chOff x="0" y="0"/>
            <a:chExt cx="3656" cy="2744"/>
          </a:xfrm>
        </p:grpSpPr>
        <p:pic>
          <p:nvPicPr>
            <p:cNvPr id="47107" name="Picture 1"/>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01986">
              <a:off x="247" y="277"/>
              <a:ext cx="3168" cy="2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7108" name="Picture 2"/>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656" cy="2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47106" name="Rectangle 4"/>
          <p:cNvSpPr>
            <a:spLocks/>
          </p:cNvSpPr>
          <p:nvPr/>
        </p:nvSpPr>
        <p:spPr bwMode="auto">
          <a:xfrm>
            <a:off x="123297" y="4080867"/>
            <a:ext cx="7974211" cy="2232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21469"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4500" dirty="0" smtClean="0">
                <a:solidFill>
                  <a:schemeClr val="tx1"/>
                </a:solidFill>
                <a:latin typeface="Abadi MT Condensed Extra Bold" charset="0"/>
                <a:sym typeface="Abadi MT Condensed Extra Bold" charset="0"/>
              </a:rPr>
              <a:t>“</a:t>
            </a:r>
            <a:r>
              <a:rPr lang="en-US" altLang="en-US" sz="4500" dirty="0" err="1">
                <a:solidFill>
                  <a:schemeClr val="tx1"/>
                </a:solidFill>
                <a:latin typeface="Abadi MT Condensed Extra Bold" charset="0"/>
                <a:sym typeface="Abadi MT Condensed Extra Bold" charset="0"/>
              </a:rPr>
              <a:t>Demek</a:t>
            </a:r>
            <a:r>
              <a:rPr lang="en-US" altLang="en-US" sz="4500" dirty="0">
                <a:solidFill>
                  <a:schemeClr val="tx1"/>
                </a:solidFill>
                <a:latin typeface="Abadi MT Condensed Extra Bold" charset="0"/>
                <a:sym typeface="Abadi MT Condensed Extra Bold" charset="0"/>
              </a:rPr>
              <a:t> </a:t>
            </a:r>
            <a:r>
              <a:rPr lang="en-US" altLang="en-US" sz="4500" dirty="0" err="1">
                <a:solidFill>
                  <a:schemeClr val="tx1"/>
                </a:solidFill>
                <a:latin typeface="Abadi MT Condensed Extra Bold" charset="0"/>
                <a:sym typeface="Abadi MT Condensed Extra Bold" charset="0"/>
              </a:rPr>
              <a:t>ki</a:t>
            </a:r>
            <a:r>
              <a:rPr lang="en-US" altLang="en-US" sz="4500" dirty="0">
                <a:solidFill>
                  <a:schemeClr val="tx1"/>
                </a:solidFill>
                <a:latin typeface="Abadi MT Condensed Extra Bold" charset="0"/>
                <a:sym typeface="Abadi MT Condensed Extra Bold" charset="0"/>
              </a:rPr>
              <a:t> </a:t>
            </a:r>
            <a:r>
              <a:rPr lang="en-US" altLang="en-US" sz="4500" dirty="0" err="1">
                <a:solidFill>
                  <a:schemeClr val="tx1"/>
                </a:solidFill>
                <a:latin typeface="Abadi MT Condensed Extra Bold" charset="0"/>
                <a:sym typeface="Abadi MT Condensed Extra Bold" charset="0"/>
              </a:rPr>
              <a:t>iman</a:t>
            </a:r>
            <a:r>
              <a:rPr lang="en-US" altLang="en-US" sz="4500" dirty="0">
                <a:solidFill>
                  <a:schemeClr val="tx1"/>
                </a:solidFill>
                <a:latin typeface="Abadi MT Condensed Extra Bold" charset="0"/>
                <a:sym typeface="Abadi MT Condensed Extra Bold" charset="0"/>
              </a:rPr>
              <a:t>, </a:t>
            </a:r>
            <a:r>
              <a:rPr lang="en-US" altLang="en-US" sz="4500" dirty="0" err="1">
                <a:solidFill>
                  <a:schemeClr val="tx1"/>
                </a:solidFill>
                <a:latin typeface="Abadi MT Condensed Extra Bold" charset="0"/>
                <a:sym typeface="Abadi MT Condensed Extra Bold" charset="0"/>
              </a:rPr>
              <a:t>haber</a:t>
            </a:r>
            <a:r>
              <a:rPr lang="en-US" altLang="en-US" sz="4500" dirty="0">
                <a:solidFill>
                  <a:schemeClr val="tx1"/>
                </a:solidFill>
                <a:latin typeface="Abadi MT Condensed Extra Bold" charset="0"/>
                <a:sym typeface="Abadi MT Condensed Extra Bold" charset="0"/>
              </a:rPr>
              <a:t> </a:t>
            </a:r>
            <a:r>
              <a:rPr lang="en-US" altLang="en-US" sz="4500" dirty="0" err="1">
                <a:solidFill>
                  <a:schemeClr val="tx1"/>
                </a:solidFill>
                <a:latin typeface="Abadi MT Condensed Extra Bold" charset="0"/>
                <a:sym typeface="Abadi MT Condensed Extra Bold" charset="0"/>
              </a:rPr>
              <a:t>duymakla</a:t>
            </a:r>
            <a:r>
              <a:rPr lang="en-US" altLang="en-US" sz="4500" dirty="0">
                <a:solidFill>
                  <a:schemeClr val="tx1"/>
                </a:solidFill>
                <a:latin typeface="Abadi MT Condensed Extra Bold" charset="0"/>
                <a:sym typeface="Abadi MT Condensed Extra Bold" charset="0"/>
              </a:rPr>
              <a:t>, </a:t>
            </a:r>
            <a:r>
              <a:rPr lang="en-US" altLang="en-US" sz="4500" dirty="0" err="1">
                <a:solidFill>
                  <a:schemeClr val="tx1"/>
                </a:solidFill>
                <a:latin typeface="Abadi MT Condensed Extra Bold" charset="0"/>
                <a:sym typeface="Abadi MT Condensed Extra Bold" charset="0"/>
              </a:rPr>
              <a:t>duymak</a:t>
            </a:r>
            <a:r>
              <a:rPr lang="en-US" altLang="en-US" sz="4500" dirty="0">
                <a:solidFill>
                  <a:schemeClr val="tx1"/>
                </a:solidFill>
                <a:latin typeface="Abadi MT Condensed Extra Bold" charset="0"/>
                <a:sym typeface="Abadi MT Condensed Extra Bold" charset="0"/>
              </a:rPr>
              <a:t> da </a:t>
            </a:r>
            <a:r>
              <a:rPr lang="en-US" altLang="en-US" sz="4500" dirty="0" err="1">
                <a:solidFill>
                  <a:schemeClr val="tx1"/>
                </a:solidFill>
                <a:latin typeface="Abadi MT Condensed Extra Bold" charset="0"/>
                <a:sym typeface="Abadi MT Condensed Extra Bold" charset="0"/>
              </a:rPr>
              <a:t>Mesih’le</a:t>
            </a:r>
            <a:r>
              <a:rPr lang="en-US" altLang="en-US" sz="4500" dirty="0">
                <a:solidFill>
                  <a:schemeClr val="tx1"/>
                </a:solidFill>
                <a:latin typeface="Abadi MT Condensed Extra Bold" charset="0"/>
                <a:sym typeface="Abadi MT Condensed Extra Bold" charset="0"/>
              </a:rPr>
              <a:t> </a:t>
            </a:r>
            <a:r>
              <a:rPr lang="en-US" altLang="en-US" sz="4500" dirty="0" err="1">
                <a:solidFill>
                  <a:schemeClr val="tx1"/>
                </a:solidFill>
                <a:latin typeface="Abadi MT Condensed Extra Bold" charset="0"/>
                <a:sym typeface="Abadi MT Condensed Extra Bold" charset="0"/>
              </a:rPr>
              <a:t>ilgili</a:t>
            </a:r>
            <a:r>
              <a:rPr lang="en-US" altLang="en-US" sz="4500" dirty="0">
                <a:solidFill>
                  <a:schemeClr val="tx1"/>
                </a:solidFill>
                <a:latin typeface="Abadi MT Condensed Extra Bold" charset="0"/>
                <a:sym typeface="Abadi MT Condensed Extra Bold" charset="0"/>
              </a:rPr>
              <a:t> </a:t>
            </a:r>
            <a:r>
              <a:rPr lang="en-US" altLang="en-US" sz="4500" dirty="0" err="1">
                <a:solidFill>
                  <a:schemeClr val="tx1"/>
                </a:solidFill>
                <a:latin typeface="Abadi MT Condensed Extra Bold" charset="0"/>
                <a:sym typeface="Abadi MT Condensed Extra Bold" charset="0"/>
              </a:rPr>
              <a:t>sözün</a:t>
            </a:r>
            <a:r>
              <a:rPr lang="en-US" altLang="en-US" sz="4500" dirty="0">
                <a:solidFill>
                  <a:schemeClr val="tx1"/>
                </a:solidFill>
                <a:latin typeface="Abadi MT Condensed Extra Bold" charset="0"/>
                <a:sym typeface="Abadi MT Condensed Extra Bold" charset="0"/>
              </a:rPr>
              <a:t> </a:t>
            </a:r>
            <a:r>
              <a:rPr lang="en-US" altLang="en-US" sz="4500" dirty="0" err="1">
                <a:solidFill>
                  <a:schemeClr val="tx1"/>
                </a:solidFill>
                <a:latin typeface="Abadi MT Condensed Extra Bold" charset="0"/>
                <a:sym typeface="Abadi MT Condensed Extra Bold" charset="0"/>
              </a:rPr>
              <a:t>yayılmasıyla</a:t>
            </a:r>
            <a:r>
              <a:rPr lang="en-US" altLang="en-US" sz="4500" dirty="0">
                <a:solidFill>
                  <a:schemeClr val="tx1"/>
                </a:solidFill>
                <a:latin typeface="Abadi MT Condensed Extra Bold" charset="0"/>
                <a:sym typeface="Abadi MT Condensed Extra Bold" charset="0"/>
              </a:rPr>
              <a:t> </a:t>
            </a:r>
            <a:r>
              <a:rPr lang="en-US" altLang="en-US" sz="4500" dirty="0" err="1">
                <a:solidFill>
                  <a:schemeClr val="tx1"/>
                </a:solidFill>
                <a:latin typeface="Abadi MT Condensed Extra Bold" charset="0"/>
                <a:sym typeface="Abadi MT Condensed Extra Bold" charset="0"/>
              </a:rPr>
              <a:t>olur</a:t>
            </a:r>
            <a:r>
              <a:rPr lang="en-US" altLang="en-US" sz="4500" dirty="0">
                <a:solidFill>
                  <a:schemeClr val="tx1"/>
                </a:solidFill>
                <a:latin typeface="Abadi MT Condensed Extra Bold" charset="0"/>
                <a:sym typeface="Abadi MT Condensed Extra Bold" charset="0"/>
              </a:rPr>
              <a:t>.</a:t>
            </a:r>
            <a:r>
              <a:rPr lang="en-US" altLang="en-US" sz="4500" dirty="0" smtClean="0">
                <a:solidFill>
                  <a:schemeClr val="tx1"/>
                </a:solidFill>
                <a:latin typeface="Abadi MT Condensed Extra Bold" charset="0"/>
                <a:sym typeface="Abadi MT Condensed Extra Bold" charset="0"/>
              </a:rPr>
              <a:t>”</a:t>
            </a:r>
            <a:endParaRPr lang="en-US" altLang="en-US" sz="2812" dirty="0">
              <a:solidFill>
                <a:schemeClr val="tx1"/>
              </a:solidFill>
              <a:latin typeface="Cambria" charset="0"/>
              <a:sym typeface="Cambria" charset="0"/>
            </a:endParaRPr>
          </a:p>
          <a:p>
            <a:pPr eaLnBrk="1" hangingPunct="1"/>
            <a:endParaRPr lang="en-US" altLang="en-US" sz="2812" dirty="0">
              <a:solidFill>
                <a:schemeClr val="tx1"/>
              </a:solidFill>
              <a:latin typeface="Cambria" charset="0"/>
              <a:sym typeface="Cambria" charset="0"/>
            </a:endParaRPr>
          </a:p>
          <a:p>
            <a:r>
              <a:rPr lang="en-US" altLang="en-US" sz="3200" dirty="0" err="1" smtClean="0">
                <a:solidFill>
                  <a:schemeClr val="tx1"/>
                </a:solidFill>
                <a:latin typeface="Garamond" charset="0"/>
                <a:ea typeface="Garamond" charset="0"/>
                <a:cs typeface="Garamond" charset="0"/>
                <a:sym typeface="Cambria" charset="0"/>
              </a:rPr>
              <a:t>Romalılar</a:t>
            </a:r>
            <a:r>
              <a:rPr lang="en-US" altLang="en-US" sz="3200" dirty="0" smtClean="0">
                <a:solidFill>
                  <a:schemeClr val="tx1"/>
                </a:solidFill>
                <a:latin typeface="Garamond" charset="0"/>
                <a:ea typeface="Garamond" charset="0"/>
                <a:cs typeface="Garamond" charset="0"/>
                <a:sym typeface="Cambria" charset="0"/>
              </a:rPr>
              <a:t> </a:t>
            </a:r>
            <a:r>
              <a:rPr lang="en-US" altLang="en-US" sz="3200" dirty="0">
                <a:solidFill>
                  <a:schemeClr val="tx1"/>
                </a:solidFill>
                <a:latin typeface="Garamond" charset="0"/>
                <a:ea typeface="Garamond" charset="0"/>
                <a:cs typeface="Garamond" charset="0"/>
                <a:sym typeface="Cambria" charset="0"/>
              </a:rPr>
              <a:t>10:</a:t>
            </a:r>
            <a:r>
              <a:rPr lang="en-US" altLang="en-US" sz="3200" dirty="0" smtClean="0">
                <a:solidFill>
                  <a:schemeClr val="tx1"/>
                </a:solidFill>
                <a:latin typeface="Garamond" charset="0"/>
                <a:ea typeface="Garamond" charset="0"/>
                <a:cs typeface="Garamond" charset="0"/>
                <a:sym typeface="Cambria" charset="0"/>
              </a:rPr>
              <a:t>17</a:t>
            </a:r>
            <a:endParaRPr lang="en-US" altLang="en-US" sz="3200" dirty="0">
              <a:solidFill>
                <a:schemeClr val="tx1"/>
              </a:solidFill>
              <a:latin typeface="Garamond" charset="0"/>
              <a:ea typeface="Garamond" charset="0"/>
              <a:cs typeface="Garamond" charset="0"/>
              <a:sym typeface="Cambria" charset="0"/>
            </a:endParaRPr>
          </a:p>
        </p:txBody>
      </p:sp>
    </p:spTree>
    <p:extLst>
      <p:ext uri="{BB962C8B-B14F-4D97-AF65-F5344CB8AC3E}">
        <p14:creationId xmlns:p14="http://schemas.microsoft.com/office/powerpoint/2010/main" val="1424399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p:cNvSpPr>
          <p:nvPr/>
        </p:nvSpPr>
        <p:spPr bwMode="auto">
          <a:xfrm>
            <a:off x="-27468" y="-620613"/>
            <a:ext cx="7634883" cy="9188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algn="l" eaLnBrk="1" hangingPunct="1"/>
            <a:endParaRPr lang="en-US" altLang="en-US" sz="3375" dirty="0">
              <a:solidFill>
                <a:srgbClr val="D90B00"/>
              </a:solidFill>
              <a:latin typeface="Abadi MT Condensed Extra Bold" charset="0"/>
              <a:sym typeface="Abadi MT Condensed Extra Bold" charset="0"/>
            </a:endParaRPr>
          </a:p>
          <a:p>
            <a:pPr eaLnBrk="1" hangingPunct="1"/>
            <a:endParaRPr lang="en-US" altLang="en-US" sz="3375" dirty="0">
              <a:solidFill>
                <a:srgbClr val="D90B00"/>
              </a:solidFill>
              <a:latin typeface="Abadi MT Condensed Extra Bold" charset="0"/>
              <a:sym typeface="Abadi MT Condensed Extra Bold" charset="0"/>
            </a:endParaRPr>
          </a:p>
          <a:p>
            <a:r>
              <a:rPr lang="en-US" altLang="en-US" sz="9600" dirty="0" err="1" smtClean="0">
                <a:solidFill>
                  <a:schemeClr val="tx1"/>
                </a:solidFill>
                <a:latin typeface="Adobe Garamond Pro Bold"/>
                <a:cs typeface="Adobe Garamond Pro Bold"/>
                <a:sym typeface="Abadi MT Condensed Extra Bold" charset="0"/>
              </a:rPr>
              <a:t>Savaş</a:t>
            </a:r>
            <a:r>
              <a:rPr lang="en-US" altLang="en-US" sz="9600" dirty="0" smtClean="0">
                <a:solidFill>
                  <a:schemeClr val="tx1"/>
                </a:solidFill>
                <a:latin typeface="Abadi MT Condensed Extra Bold" charset="0"/>
                <a:sym typeface="Abadi MT Condensed Extra Bold" charset="0"/>
              </a:rPr>
              <a:t> </a:t>
            </a:r>
            <a:r>
              <a:rPr lang="en-US" altLang="en-US" sz="5400" dirty="0" err="1" smtClean="0">
                <a:solidFill>
                  <a:schemeClr val="tx1"/>
                </a:solidFill>
                <a:latin typeface="Garamond" charset="0"/>
                <a:ea typeface="Garamond" charset="0"/>
                <a:cs typeface="Garamond" charset="0"/>
                <a:sym typeface="Cambria" charset="0"/>
              </a:rPr>
              <a:t>bitti</a:t>
            </a:r>
            <a:endParaRPr lang="en-US" altLang="en-US" sz="5400" dirty="0" smtClean="0">
              <a:solidFill>
                <a:schemeClr val="tx1"/>
              </a:solidFill>
              <a:latin typeface="Garamond" charset="0"/>
              <a:ea typeface="Garamond" charset="0"/>
              <a:cs typeface="Garamond" charset="0"/>
              <a:sym typeface="Cambria" charset="0"/>
            </a:endParaRPr>
          </a:p>
          <a:p>
            <a:endParaRPr lang="en-US" altLang="en-US" sz="5400" dirty="0">
              <a:solidFill>
                <a:schemeClr val="tx1"/>
              </a:solidFill>
              <a:latin typeface="Garamond" charset="0"/>
              <a:ea typeface="Garamond" charset="0"/>
              <a:cs typeface="Garamond" charset="0"/>
              <a:sym typeface="Cambria" charset="0"/>
            </a:endParaRPr>
          </a:p>
          <a:p>
            <a:pPr eaLnBrk="1" hangingPunct="1">
              <a:lnSpc>
                <a:spcPct val="90000"/>
              </a:lnSpc>
            </a:pPr>
            <a:endParaRPr lang="en-US" altLang="en-US" sz="3375" dirty="0">
              <a:solidFill>
                <a:schemeClr val="tx1"/>
              </a:solidFill>
              <a:latin typeface="Cambria" charset="0"/>
              <a:sym typeface="Cambria" charset="0"/>
            </a:endParaRPr>
          </a:p>
          <a:p>
            <a:pPr eaLnBrk="1" hangingPunct="1">
              <a:lnSpc>
                <a:spcPct val="90000"/>
              </a:lnSpc>
            </a:pPr>
            <a:endParaRPr lang="en-US" altLang="en-US" sz="3375" dirty="0">
              <a:solidFill>
                <a:schemeClr val="tx1"/>
              </a:solidFill>
              <a:latin typeface="Cambria" charset="0"/>
              <a:sym typeface="Cambria" charset="0"/>
            </a:endParaRPr>
          </a:p>
          <a:p>
            <a:pPr eaLnBrk="1" hangingPunct="1">
              <a:lnSpc>
                <a:spcPct val="90000"/>
              </a:lnSpc>
            </a:pPr>
            <a:endParaRPr lang="en-US" altLang="en-US" sz="3375" dirty="0">
              <a:solidFill>
                <a:schemeClr val="tx1"/>
              </a:solidFill>
              <a:latin typeface="Cambria" charset="0"/>
              <a:sym typeface="Cambria" charset="0"/>
            </a:endParaRPr>
          </a:p>
          <a:p>
            <a:pPr eaLnBrk="1" hangingPunct="1">
              <a:lnSpc>
                <a:spcPct val="90000"/>
              </a:lnSpc>
            </a:pPr>
            <a:endParaRPr lang="en-US" altLang="en-US" sz="3375" dirty="0">
              <a:solidFill>
                <a:schemeClr val="tx1"/>
              </a:solidFill>
              <a:latin typeface="Cambria" charset="0"/>
              <a:sym typeface="Cambria" charset="0"/>
            </a:endParaRPr>
          </a:p>
          <a:p>
            <a:pPr eaLnBrk="1" hangingPunct="1">
              <a:lnSpc>
                <a:spcPct val="90000"/>
              </a:lnSpc>
            </a:pPr>
            <a:endParaRPr lang="en-US" altLang="en-US" sz="3375" dirty="0">
              <a:solidFill>
                <a:schemeClr val="tx1"/>
              </a:solidFill>
              <a:latin typeface="Cambria" charset="0"/>
              <a:sym typeface="Cambria" charset="0"/>
            </a:endParaRPr>
          </a:p>
          <a:p>
            <a:pPr eaLnBrk="1" hangingPunct="1">
              <a:lnSpc>
                <a:spcPct val="90000"/>
              </a:lnSpc>
            </a:pPr>
            <a:endParaRPr lang="en-US" altLang="en-US" sz="3375" dirty="0">
              <a:solidFill>
                <a:schemeClr val="tx1"/>
              </a:solidFill>
              <a:latin typeface="Cambria" charset="0"/>
              <a:sym typeface="Cambria" charset="0"/>
            </a:endParaRPr>
          </a:p>
          <a:p>
            <a:pPr eaLnBrk="1" hangingPunct="1">
              <a:lnSpc>
                <a:spcPct val="90000"/>
              </a:lnSpc>
            </a:pPr>
            <a:endParaRPr lang="en-US" altLang="en-US" sz="3375" dirty="0">
              <a:solidFill>
                <a:schemeClr val="tx1"/>
              </a:solidFill>
              <a:latin typeface="Cambria" charset="0"/>
              <a:sym typeface="Cambria" charset="0"/>
            </a:endParaRPr>
          </a:p>
          <a:p>
            <a:pPr>
              <a:lnSpc>
                <a:spcPct val="90000"/>
              </a:lnSpc>
            </a:pPr>
            <a:r>
              <a:rPr lang="en-US" altLang="en-US" sz="6600" dirty="0" err="1">
                <a:solidFill>
                  <a:schemeClr val="tx1"/>
                </a:solidFill>
                <a:latin typeface="Abadi MT Condensed Extra Bold" charset="0"/>
                <a:sym typeface="Abadi MT Condensed Extra Bold" charset="0"/>
              </a:rPr>
              <a:t>H</a:t>
            </a:r>
            <a:r>
              <a:rPr lang="en-US" altLang="en-US" sz="6600" dirty="0" err="1" smtClean="0">
                <a:solidFill>
                  <a:schemeClr val="tx1"/>
                </a:solidFill>
                <a:latin typeface="Abadi MT Condensed Extra Bold" charset="0"/>
                <a:sym typeface="Abadi MT Condensed Extra Bold" charset="0"/>
              </a:rPr>
              <a:t>akikate</a:t>
            </a:r>
            <a:r>
              <a:rPr lang="en-US" altLang="en-US" sz="6600" dirty="0" smtClean="0">
                <a:solidFill>
                  <a:schemeClr val="tx1"/>
                </a:solidFill>
                <a:latin typeface="Abadi MT Condensed Extra Bold" charset="0"/>
                <a:sym typeface="Abadi MT Condensed Extra Bold" charset="0"/>
              </a:rPr>
              <a:t> </a:t>
            </a:r>
            <a:r>
              <a:rPr lang="en-US" altLang="en-US" sz="2800" dirty="0" err="1" smtClean="0">
                <a:solidFill>
                  <a:schemeClr val="tx1"/>
                </a:solidFill>
                <a:latin typeface="Garamond" charset="0"/>
                <a:ea typeface="Garamond" charset="0"/>
                <a:cs typeface="Garamond" charset="0"/>
                <a:sym typeface="Cambria" charset="0"/>
              </a:rPr>
              <a:t>karşı</a:t>
            </a:r>
            <a:r>
              <a:rPr lang="en-US" altLang="en-US" sz="6600" dirty="0" smtClean="0">
                <a:solidFill>
                  <a:schemeClr val="tx1"/>
                </a:solidFill>
                <a:latin typeface="Garamond" charset="0"/>
                <a:ea typeface="Garamond" charset="0"/>
                <a:cs typeface="Garamond" charset="0"/>
                <a:sym typeface="Cambria" charset="0"/>
              </a:rPr>
              <a:t> </a:t>
            </a:r>
            <a:r>
              <a:rPr lang="en-US" altLang="en-US" sz="6000" dirty="0" err="1" smtClean="0">
                <a:solidFill>
                  <a:schemeClr val="tx1"/>
                </a:solidFill>
                <a:latin typeface="Chalkduster" charset="0"/>
                <a:sym typeface="Chalkduster" charset="0"/>
              </a:rPr>
              <a:t>hisler</a:t>
            </a:r>
            <a:r>
              <a:rPr lang="en-US" altLang="en-US" sz="6000" dirty="0" smtClean="0">
                <a:solidFill>
                  <a:schemeClr val="tx1"/>
                </a:solidFill>
                <a:latin typeface="Chalkduster" charset="0"/>
                <a:sym typeface="Chalkduster" charset="0"/>
              </a:rPr>
              <a:t>!</a:t>
            </a:r>
            <a:endParaRPr lang="en-US" altLang="en-US" sz="6600" dirty="0">
              <a:solidFill>
                <a:schemeClr val="tx1"/>
              </a:solidFill>
              <a:latin typeface="Chalkduster" charset="0"/>
              <a:sym typeface="Chalkduster" charset="0"/>
            </a:endParaRPr>
          </a:p>
          <a:p>
            <a:pPr algn="l" eaLnBrk="1" hangingPunct="1">
              <a:lnSpc>
                <a:spcPct val="90000"/>
              </a:lnSpc>
            </a:pPr>
            <a:endParaRPr lang="en-US" altLang="en-US" sz="10125" dirty="0">
              <a:solidFill>
                <a:schemeClr val="tx1"/>
              </a:solidFill>
              <a:latin typeface="Cambria" charset="0"/>
              <a:sym typeface="Cambria" charset="0"/>
            </a:endParaRPr>
          </a:p>
          <a:p>
            <a:pPr algn="l" eaLnBrk="1" hangingPunct="1"/>
            <a:endParaRPr lang="en-US" altLang="en-US" sz="3234" dirty="0">
              <a:solidFill>
                <a:schemeClr val="tx1"/>
              </a:solidFill>
              <a:latin typeface="Cambria" charset="0"/>
              <a:sym typeface="Cambria" charset="0"/>
            </a:endParaRPr>
          </a:p>
          <a:p>
            <a:pPr eaLnBrk="1" hangingPunct="1"/>
            <a:endParaRPr lang="en-US" altLang="en-US" sz="3234" dirty="0">
              <a:solidFill>
                <a:schemeClr val="tx1"/>
              </a:solidFill>
              <a:latin typeface="Cambria" charset="0"/>
              <a:sym typeface="Cambria" charset="0"/>
            </a:endParaRPr>
          </a:p>
        </p:txBody>
      </p:sp>
      <p:grpSp>
        <p:nvGrpSpPr>
          <p:cNvPr id="48130" name="Group 4"/>
          <p:cNvGrpSpPr>
            <a:grpSpLocks/>
          </p:cNvGrpSpPr>
          <p:nvPr/>
        </p:nvGrpSpPr>
        <p:grpSpPr bwMode="auto">
          <a:xfrm>
            <a:off x="1612523" y="1878583"/>
            <a:ext cx="4054078" cy="3098602"/>
            <a:chOff x="0" y="0"/>
            <a:chExt cx="3631" cy="2776"/>
          </a:xfrm>
        </p:grpSpPr>
        <p:pic>
          <p:nvPicPr>
            <p:cNvPr id="48131" name="Picture 2"/>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01986">
              <a:off x="248" y="276"/>
              <a:ext cx="3136" cy="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132" name="Picture 3"/>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632" cy="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1890217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p:cNvSpPr>
          <p:nvPr/>
        </p:nvSpPr>
        <p:spPr bwMode="auto">
          <a:xfrm>
            <a:off x="739780" y="4160088"/>
            <a:ext cx="6090863" cy="2696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21469"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3600" dirty="0" err="1" smtClean="0">
                <a:solidFill>
                  <a:schemeClr val="tx1"/>
                </a:solidFill>
                <a:latin typeface="Garamond" charset="0"/>
                <a:ea typeface="Garamond" charset="0"/>
                <a:cs typeface="Garamond" charset="0"/>
                <a:sym typeface="Cambria" charset="0"/>
              </a:rPr>
              <a:t>Bugün</a:t>
            </a:r>
            <a:r>
              <a:rPr lang="en-US" altLang="en-US" sz="3600" dirty="0" smtClean="0">
                <a:solidFill>
                  <a:schemeClr val="tx1"/>
                </a:solidFill>
                <a:latin typeface="Garamond" charset="0"/>
                <a:ea typeface="Garamond" charset="0"/>
                <a:cs typeface="Garamond" charset="0"/>
                <a:sym typeface="Cambria" charset="0"/>
              </a:rPr>
              <a:t> </a:t>
            </a:r>
            <a:r>
              <a:rPr lang="en-US" altLang="en-US" sz="3600" dirty="0" err="1">
                <a:solidFill>
                  <a:schemeClr val="tx1"/>
                </a:solidFill>
                <a:latin typeface="Garamond" charset="0"/>
                <a:ea typeface="Garamond" charset="0"/>
                <a:cs typeface="Garamond" charset="0"/>
                <a:sym typeface="Cambria" charset="0"/>
              </a:rPr>
              <a:t>ihtiyacımız</a:t>
            </a:r>
            <a:r>
              <a:rPr lang="en-US" altLang="en-US" sz="3600" dirty="0">
                <a:solidFill>
                  <a:schemeClr val="tx1"/>
                </a:solidFill>
                <a:latin typeface="Garamond" charset="0"/>
                <a:ea typeface="Garamond" charset="0"/>
                <a:cs typeface="Garamond" charset="0"/>
                <a:sym typeface="Cambria" charset="0"/>
              </a:rPr>
              <a:t> </a:t>
            </a:r>
            <a:r>
              <a:rPr lang="en-US" altLang="en-US" sz="3600" dirty="0" err="1">
                <a:solidFill>
                  <a:schemeClr val="tx1"/>
                </a:solidFill>
                <a:latin typeface="Garamond" charset="0"/>
                <a:ea typeface="Garamond" charset="0"/>
                <a:cs typeface="Garamond" charset="0"/>
                <a:sym typeface="Cambria" charset="0"/>
              </a:rPr>
              <a:t>olan</a:t>
            </a:r>
            <a:r>
              <a:rPr lang="en-US" altLang="en-US" sz="3600" dirty="0">
                <a:solidFill>
                  <a:schemeClr val="tx1"/>
                </a:solidFill>
                <a:latin typeface="Garamond" charset="0"/>
                <a:ea typeface="Garamond" charset="0"/>
                <a:cs typeface="Garamond" charset="0"/>
                <a:sym typeface="Cambria" charset="0"/>
              </a:rPr>
              <a:t> </a:t>
            </a:r>
            <a:r>
              <a:rPr lang="en-US" altLang="en-US" sz="3600" dirty="0" err="1">
                <a:solidFill>
                  <a:schemeClr val="tx1"/>
                </a:solidFill>
                <a:latin typeface="Garamond" charset="0"/>
                <a:ea typeface="Garamond" charset="0"/>
                <a:cs typeface="Garamond" charset="0"/>
                <a:sym typeface="Cambria" charset="0"/>
              </a:rPr>
              <a:t>iman</a:t>
            </a:r>
            <a:r>
              <a:rPr lang="en-US" altLang="en-US" sz="3600" dirty="0">
                <a:solidFill>
                  <a:schemeClr val="tx1"/>
                </a:solidFill>
                <a:latin typeface="Garamond" charset="0"/>
                <a:ea typeface="Garamond" charset="0"/>
                <a:cs typeface="Garamond" charset="0"/>
                <a:sym typeface="Cambria" charset="0"/>
              </a:rPr>
              <a:t>, </a:t>
            </a:r>
            <a:endParaRPr lang="en-US" altLang="en-US" sz="3600" dirty="0" smtClean="0">
              <a:solidFill>
                <a:schemeClr val="tx1"/>
              </a:solidFill>
              <a:latin typeface="Garamond" charset="0"/>
              <a:ea typeface="Garamond" charset="0"/>
              <a:cs typeface="Garamond" charset="0"/>
              <a:sym typeface="Cambria" charset="0"/>
            </a:endParaRPr>
          </a:p>
          <a:p>
            <a:r>
              <a:rPr lang="en-US" altLang="en-US" sz="3600" dirty="0" err="1" smtClean="0">
                <a:solidFill>
                  <a:schemeClr val="tx1"/>
                </a:solidFill>
                <a:latin typeface="Abadi MT Condensed Extra Bold" charset="0"/>
                <a:sym typeface="Abadi MT Condensed Extra Bold" charset="0"/>
              </a:rPr>
              <a:t>sadece</a:t>
            </a:r>
            <a:r>
              <a:rPr lang="en-US" altLang="en-US" sz="3600" dirty="0" smtClean="0">
                <a:solidFill>
                  <a:schemeClr val="tx1"/>
                </a:solidFill>
                <a:latin typeface="Abadi MT Condensed Extra Bold" charset="0"/>
                <a:sym typeface="Abadi MT Condensed Extra Bold" charset="0"/>
              </a:rPr>
              <a:t> </a:t>
            </a:r>
            <a:r>
              <a:rPr lang="en-US" altLang="en-US" sz="3600" dirty="0" err="1">
                <a:solidFill>
                  <a:schemeClr val="tx1"/>
                </a:solidFill>
                <a:latin typeface="Abadi MT Condensed Extra Bold" charset="0"/>
                <a:sym typeface="Abadi MT Condensed Extra Bold" charset="0"/>
              </a:rPr>
              <a:t>Allah’ın</a:t>
            </a:r>
            <a:r>
              <a:rPr lang="en-US" altLang="en-US" sz="3600" dirty="0">
                <a:solidFill>
                  <a:schemeClr val="tx1"/>
                </a:solidFill>
                <a:latin typeface="Abadi MT Condensed Extra Bold" charset="0"/>
                <a:sym typeface="Abadi MT Condensed Extra Bold" charset="0"/>
              </a:rPr>
              <a:t> </a:t>
            </a:r>
            <a:r>
              <a:rPr lang="en-US" altLang="en-US" sz="3600" dirty="0" err="1" smtClean="0">
                <a:solidFill>
                  <a:schemeClr val="tx1"/>
                </a:solidFill>
                <a:latin typeface="Abadi MT Condensed Extra Bold" charset="0"/>
                <a:sym typeface="Abadi MT Condensed Extra Bold" charset="0"/>
              </a:rPr>
              <a:t>Söz’üne</a:t>
            </a:r>
            <a:r>
              <a:rPr lang="en-US" altLang="en-US" sz="3600" dirty="0" smtClean="0">
                <a:solidFill>
                  <a:schemeClr val="tx1"/>
                </a:solidFill>
                <a:latin typeface="Abadi MT Condensed Extra Bold" charset="0"/>
                <a:sym typeface="Abadi MT Condensed Extra Bold" charset="0"/>
              </a:rPr>
              <a:t> </a:t>
            </a:r>
          </a:p>
          <a:p>
            <a:r>
              <a:rPr lang="en-US" altLang="en-US" sz="3600" dirty="0" err="1" smtClean="0">
                <a:solidFill>
                  <a:schemeClr val="tx1"/>
                </a:solidFill>
                <a:latin typeface="Garamond" charset="0"/>
                <a:ea typeface="Garamond" charset="0"/>
                <a:cs typeface="Garamond" charset="0"/>
                <a:sym typeface="Cambria" charset="0"/>
              </a:rPr>
              <a:t>dayanan</a:t>
            </a:r>
            <a:r>
              <a:rPr lang="en-US" altLang="en-US" sz="3600" dirty="0" smtClean="0">
                <a:solidFill>
                  <a:schemeClr val="tx1"/>
                </a:solidFill>
                <a:latin typeface="Garamond" charset="0"/>
                <a:ea typeface="Garamond" charset="0"/>
                <a:cs typeface="Garamond" charset="0"/>
                <a:sym typeface="Cambria" charset="0"/>
              </a:rPr>
              <a:t> </a:t>
            </a:r>
            <a:r>
              <a:rPr lang="en-US" altLang="en-US" sz="3600" dirty="0" err="1">
                <a:solidFill>
                  <a:schemeClr val="tx1"/>
                </a:solidFill>
                <a:latin typeface="Garamond" charset="0"/>
                <a:ea typeface="Garamond" charset="0"/>
                <a:cs typeface="Garamond" charset="0"/>
                <a:sym typeface="Cambria" charset="0"/>
              </a:rPr>
              <a:t>türde</a:t>
            </a:r>
            <a:r>
              <a:rPr lang="en-US" altLang="en-US" sz="3600" dirty="0">
                <a:solidFill>
                  <a:schemeClr val="tx1"/>
                </a:solidFill>
                <a:latin typeface="Garamond" charset="0"/>
                <a:ea typeface="Garamond" charset="0"/>
                <a:cs typeface="Garamond" charset="0"/>
                <a:sym typeface="Cambria" charset="0"/>
              </a:rPr>
              <a:t> </a:t>
            </a:r>
            <a:r>
              <a:rPr lang="en-US" altLang="en-US" sz="3600" dirty="0" err="1">
                <a:solidFill>
                  <a:schemeClr val="tx1"/>
                </a:solidFill>
                <a:latin typeface="Garamond" charset="0"/>
                <a:ea typeface="Garamond" charset="0"/>
                <a:cs typeface="Garamond" charset="0"/>
                <a:sym typeface="Cambria" charset="0"/>
              </a:rPr>
              <a:t>bir</a:t>
            </a:r>
            <a:r>
              <a:rPr lang="en-US" altLang="en-US" sz="3600" dirty="0">
                <a:solidFill>
                  <a:schemeClr val="tx1"/>
                </a:solidFill>
                <a:latin typeface="Garamond" charset="0"/>
                <a:ea typeface="Garamond" charset="0"/>
                <a:cs typeface="Garamond" charset="0"/>
                <a:sym typeface="Cambria" charset="0"/>
              </a:rPr>
              <a:t> </a:t>
            </a:r>
            <a:r>
              <a:rPr lang="en-US" altLang="en-US" sz="3600" dirty="0" err="1">
                <a:solidFill>
                  <a:schemeClr val="tx1"/>
                </a:solidFill>
                <a:latin typeface="Garamond" charset="0"/>
                <a:ea typeface="Garamond" charset="0"/>
                <a:cs typeface="Garamond" charset="0"/>
                <a:sym typeface="Cambria" charset="0"/>
              </a:rPr>
              <a:t>imandır</a:t>
            </a:r>
            <a:r>
              <a:rPr lang="en-US" altLang="en-US" sz="3600" dirty="0">
                <a:solidFill>
                  <a:schemeClr val="tx1"/>
                </a:solidFill>
                <a:latin typeface="Garamond" charset="0"/>
                <a:ea typeface="Garamond" charset="0"/>
                <a:cs typeface="Garamond" charset="0"/>
                <a:sym typeface="Cambria" charset="0"/>
              </a:rPr>
              <a:t>!</a:t>
            </a:r>
          </a:p>
          <a:p>
            <a:r>
              <a:rPr lang="en-US" altLang="en-US" sz="6000" dirty="0" smtClean="0">
                <a:solidFill>
                  <a:schemeClr val="tx1"/>
                </a:solidFill>
                <a:latin typeface="Abadi MT Condensed Extra Bold" charset="0"/>
                <a:sym typeface="Abadi MT Condensed Extra Bold" charset="0"/>
              </a:rPr>
              <a:t> </a:t>
            </a:r>
            <a:endParaRPr lang="en-US" altLang="en-US" sz="6000" dirty="0">
              <a:solidFill>
                <a:schemeClr val="tx1"/>
              </a:solidFill>
              <a:latin typeface="Abadi MT Condensed Extra Bold" charset="0"/>
              <a:sym typeface="Abadi MT Condensed Extra Bold" charset="0"/>
            </a:endParaRPr>
          </a:p>
          <a:p>
            <a:pPr algn="l" eaLnBrk="1" hangingPunct="1"/>
            <a:endParaRPr lang="en-US" altLang="en-US" sz="700" dirty="0">
              <a:solidFill>
                <a:schemeClr val="tx1"/>
              </a:solidFill>
              <a:latin typeface="Cambria" charset="0"/>
              <a:sym typeface="Cambria" charset="0"/>
            </a:endParaRPr>
          </a:p>
          <a:p>
            <a:pPr eaLnBrk="1" hangingPunct="1"/>
            <a:endParaRPr lang="en-US" altLang="en-US" sz="2800" dirty="0">
              <a:solidFill>
                <a:schemeClr val="tx1"/>
              </a:solidFill>
            </a:endParaRPr>
          </a:p>
        </p:txBody>
      </p:sp>
      <p:grpSp>
        <p:nvGrpSpPr>
          <p:cNvPr id="49154" name="Group 4"/>
          <p:cNvGrpSpPr>
            <a:grpSpLocks/>
          </p:cNvGrpSpPr>
          <p:nvPr/>
        </p:nvGrpSpPr>
        <p:grpSpPr bwMode="auto">
          <a:xfrm>
            <a:off x="1600806" y="431975"/>
            <a:ext cx="3812977" cy="3071813"/>
            <a:chOff x="0" y="0"/>
            <a:chExt cx="3415" cy="2752"/>
          </a:xfrm>
        </p:grpSpPr>
        <p:pic>
          <p:nvPicPr>
            <p:cNvPr id="49155" name="Picture 2"/>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01986">
              <a:off x="248" y="269"/>
              <a:ext cx="2917" cy="2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9156" name="Picture 3"/>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416" cy="2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1153831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p:cNvSpPr>
          <p:nvPr/>
        </p:nvSpPr>
        <p:spPr bwMode="auto">
          <a:xfrm>
            <a:off x="147955" y="246580"/>
            <a:ext cx="7027919" cy="609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21469"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4400" dirty="0" smtClean="0">
                <a:solidFill>
                  <a:schemeClr val="tx1"/>
                </a:solidFill>
                <a:latin typeface="Garamond" charset="0"/>
                <a:ea typeface="Garamond" charset="0"/>
                <a:cs typeface="Garamond" charset="0"/>
                <a:sym typeface="Cambria" charset="0"/>
              </a:rPr>
              <a:t>“</a:t>
            </a:r>
            <a:r>
              <a:rPr lang="en-US" altLang="en-US" sz="4400" dirty="0" err="1" smtClean="0">
                <a:solidFill>
                  <a:schemeClr val="tx1"/>
                </a:solidFill>
                <a:latin typeface="Garamond" charset="0"/>
                <a:ea typeface="Garamond" charset="0"/>
                <a:cs typeface="Garamond" charset="0"/>
                <a:sym typeface="Cambria" charset="0"/>
              </a:rPr>
              <a:t>İmanınız</a:t>
            </a:r>
            <a:r>
              <a:rPr lang="en-US" altLang="en-US" sz="4400" dirty="0" smtClean="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yenilmezmiş</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gibi</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konuşun</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ve</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davranın</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Rabb’in</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kaynakları</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zengindir</a:t>
            </a:r>
            <a:r>
              <a:rPr lang="en-US" altLang="en-US" sz="4400" dirty="0">
                <a:solidFill>
                  <a:schemeClr val="tx1"/>
                </a:solidFill>
                <a:latin typeface="Garamond" charset="0"/>
                <a:ea typeface="Garamond" charset="0"/>
                <a:cs typeface="Garamond" charset="0"/>
                <a:sym typeface="Cambria" charset="0"/>
              </a:rPr>
              <a:t>; O </a:t>
            </a:r>
            <a:r>
              <a:rPr lang="en-US" altLang="en-US" sz="4400" dirty="0" err="1">
                <a:solidFill>
                  <a:schemeClr val="tx1"/>
                </a:solidFill>
                <a:latin typeface="Garamond" charset="0"/>
                <a:ea typeface="Garamond" charset="0"/>
                <a:cs typeface="Garamond" charset="0"/>
                <a:sym typeface="Cambria" charset="0"/>
              </a:rPr>
              <a:t>dünyanın</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sahibidir</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İmanla</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göğe</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doğru</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bakın</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Işığa</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güce</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ve</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etkinliğe</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sahip</a:t>
            </a:r>
            <a:r>
              <a:rPr lang="en-US" altLang="en-US" sz="4400" dirty="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olan</a:t>
            </a:r>
            <a:r>
              <a:rPr lang="en-US" altLang="en-US" sz="4400" dirty="0">
                <a:solidFill>
                  <a:schemeClr val="tx1"/>
                </a:solidFill>
                <a:latin typeface="Garamond" charset="0"/>
                <a:ea typeface="Garamond" charset="0"/>
                <a:cs typeface="Garamond" charset="0"/>
                <a:sym typeface="Cambria" charset="0"/>
              </a:rPr>
              <a:t> </a:t>
            </a:r>
            <a:r>
              <a:rPr lang="en-US" altLang="en-US" sz="4400" dirty="0" err="1" smtClean="0">
                <a:solidFill>
                  <a:schemeClr val="tx1"/>
                </a:solidFill>
                <a:latin typeface="Garamond" charset="0"/>
                <a:ea typeface="Garamond" charset="0"/>
                <a:cs typeface="Garamond" charset="0"/>
                <a:sym typeface="Cambria" charset="0"/>
              </a:rPr>
              <a:t>Kişi’ye</a:t>
            </a:r>
            <a:r>
              <a:rPr lang="en-US" altLang="en-US" sz="4400" dirty="0" smtClean="0">
                <a:solidFill>
                  <a:schemeClr val="tx1"/>
                </a:solidFill>
                <a:latin typeface="Garamond" charset="0"/>
                <a:ea typeface="Garamond" charset="0"/>
                <a:cs typeface="Garamond" charset="0"/>
                <a:sym typeface="Cambria" charset="0"/>
              </a:rPr>
              <a:t> </a:t>
            </a:r>
            <a:r>
              <a:rPr lang="en-US" altLang="en-US" sz="4400" dirty="0" err="1">
                <a:solidFill>
                  <a:schemeClr val="tx1"/>
                </a:solidFill>
                <a:latin typeface="Garamond" charset="0"/>
                <a:ea typeface="Garamond" charset="0"/>
                <a:cs typeface="Garamond" charset="0"/>
                <a:sym typeface="Cambria" charset="0"/>
              </a:rPr>
              <a:t>bakın</a:t>
            </a:r>
            <a:r>
              <a:rPr lang="en-US" altLang="en-US" sz="4400" dirty="0" smtClean="0">
                <a:solidFill>
                  <a:schemeClr val="tx1"/>
                </a:solidFill>
                <a:latin typeface="Garamond" charset="0"/>
                <a:ea typeface="Garamond" charset="0"/>
                <a:cs typeface="Garamond" charset="0"/>
                <a:sym typeface="Cambria" charset="0"/>
              </a:rPr>
              <a:t>.”</a:t>
            </a:r>
          </a:p>
          <a:p>
            <a:endParaRPr lang="en-US" altLang="en-US" sz="4400" dirty="0">
              <a:solidFill>
                <a:schemeClr val="tx1"/>
              </a:solidFill>
              <a:latin typeface="Garamond" charset="0"/>
              <a:ea typeface="Garamond" charset="0"/>
              <a:cs typeface="Garamond" charset="0"/>
              <a:sym typeface="Cambria" charset="0"/>
            </a:endParaRPr>
          </a:p>
          <a:p>
            <a:pPr eaLnBrk="1" hangingPunct="1"/>
            <a:r>
              <a:rPr lang="en-US" altLang="en-US" sz="2800" i="1" dirty="0">
                <a:solidFill>
                  <a:schemeClr val="tx1"/>
                </a:solidFill>
                <a:latin typeface="Garamond" charset="0"/>
                <a:ea typeface="Garamond" charset="0"/>
                <a:cs typeface="Garamond" charset="0"/>
                <a:sym typeface="Cambria Italic" charset="0"/>
              </a:rPr>
              <a:t>Christ Object Lessons</a:t>
            </a:r>
            <a:r>
              <a:rPr lang="en-US" altLang="en-US" sz="2800" dirty="0">
                <a:solidFill>
                  <a:schemeClr val="tx1"/>
                </a:solidFill>
                <a:latin typeface="Garamond" charset="0"/>
                <a:ea typeface="Garamond" charset="0"/>
                <a:cs typeface="Garamond" charset="0"/>
                <a:sym typeface="Cambria" charset="0"/>
              </a:rPr>
              <a:t>, p. 146</a:t>
            </a:r>
          </a:p>
        </p:txBody>
      </p:sp>
    </p:spTree>
    <p:extLst>
      <p:ext uri="{BB962C8B-B14F-4D97-AF65-F5344CB8AC3E}">
        <p14:creationId xmlns:p14="http://schemas.microsoft.com/office/powerpoint/2010/main" val="668486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01" name="Group 3"/>
          <p:cNvGrpSpPr>
            <a:grpSpLocks/>
          </p:cNvGrpSpPr>
          <p:nvPr/>
        </p:nvGrpSpPr>
        <p:grpSpPr bwMode="auto">
          <a:xfrm>
            <a:off x="4258695" y="1458017"/>
            <a:ext cx="3084883" cy="2470373"/>
            <a:chOff x="0" y="0"/>
            <a:chExt cx="3312" cy="2480"/>
          </a:xfrm>
        </p:grpSpPr>
        <p:pic>
          <p:nvPicPr>
            <p:cNvPr id="51206" name="Picture 1"/>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01986">
              <a:off x="242" y="267"/>
              <a:ext cx="2830" cy="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1207" name="Picture 2"/>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312" cy="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51202" name="Group 6"/>
          <p:cNvGrpSpPr>
            <a:grpSpLocks/>
          </p:cNvGrpSpPr>
          <p:nvPr/>
        </p:nvGrpSpPr>
        <p:grpSpPr bwMode="auto">
          <a:xfrm>
            <a:off x="586066" y="3224735"/>
            <a:ext cx="4945931" cy="3249289"/>
            <a:chOff x="0" y="0"/>
            <a:chExt cx="4984" cy="3296"/>
          </a:xfrm>
        </p:grpSpPr>
        <p:pic>
          <p:nvPicPr>
            <p:cNvPr id="51204" name="Picture 4"/>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76" y="176"/>
              <a:ext cx="4632" cy="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1205" name="Picture 5"/>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0"/>
              <a:ext cx="4984" cy="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51203" name="Rectangle 7"/>
          <p:cNvSpPr>
            <a:spLocks/>
          </p:cNvSpPr>
          <p:nvPr/>
        </p:nvSpPr>
        <p:spPr bwMode="auto">
          <a:xfrm>
            <a:off x="0" y="512552"/>
            <a:ext cx="5283308"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eaLnBrk="1" hangingPunct="1"/>
            <a:r>
              <a:rPr lang="en-US" altLang="en-US" sz="4500" dirty="0" err="1" smtClean="0">
                <a:solidFill>
                  <a:schemeClr val="tx1"/>
                </a:solidFill>
                <a:latin typeface="Chalkduster" charset="0"/>
                <a:sym typeface="Chalkduster" charset="0"/>
              </a:rPr>
              <a:t>Yen’in</a:t>
            </a:r>
            <a:r>
              <a:rPr lang="en-US" altLang="en-US" sz="4500" dirty="0" smtClean="0">
                <a:solidFill>
                  <a:schemeClr val="tx1"/>
                </a:solidFill>
                <a:latin typeface="Chalkduster" charset="0"/>
                <a:sym typeface="Chalkduster" charset="0"/>
              </a:rPr>
              <a:t> </a:t>
            </a:r>
            <a:r>
              <a:rPr lang="en-US" altLang="en-US" sz="4500" dirty="0" err="1" smtClean="0">
                <a:solidFill>
                  <a:schemeClr val="tx1"/>
                </a:solidFill>
                <a:latin typeface="Chalkduster" charset="0"/>
                <a:sym typeface="Chalkduster" charset="0"/>
              </a:rPr>
              <a:t>hikayesi</a:t>
            </a:r>
            <a:endParaRPr lang="en-US" altLang="en-US" sz="4500" dirty="0" smtClean="0">
              <a:solidFill>
                <a:schemeClr val="tx1"/>
              </a:solidFill>
              <a:latin typeface="Chalkduster" charset="0"/>
              <a:sym typeface="Chalkduster" charset="0"/>
            </a:endParaRPr>
          </a:p>
          <a:p>
            <a:pPr eaLnBrk="1" hangingPunct="1"/>
            <a:endParaRPr lang="en-US" altLang="en-US" sz="4500" dirty="0" smtClean="0">
              <a:solidFill>
                <a:schemeClr val="tx1"/>
              </a:solidFill>
              <a:latin typeface="Chalkduster" charset="0"/>
              <a:sym typeface="Chalkduster" charset="0"/>
            </a:endParaRPr>
          </a:p>
        </p:txBody>
      </p:sp>
      <p:sp>
        <p:nvSpPr>
          <p:cNvPr id="2" name="TextBox 1"/>
          <p:cNvSpPr txBox="1"/>
          <p:nvPr/>
        </p:nvSpPr>
        <p:spPr>
          <a:xfrm>
            <a:off x="258923" y="1530050"/>
            <a:ext cx="3206527" cy="861774"/>
          </a:xfrm>
          <a:prstGeom prst="rect">
            <a:avLst/>
          </a:prstGeom>
          <a:noFill/>
        </p:spPr>
        <p:txBody>
          <a:bodyPr wrap="none" rtlCol="0">
            <a:spAutoFit/>
          </a:bodyPr>
          <a:lstStyle/>
          <a:p>
            <a:r>
              <a:rPr lang="en-US" altLang="en-US" sz="3200" dirty="0" err="1">
                <a:latin typeface="Garamond" charset="0"/>
                <a:ea typeface="Garamond" charset="0"/>
                <a:cs typeface="Garamond" charset="0"/>
                <a:sym typeface="Cambria" charset="0"/>
              </a:rPr>
              <a:t>Vietnam’da</a:t>
            </a:r>
            <a:r>
              <a:rPr lang="en-US" altLang="en-US" sz="3200" dirty="0">
                <a:latin typeface="Garamond" charset="0"/>
                <a:ea typeface="Garamond" charset="0"/>
                <a:cs typeface="Garamond" charset="0"/>
                <a:sym typeface="Cambria" charset="0"/>
              </a:rPr>
              <a:t> </a:t>
            </a:r>
            <a:r>
              <a:rPr lang="en-US" altLang="en-US" sz="3200" dirty="0" err="1">
                <a:latin typeface="Garamond" charset="0"/>
                <a:ea typeface="Garamond" charset="0"/>
                <a:cs typeface="Garamond" charset="0"/>
                <a:sym typeface="Cambria" charset="0"/>
              </a:rPr>
              <a:t>mucize</a:t>
            </a:r>
            <a:endParaRPr lang="en-US" altLang="en-US" sz="3200" dirty="0">
              <a:latin typeface="Garamond" charset="0"/>
              <a:ea typeface="Garamond" charset="0"/>
              <a:cs typeface="Garamond" charset="0"/>
              <a:sym typeface="Cambria" charset="0"/>
            </a:endParaRPr>
          </a:p>
          <a:p>
            <a:endParaRPr lang="en-US" dirty="0"/>
          </a:p>
        </p:txBody>
      </p:sp>
    </p:spTree>
    <p:extLst>
      <p:ext uri="{BB962C8B-B14F-4D97-AF65-F5344CB8AC3E}">
        <p14:creationId xmlns:p14="http://schemas.microsoft.com/office/powerpoint/2010/main" val="1764068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
          <p:cNvSpPr>
            <a:spLocks/>
          </p:cNvSpPr>
          <p:nvPr/>
        </p:nvSpPr>
        <p:spPr bwMode="auto">
          <a:xfrm>
            <a:off x="-3775" y="833556"/>
            <a:ext cx="7474148" cy="532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4000" dirty="0" smtClean="0">
                <a:solidFill>
                  <a:schemeClr val="tx1"/>
                </a:solidFill>
                <a:latin typeface="Abadi MT Condensed Extra Bold" charset="0"/>
                <a:sym typeface="Abadi MT Condensed Extra Bold" charset="0"/>
              </a:rPr>
              <a:t>“</a:t>
            </a:r>
            <a:r>
              <a:rPr lang="en-US" altLang="en-US" sz="4000" dirty="0" err="1" smtClean="0">
                <a:solidFill>
                  <a:schemeClr val="tx1"/>
                </a:solidFill>
                <a:latin typeface="Abadi MT Condensed Extra Bold" charset="0"/>
                <a:sym typeface="Abadi MT Condensed Extra Bold" charset="0"/>
              </a:rPr>
              <a:t>Rabb’in</a:t>
            </a:r>
            <a:r>
              <a:rPr lang="en-US" altLang="en-US" sz="4000" dirty="0" smtClean="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Kendi</a:t>
            </a:r>
            <a:r>
              <a:rPr lang="en-US" altLang="en-US" sz="4000" dirty="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halkının</a:t>
            </a:r>
            <a:r>
              <a:rPr lang="en-US" altLang="en-US" sz="4000" dirty="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dualarını</a:t>
            </a:r>
            <a:r>
              <a:rPr lang="en-US" altLang="en-US" sz="4000" dirty="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göz</a:t>
            </a:r>
            <a:r>
              <a:rPr lang="en-US" altLang="en-US" sz="4000" dirty="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ardı</a:t>
            </a:r>
            <a:r>
              <a:rPr lang="en-US" altLang="en-US" sz="4000" dirty="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etmesi</a:t>
            </a:r>
            <a:r>
              <a:rPr lang="en-US" altLang="en-US" sz="4000" dirty="0">
                <a:solidFill>
                  <a:schemeClr val="tx1"/>
                </a:solidFill>
                <a:latin typeface="Abadi MT Condensed Extra Bold" charset="0"/>
                <a:sym typeface="Abadi MT Condensed Extra Bold" charset="0"/>
              </a:rPr>
              <a:t> </a:t>
            </a:r>
            <a:r>
              <a:rPr lang="en-US" altLang="en-US" sz="5400" dirty="0" err="1">
                <a:solidFill>
                  <a:schemeClr val="accent2">
                    <a:lumMod val="50000"/>
                  </a:schemeClr>
                </a:solidFill>
                <a:latin typeface="Abadi MT Condensed Extra Bold" charset="0"/>
                <a:sym typeface="Abadi MT Condensed Extra Bold" charset="0"/>
              </a:rPr>
              <a:t>tehlikesi</a:t>
            </a:r>
            <a:r>
              <a:rPr lang="en-US" altLang="en-US" sz="5400" dirty="0">
                <a:solidFill>
                  <a:schemeClr val="accent2">
                    <a:lumMod val="50000"/>
                  </a:schemeClr>
                </a:solidFill>
                <a:latin typeface="Abadi MT Condensed Extra Bold" charset="0"/>
                <a:sym typeface="Abadi MT Condensed Extra Bold" charset="0"/>
              </a:rPr>
              <a:t> </a:t>
            </a:r>
            <a:r>
              <a:rPr lang="en-US" altLang="en-US" sz="5400" dirty="0" err="1" smtClean="0">
                <a:solidFill>
                  <a:schemeClr val="accent2">
                    <a:lumMod val="50000"/>
                  </a:schemeClr>
                </a:solidFill>
                <a:latin typeface="Abadi MT Condensed Extra Bold" charset="0"/>
                <a:sym typeface="Abadi MT Condensed Extra Bold" charset="0"/>
              </a:rPr>
              <a:t>yoktur</a:t>
            </a:r>
            <a:r>
              <a:rPr lang="en-US" altLang="en-US" sz="4000" dirty="0" smtClean="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Tehlike</a:t>
            </a:r>
            <a:r>
              <a:rPr lang="en-US" altLang="en-US" sz="4000" dirty="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onların</a:t>
            </a:r>
            <a:r>
              <a:rPr lang="en-US" altLang="en-US" sz="4000" dirty="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ayartıda</a:t>
            </a:r>
            <a:r>
              <a:rPr lang="en-US" altLang="en-US" sz="4000" dirty="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ve</a:t>
            </a:r>
            <a:r>
              <a:rPr lang="en-US" altLang="en-US" sz="4000" dirty="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denenmede</a:t>
            </a:r>
            <a:r>
              <a:rPr lang="en-US" altLang="en-US" sz="4000" dirty="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cesaretlerinin</a:t>
            </a:r>
            <a:r>
              <a:rPr lang="en-US" altLang="en-US" sz="4000" dirty="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kırılmasında</a:t>
            </a:r>
            <a:r>
              <a:rPr lang="en-US" altLang="en-US" sz="4000" dirty="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ve</a:t>
            </a:r>
            <a:r>
              <a:rPr lang="en-US" altLang="en-US" sz="4000" dirty="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duada</a:t>
            </a:r>
            <a:r>
              <a:rPr lang="en-US" altLang="en-US" sz="4000" dirty="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sebatı</a:t>
            </a:r>
            <a:r>
              <a:rPr lang="en-US" altLang="en-US" sz="4000" dirty="0">
                <a:solidFill>
                  <a:schemeClr val="tx1"/>
                </a:solidFill>
                <a:latin typeface="Abadi MT Condensed Extra Bold" charset="0"/>
                <a:sym typeface="Abadi MT Condensed Extra Bold" charset="0"/>
              </a:rPr>
              <a:t> </a:t>
            </a:r>
            <a:r>
              <a:rPr lang="en-US" altLang="en-US" sz="4000" dirty="0" err="1">
                <a:solidFill>
                  <a:schemeClr val="tx1"/>
                </a:solidFill>
                <a:latin typeface="Abadi MT Condensed Extra Bold" charset="0"/>
                <a:sym typeface="Abadi MT Condensed Extra Bold" charset="0"/>
              </a:rPr>
              <a:t>sürdürememelerindedir</a:t>
            </a:r>
            <a:r>
              <a:rPr lang="en-US" altLang="en-US" sz="4000" dirty="0" smtClean="0">
                <a:solidFill>
                  <a:schemeClr val="tx1"/>
                </a:solidFill>
                <a:latin typeface="Abadi MT Condensed Extra Bold" charset="0"/>
                <a:sym typeface="Abadi MT Condensed Extra Bold" charset="0"/>
              </a:rPr>
              <a:t>.”</a:t>
            </a:r>
            <a:endParaRPr lang="en-US" altLang="en-US" sz="4000" dirty="0">
              <a:solidFill>
                <a:schemeClr val="tx1"/>
              </a:solidFill>
              <a:latin typeface="Abadi MT Condensed Extra Bold" charset="0"/>
              <a:sym typeface="Abadi MT Condensed Extra Bold" charset="0"/>
            </a:endParaRPr>
          </a:p>
          <a:p>
            <a:pPr eaLnBrk="1" hangingPunct="1"/>
            <a:endParaRPr lang="en-US" altLang="en-US" sz="2800" dirty="0">
              <a:solidFill>
                <a:schemeClr val="tx1"/>
              </a:solidFill>
              <a:latin typeface="Abadi MT Condensed Extra Bold" charset="0"/>
              <a:sym typeface="Abadi MT Condensed Extra Bold" charset="0"/>
            </a:endParaRPr>
          </a:p>
          <a:p>
            <a:pPr eaLnBrk="1" hangingPunct="1"/>
            <a:r>
              <a:rPr lang="en-US" altLang="en-US" sz="2800" i="1" dirty="0" smtClean="0">
                <a:solidFill>
                  <a:schemeClr val="tx1"/>
                </a:solidFill>
                <a:latin typeface="Garamond" charset="0"/>
                <a:ea typeface="Garamond" charset="0"/>
                <a:cs typeface="Garamond" charset="0"/>
                <a:sym typeface="Cambria Italic" charset="0"/>
              </a:rPr>
              <a:t>Christ’s </a:t>
            </a:r>
            <a:r>
              <a:rPr lang="en-US" altLang="en-US" sz="2800" i="1" dirty="0">
                <a:solidFill>
                  <a:schemeClr val="tx1"/>
                </a:solidFill>
                <a:latin typeface="Garamond" charset="0"/>
                <a:ea typeface="Garamond" charset="0"/>
                <a:cs typeface="Garamond" charset="0"/>
                <a:sym typeface="Cambria Italic" charset="0"/>
              </a:rPr>
              <a:t>Object Lessons</a:t>
            </a:r>
            <a:r>
              <a:rPr lang="en-US" altLang="en-US" sz="2800" dirty="0">
                <a:solidFill>
                  <a:schemeClr val="tx1"/>
                </a:solidFill>
                <a:latin typeface="Garamond" charset="0"/>
                <a:ea typeface="Garamond" charset="0"/>
                <a:cs typeface="Garamond" charset="0"/>
                <a:sym typeface="Cambria Italic" charset="0"/>
              </a:rPr>
              <a:t>, p. 175</a:t>
            </a:r>
          </a:p>
        </p:txBody>
      </p:sp>
    </p:spTree>
    <p:extLst>
      <p:ext uri="{BB962C8B-B14F-4D97-AF65-F5344CB8AC3E}">
        <p14:creationId xmlns:p14="http://schemas.microsoft.com/office/powerpoint/2010/main" val="534754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p:cNvSpPr>
          <p:nvPr/>
        </p:nvSpPr>
        <p:spPr bwMode="auto">
          <a:xfrm>
            <a:off x="497590" y="334768"/>
            <a:ext cx="6209757" cy="617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3200" dirty="0" smtClean="0">
                <a:solidFill>
                  <a:schemeClr val="tx1"/>
                </a:solidFill>
                <a:latin typeface="Garamond" charset="0"/>
                <a:ea typeface="Garamond" charset="0"/>
                <a:cs typeface="Garamond" charset="0"/>
              </a:rPr>
              <a:t>“</a:t>
            </a:r>
            <a:r>
              <a:rPr lang="en-US" altLang="en-US" sz="3200" dirty="0" err="1" smtClean="0">
                <a:solidFill>
                  <a:schemeClr val="tx1"/>
                </a:solidFill>
                <a:latin typeface="Garamond" charset="0"/>
                <a:ea typeface="Garamond" charset="0"/>
                <a:cs typeface="Garamond" charset="0"/>
                <a:sym typeface="Cambria" charset="0"/>
              </a:rPr>
              <a:t>Hisler</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olsun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ya</a:t>
            </a:r>
            <a:r>
              <a:rPr lang="en-US" altLang="en-US" sz="3200" dirty="0">
                <a:solidFill>
                  <a:schemeClr val="tx1"/>
                </a:solidFill>
                <a:latin typeface="Garamond" charset="0"/>
                <a:ea typeface="Garamond" charset="0"/>
                <a:cs typeface="Garamond" charset="0"/>
                <a:sym typeface="Cambria" charset="0"/>
              </a:rPr>
              <a:t> da </a:t>
            </a:r>
            <a:r>
              <a:rPr lang="en-US" altLang="en-US" sz="3200" dirty="0" err="1">
                <a:solidFill>
                  <a:schemeClr val="tx1"/>
                </a:solidFill>
                <a:latin typeface="Garamond" charset="0"/>
                <a:ea typeface="Garamond" charset="0"/>
                <a:cs typeface="Garamond" charset="0"/>
                <a:sym typeface="Cambria" charset="0"/>
              </a:rPr>
              <a:t>olmasın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iman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Tanrı’nın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sözünü</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ciddiye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alır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Umut</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ettiğimiz</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şeylerin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özü</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görmediğimiz</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şeylerin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kanıtıdır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Eğer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karşımızdaki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insana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inanıyorsak</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Allah’ın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sözüne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inanamaz</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mıyız</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O’na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gidip</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bilgelik</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veya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lütuf</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istediğimiz</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zaman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kendimize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bakıp</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bir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güvence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olarak</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O’nun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bizlerde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Kendi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sözünü</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gerçekleştirdiği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yolunda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özel</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bir</a:t>
            </a:r>
            <a:r>
              <a:rPr lang="en-US" altLang="en-US" sz="3200" dirty="0">
                <a:solidFill>
                  <a:schemeClr val="tx1"/>
                </a:solidFill>
                <a:latin typeface="Garamond" charset="0"/>
                <a:ea typeface="Garamond" charset="0"/>
                <a:cs typeface="Garamond" charset="0"/>
                <a:sym typeface="Cambria" charset="0"/>
              </a:rPr>
              <a:t> his </a:t>
            </a:r>
            <a:r>
              <a:rPr lang="en-US" altLang="en-US" sz="3200" dirty="0" err="1">
                <a:solidFill>
                  <a:schemeClr val="tx1"/>
                </a:solidFill>
                <a:latin typeface="Garamond" charset="0"/>
                <a:ea typeface="Garamond" charset="0"/>
                <a:cs typeface="Garamond" charset="0"/>
                <a:sym typeface="Cambria" charset="0"/>
              </a:rPr>
              <a:t>aramamalıyız</a:t>
            </a:r>
            <a:r>
              <a:rPr lang="en-US" altLang="en-US" sz="3200" dirty="0">
                <a:solidFill>
                  <a:schemeClr val="tx1"/>
                </a:solidFill>
                <a:latin typeface="Garamond" charset="0"/>
                <a:ea typeface="Garamond" charset="0"/>
                <a:cs typeface="Garamond" charset="0"/>
                <a:sym typeface="Cambria" charset="0"/>
              </a:rPr>
              <a:t>. His </a:t>
            </a:r>
            <a:r>
              <a:rPr lang="en-US" altLang="en-US" sz="3200" dirty="0" err="1">
                <a:solidFill>
                  <a:schemeClr val="tx1"/>
                </a:solidFill>
                <a:latin typeface="Garamond" charset="0"/>
                <a:ea typeface="Garamond" charset="0"/>
                <a:cs typeface="Garamond" charset="0"/>
                <a:sym typeface="Cambria" charset="0"/>
              </a:rPr>
              <a:t>ölçüt</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değildir</a:t>
            </a:r>
            <a:r>
              <a:rPr lang="en-US" altLang="en-US" sz="3200" dirty="0">
                <a:solidFill>
                  <a:schemeClr val="tx1"/>
                </a:solidFill>
                <a:latin typeface="Garamond" charset="0"/>
                <a:ea typeface="Garamond" charset="0"/>
                <a:cs typeface="Garamond" charset="0"/>
                <a:sym typeface="Cambria" charset="0"/>
              </a:rPr>
              <a:t>. </a:t>
            </a:r>
          </a:p>
        </p:txBody>
      </p:sp>
    </p:spTree>
    <p:extLst>
      <p:ext uri="{BB962C8B-B14F-4D97-AF65-F5344CB8AC3E}">
        <p14:creationId xmlns:p14="http://schemas.microsoft.com/office/powerpoint/2010/main" val="405079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8639" y="1048215"/>
            <a:ext cx="6400801" cy="5498477"/>
          </a:xfrm>
        </p:spPr>
        <p:txBody>
          <a:bodyPr>
            <a:noAutofit/>
          </a:bodyPr>
          <a:lstStyle/>
          <a:p>
            <a:pPr marL="0" indent="0" algn="ctr">
              <a:buNone/>
            </a:pPr>
            <a:r>
              <a:rPr lang="en-US" altLang="en-US" sz="3200" dirty="0" err="1" smtClean="0">
                <a:solidFill>
                  <a:schemeClr val="tx1"/>
                </a:solidFill>
                <a:latin typeface="Adobe Garamond Pro Bold"/>
                <a:ea typeface="Abadi MT Condensed Extra Bold" charset="0"/>
                <a:cs typeface="Adobe Garamond Pro Bold"/>
                <a:sym typeface="Cambria" charset="0"/>
              </a:rPr>
              <a:t>İmanlılar</a:t>
            </a:r>
            <a:r>
              <a:rPr lang="en-US" altLang="en-US" sz="3200" dirty="0" smtClean="0">
                <a:solidFill>
                  <a:schemeClr val="tx1"/>
                </a:solidFill>
                <a:latin typeface="Adobe Garamond Pro Bold"/>
                <a:ea typeface="Abadi MT Condensed Extra Bold" charset="0"/>
                <a:cs typeface="Adobe Garamond Pro Bold"/>
                <a:sym typeface="Cambria" charset="0"/>
              </a:rPr>
              <a:t> </a:t>
            </a:r>
            <a:r>
              <a:rPr lang="en-US" altLang="en-US" sz="3200" dirty="0" err="1">
                <a:solidFill>
                  <a:schemeClr val="tx1"/>
                </a:solidFill>
                <a:latin typeface="Adobe Garamond Pro Bold"/>
                <a:ea typeface="Abadi MT Condensed Extra Bold" charset="0"/>
                <a:cs typeface="Adobe Garamond Pro Bold"/>
                <a:sym typeface="Cambria" charset="0"/>
              </a:rPr>
              <a:t>hisleri</a:t>
            </a:r>
            <a:r>
              <a:rPr lang="en-US" altLang="en-US" sz="3200" dirty="0">
                <a:solidFill>
                  <a:schemeClr val="tx1"/>
                </a:solidFill>
                <a:latin typeface="Adobe Garamond Pro Bold"/>
                <a:ea typeface="Abadi MT Condensed Extra Bold" charset="0"/>
                <a:cs typeface="Adobe Garamond Pro Bold"/>
                <a:sym typeface="Cambria" charset="0"/>
              </a:rPr>
              <a:t> </a:t>
            </a:r>
            <a:r>
              <a:rPr lang="en-US" altLang="en-US" sz="3200" dirty="0" err="1">
                <a:solidFill>
                  <a:schemeClr val="tx1"/>
                </a:solidFill>
                <a:latin typeface="Adobe Garamond Pro Bold"/>
                <a:ea typeface="Abadi MT Condensed Extra Bold" charset="0"/>
                <a:cs typeface="Adobe Garamond Pro Bold"/>
                <a:sym typeface="Cambria" charset="0"/>
              </a:rPr>
              <a:t>takip</a:t>
            </a:r>
            <a:r>
              <a:rPr lang="en-US" altLang="en-US" sz="3200" dirty="0">
                <a:solidFill>
                  <a:schemeClr val="tx1"/>
                </a:solidFill>
                <a:latin typeface="Adobe Garamond Pro Bold"/>
                <a:ea typeface="Abadi MT Condensed Extra Bold" charset="0"/>
                <a:cs typeface="Adobe Garamond Pro Bold"/>
                <a:sym typeface="Cambria" charset="0"/>
              </a:rPr>
              <a:t> </a:t>
            </a:r>
            <a:r>
              <a:rPr lang="en-US" altLang="en-US" sz="3200" dirty="0" err="1">
                <a:solidFill>
                  <a:schemeClr val="tx1"/>
                </a:solidFill>
                <a:latin typeface="Adobe Garamond Pro Bold"/>
                <a:ea typeface="Abadi MT Condensed Extra Bold" charset="0"/>
                <a:cs typeface="Adobe Garamond Pro Bold"/>
                <a:sym typeface="Cambria" charset="0"/>
              </a:rPr>
              <a:t>ettiğinde</a:t>
            </a:r>
            <a:r>
              <a:rPr lang="en-US" altLang="en-US" sz="3200" dirty="0">
                <a:solidFill>
                  <a:schemeClr val="tx1"/>
                </a:solidFill>
                <a:latin typeface="Adobe Garamond Pro Bold"/>
                <a:ea typeface="Abadi MT Condensed Extra Bold" charset="0"/>
                <a:cs typeface="Adobe Garamond Pro Bold"/>
                <a:sym typeface="Cambria" charset="0"/>
              </a:rPr>
              <a:t>, </a:t>
            </a:r>
            <a:r>
              <a:rPr lang="en-US" altLang="en-US" sz="3200" dirty="0" err="1">
                <a:solidFill>
                  <a:schemeClr val="tx1"/>
                </a:solidFill>
                <a:latin typeface="Adobe Garamond Pro Bold"/>
                <a:ea typeface="Abadi MT Condensed Extra Bold" charset="0"/>
                <a:cs typeface="Adobe Garamond Pro Bold"/>
                <a:sym typeface="Cambria" charset="0"/>
              </a:rPr>
              <a:t>bunun</a:t>
            </a:r>
            <a:r>
              <a:rPr lang="en-US" altLang="en-US" sz="3200" dirty="0">
                <a:solidFill>
                  <a:schemeClr val="tx1"/>
                </a:solidFill>
                <a:latin typeface="Adobe Garamond Pro Bold"/>
                <a:ea typeface="Abadi MT Condensed Extra Bold" charset="0"/>
                <a:cs typeface="Adobe Garamond Pro Bold"/>
                <a:sym typeface="Cambria" charset="0"/>
              </a:rPr>
              <a:t> </a:t>
            </a:r>
            <a:r>
              <a:rPr lang="en-US" altLang="en-US" sz="3200" dirty="0" err="1">
                <a:solidFill>
                  <a:schemeClr val="tx1"/>
                </a:solidFill>
                <a:latin typeface="Adobe Garamond Pro Bold"/>
                <a:ea typeface="Abadi MT Condensed Extra Bold" charset="0"/>
                <a:cs typeface="Adobe Garamond Pro Bold"/>
                <a:sym typeface="Cambria" charset="0"/>
              </a:rPr>
              <a:t>sonucu</a:t>
            </a:r>
            <a:r>
              <a:rPr lang="en-US" altLang="en-US" sz="3200" dirty="0">
                <a:solidFill>
                  <a:schemeClr val="tx1"/>
                </a:solidFill>
                <a:latin typeface="Adobe Garamond Pro Bold"/>
                <a:ea typeface="Abadi MT Condensed Extra Bold" charset="0"/>
                <a:cs typeface="Adobe Garamond Pro Bold"/>
                <a:sym typeface="Cambria" charset="0"/>
              </a:rPr>
              <a:t> </a:t>
            </a:r>
            <a:r>
              <a:rPr lang="en-US" altLang="en-US" sz="3200" dirty="0" err="1">
                <a:solidFill>
                  <a:schemeClr val="tx1"/>
                </a:solidFill>
                <a:latin typeface="Adobe Garamond Pro Bold"/>
                <a:ea typeface="Abadi MT Condensed Extra Bold" charset="0"/>
                <a:cs typeface="Adobe Garamond Pro Bold"/>
                <a:sym typeface="Cambria" charset="0"/>
              </a:rPr>
              <a:t>büyük</a:t>
            </a:r>
            <a:r>
              <a:rPr lang="en-US" altLang="en-US" sz="3200" dirty="0">
                <a:solidFill>
                  <a:schemeClr val="tx1"/>
                </a:solidFill>
                <a:latin typeface="Adobe Garamond Pro Bold"/>
                <a:ea typeface="Abadi MT Condensed Extra Bold" charset="0"/>
                <a:cs typeface="Adobe Garamond Pro Bold"/>
                <a:sym typeface="Cambria" charset="0"/>
              </a:rPr>
              <a:t> </a:t>
            </a:r>
            <a:r>
              <a:rPr lang="en-US" altLang="en-US" sz="3200" dirty="0" err="1">
                <a:solidFill>
                  <a:schemeClr val="tx1"/>
                </a:solidFill>
                <a:latin typeface="Adobe Garamond Pro Bold"/>
                <a:ea typeface="Abadi MT Condensed Extra Bold" charset="0"/>
                <a:cs typeface="Adobe Garamond Pro Bold"/>
                <a:sym typeface="Cambria" charset="0"/>
              </a:rPr>
              <a:t>kötülükler</a:t>
            </a:r>
            <a:r>
              <a:rPr lang="en-US" altLang="en-US" sz="3200" dirty="0">
                <a:solidFill>
                  <a:schemeClr val="tx1"/>
                </a:solidFill>
                <a:latin typeface="Adobe Garamond Pro Bold"/>
                <a:ea typeface="Abadi MT Condensed Extra Bold" charset="0"/>
                <a:cs typeface="Adobe Garamond Pro Bold"/>
                <a:sym typeface="Cambria" charset="0"/>
              </a:rPr>
              <a:t> </a:t>
            </a:r>
            <a:r>
              <a:rPr lang="en-US" altLang="en-US" sz="3200" dirty="0" err="1">
                <a:solidFill>
                  <a:schemeClr val="tx1"/>
                </a:solidFill>
                <a:latin typeface="Adobe Garamond Pro Bold"/>
                <a:ea typeface="Abadi MT Condensed Extra Bold" charset="0"/>
                <a:cs typeface="Adobe Garamond Pro Bold"/>
                <a:sym typeface="Cambria" charset="0"/>
              </a:rPr>
              <a:t>oldu</a:t>
            </a:r>
            <a:r>
              <a:rPr lang="en-US" altLang="en-US" sz="3200" dirty="0" smtClean="0">
                <a:solidFill>
                  <a:schemeClr val="tx1"/>
                </a:solidFill>
                <a:latin typeface="Adobe Garamond Pro Bold"/>
                <a:ea typeface="Abadi MT Condensed Extra Bold" charset="0"/>
                <a:cs typeface="Adobe Garamond Pro Bold"/>
                <a:sym typeface="Cambria" charset="0"/>
              </a:rPr>
              <a:t>.</a:t>
            </a:r>
            <a:r>
              <a:rPr lang="en-US" altLang="en-US" sz="3200" dirty="0" smtClean="0">
                <a:solidFill>
                  <a:schemeClr val="tx1"/>
                </a:solidFill>
                <a:latin typeface="Adobe Garamond Pro Bold"/>
                <a:ea typeface="Garamond" charset="0"/>
                <a:cs typeface="Adobe Garamond Pro Bold"/>
                <a:sym typeface="Cambria" charset="0"/>
              </a:rPr>
              <a:t> </a:t>
            </a:r>
            <a:r>
              <a:rPr lang="en-US" altLang="en-US" sz="3200" dirty="0" err="1">
                <a:solidFill>
                  <a:schemeClr val="tx1"/>
                </a:solidFill>
                <a:latin typeface="Garamond" charset="0"/>
                <a:ea typeface="Garamond" charset="0"/>
                <a:cs typeface="Garamond" charset="0"/>
                <a:sym typeface="Cambria" charset="0"/>
              </a:rPr>
              <a:t>İsa’nın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benim</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dualarını</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duyduğunu</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nasıl</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bilebilirim</a:t>
            </a:r>
            <a:r>
              <a:rPr lang="en-US" altLang="en-US" sz="3200" dirty="0">
                <a:solidFill>
                  <a:schemeClr val="tx1"/>
                </a:solidFill>
                <a:latin typeface="Garamond" charset="0"/>
                <a:ea typeface="Garamond" charset="0"/>
                <a:cs typeface="Garamond" charset="0"/>
                <a:sym typeface="Cambria" charset="0"/>
              </a:rPr>
              <a:t>?</a:t>
            </a:r>
            <a:r>
              <a:rPr lang="en-US" altLang="en-US" sz="3200" dirty="0" smtClean="0">
                <a:solidFill>
                  <a:schemeClr val="tx1"/>
                </a:solidFill>
                <a:latin typeface="Garamond" charset="0"/>
                <a:ea typeface="Garamond" charset="0"/>
                <a:cs typeface="Garamond" charset="0"/>
                <a:sym typeface="Cambria" charset="0"/>
              </a:rPr>
              <a:t>—</a:t>
            </a:r>
            <a:r>
              <a:rPr lang="en-US" altLang="en-US" sz="3200" dirty="0" err="1" smtClean="0">
                <a:solidFill>
                  <a:schemeClr val="tx1"/>
                </a:solidFill>
                <a:latin typeface="Garamond" charset="0"/>
                <a:ea typeface="Garamond" charset="0"/>
                <a:cs typeface="Garamond" charset="0"/>
                <a:sym typeface="Cambria" charset="0"/>
              </a:rPr>
              <a:t>O’nun</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vaatleriyle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bilebilirim</a:t>
            </a:r>
            <a:r>
              <a:rPr lang="en-US" altLang="en-US" sz="3200" dirty="0">
                <a:solidFill>
                  <a:schemeClr val="tx1"/>
                </a:solidFill>
                <a:latin typeface="Garamond" charset="0"/>
                <a:ea typeface="Garamond" charset="0"/>
                <a:cs typeface="Garamond" charset="0"/>
                <a:sym typeface="Cambria" charset="0"/>
              </a:rPr>
              <a:t>. O, </a:t>
            </a:r>
            <a:r>
              <a:rPr lang="en-US" altLang="en-US" sz="3200" dirty="0" err="1">
                <a:solidFill>
                  <a:schemeClr val="tx1"/>
                </a:solidFill>
                <a:latin typeface="Garamond" charset="0"/>
                <a:ea typeface="Garamond" charset="0"/>
                <a:cs typeface="Garamond" charset="0"/>
                <a:sym typeface="Cambria" charset="0"/>
              </a:rPr>
              <a:t>muhtaç</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olanlar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O’na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yalvardığında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onları</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duyacağını</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söyledi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ve</a:t>
            </a:r>
            <a:r>
              <a:rPr lang="en-US" altLang="en-US" sz="3200" dirty="0">
                <a:solidFill>
                  <a:schemeClr val="tx1"/>
                </a:solidFill>
                <a:latin typeface="Garamond" charset="0"/>
                <a:ea typeface="Garamond" charset="0"/>
                <a:cs typeface="Garamond" charset="0"/>
                <a:sym typeface="Cambria" charset="0"/>
              </a:rPr>
              <a:t> ben </a:t>
            </a:r>
            <a:r>
              <a:rPr lang="en-US" altLang="en-US" sz="3200" dirty="0" err="1">
                <a:solidFill>
                  <a:schemeClr val="tx1"/>
                </a:solidFill>
                <a:latin typeface="Garamond" charset="0"/>
                <a:ea typeface="Garamond" charset="0"/>
                <a:cs typeface="Garamond" charset="0"/>
                <a:sym typeface="Cambria" charset="0"/>
              </a:rPr>
              <a:t>O’nun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sözüne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inanıyorum</a:t>
            </a:r>
            <a:r>
              <a:rPr lang="en-US" altLang="en-US" sz="3200" dirty="0">
                <a:solidFill>
                  <a:schemeClr val="tx1"/>
                </a:solidFill>
                <a:latin typeface="Garamond" charset="0"/>
                <a:ea typeface="Garamond" charset="0"/>
                <a:cs typeface="Garamond" charset="0"/>
                <a:sym typeface="Cambria" charset="0"/>
              </a:rPr>
              <a:t>. </a:t>
            </a:r>
            <a:r>
              <a:rPr lang="en-US" altLang="en-US" sz="3200" dirty="0" smtClean="0">
                <a:solidFill>
                  <a:schemeClr val="tx1"/>
                </a:solidFill>
                <a:latin typeface="Garamond" charset="0"/>
                <a:ea typeface="Garamond" charset="0"/>
                <a:cs typeface="Garamond" charset="0"/>
                <a:sym typeface="Cambria" charset="0"/>
              </a:rPr>
              <a:t>O</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Yakup’un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soyuna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Beni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boşuna</a:t>
            </a:r>
            <a:r>
              <a:rPr lang="en-US" altLang="en-US" sz="3200" dirty="0">
                <a:solidFill>
                  <a:schemeClr val="tx1"/>
                </a:solidFill>
                <a:latin typeface="Garamond" charset="0"/>
                <a:ea typeface="Garamond" charset="0"/>
                <a:cs typeface="Garamond" charset="0"/>
                <a:sym typeface="Cambria" charset="0"/>
              </a:rPr>
              <a:t> </a:t>
            </a:r>
            <a:r>
              <a:rPr lang="en-US" altLang="en-US" sz="3200" i="1" dirty="0">
                <a:solidFill>
                  <a:schemeClr val="tx1"/>
                </a:solidFill>
                <a:latin typeface="Garamond" charset="0"/>
                <a:ea typeface="Garamond" charset="0"/>
                <a:cs typeface="Garamond" charset="0"/>
                <a:sym typeface="Cambria" charset="0"/>
              </a:rPr>
              <a:t>(</a:t>
            </a:r>
            <a:r>
              <a:rPr lang="en-US" altLang="en-US" sz="3200" i="1" dirty="0" err="1">
                <a:solidFill>
                  <a:schemeClr val="tx1"/>
                </a:solidFill>
                <a:latin typeface="Garamond" charset="0"/>
                <a:ea typeface="Garamond" charset="0"/>
                <a:cs typeface="Garamond" charset="0"/>
                <a:sym typeface="Cambria" charset="0"/>
              </a:rPr>
              <a:t>olmayacak</a:t>
            </a:r>
            <a:r>
              <a:rPr lang="en-US" altLang="en-US" sz="3200" i="1" dirty="0">
                <a:solidFill>
                  <a:schemeClr val="tx1"/>
                </a:solidFill>
                <a:latin typeface="Garamond" charset="0"/>
                <a:ea typeface="Garamond" charset="0"/>
                <a:cs typeface="Garamond" charset="0"/>
                <a:sym typeface="Cambria" charset="0"/>
              </a:rPr>
              <a:t> </a:t>
            </a:r>
            <a:r>
              <a:rPr lang="en-US" altLang="en-US" sz="3200" i="1" dirty="0" err="1">
                <a:solidFill>
                  <a:schemeClr val="tx1"/>
                </a:solidFill>
                <a:latin typeface="Garamond" charset="0"/>
                <a:ea typeface="Garamond" charset="0"/>
                <a:cs typeface="Garamond" charset="0"/>
                <a:sym typeface="Cambria" charset="0"/>
              </a:rPr>
              <a:t>yerlerde</a:t>
            </a:r>
            <a:r>
              <a:rPr lang="en-US" altLang="en-US" sz="3200" i="1" dirty="0">
                <a:solidFill>
                  <a:schemeClr val="tx1"/>
                </a:solidFill>
                <a:latin typeface="Garamond" charset="0"/>
                <a:ea typeface="Garamond" charset="0"/>
                <a:cs typeface="Garamond" charset="0"/>
                <a:sym typeface="Cambria" charset="0"/>
              </a:rPr>
              <a:t>)</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arayın</a:t>
            </a:r>
            <a:r>
              <a:rPr lang="en-US" altLang="en-US" sz="3200" dirty="0">
                <a:solidFill>
                  <a:schemeClr val="tx1"/>
                </a:solidFill>
                <a:latin typeface="Garamond" charset="0"/>
                <a:ea typeface="Garamond" charset="0"/>
                <a:cs typeface="Garamond" charset="0"/>
                <a:sym typeface="Cambria" charset="0"/>
              </a:rPr>
              <a:t>” </a:t>
            </a:r>
            <a:r>
              <a:rPr lang="en-US" altLang="en-US" sz="3200" dirty="0" err="1" smtClean="0">
                <a:solidFill>
                  <a:schemeClr val="tx1"/>
                </a:solidFill>
                <a:latin typeface="Garamond" charset="0"/>
                <a:ea typeface="Garamond" charset="0"/>
                <a:cs typeface="Garamond" charset="0"/>
                <a:sym typeface="Cambria" charset="0"/>
              </a:rPr>
              <a:t>demedi</a:t>
            </a:r>
            <a:r>
              <a:rPr lang="en-US" altLang="en-US" sz="3200" i="1" dirty="0" smtClean="0">
                <a:solidFill>
                  <a:schemeClr val="tx1"/>
                </a:solidFill>
                <a:latin typeface="Garamond" charset="0"/>
                <a:ea typeface="Garamond" charset="0"/>
                <a:cs typeface="Garamond" charset="0"/>
                <a:sym typeface="Cambria" charset="0"/>
              </a:rPr>
              <a:t>(</a:t>
            </a:r>
            <a:r>
              <a:rPr lang="en-US" altLang="en-US" sz="3200" i="1" dirty="0" err="1" smtClean="0">
                <a:solidFill>
                  <a:schemeClr val="tx1"/>
                </a:solidFill>
                <a:latin typeface="Garamond" charset="0"/>
                <a:ea typeface="Garamond" charset="0"/>
                <a:cs typeface="Garamond" charset="0"/>
                <a:sym typeface="Cambria" charset="0"/>
              </a:rPr>
              <a:t>Yeşaya</a:t>
            </a:r>
            <a:r>
              <a:rPr lang="en-US" altLang="en-US" sz="3200" i="1" dirty="0" smtClean="0">
                <a:solidFill>
                  <a:schemeClr val="tx1"/>
                </a:solidFill>
                <a:latin typeface="Garamond" charset="0"/>
                <a:ea typeface="Garamond" charset="0"/>
                <a:cs typeface="Garamond" charset="0"/>
                <a:sym typeface="Cambria" charset="0"/>
              </a:rPr>
              <a:t> </a:t>
            </a:r>
            <a:r>
              <a:rPr lang="en-US" altLang="en-US" sz="3200" i="1" dirty="0">
                <a:solidFill>
                  <a:schemeClr val="tx1"/>
                </a:solidFill>
                <a:latin typeface="Garamond" charset="0"/>
                <a:ea typeface="Garamond" charset="0"/>
                <a:cs typeface="Garamond" charset="0"/>
                <a:sym typeface="Cambria" charset="0"/>
              </a:rPr>
              <a:t>45:</a:t>
            </a:r>
            <a:r>
              <a:rPr lang="en-US" altLang="en-US" sz="3200" i="1" dirty="0" smtClean="0">
                <a:solidFill>
                  <a:schemeClr val="tx1"/>
                </a:solidFill>
                <a:latin typeface="Garamond" charset="0"/>
                <a:ea typeface="Garamond" charset="0"/>
                <a:cs typeface="Garamond" charset="0"/>
                <a:sym typeface="Cambria" charset="0"/>
              </a:rPr>
              <a:t>19)</a:t>
            </a:r>
            <a:r>
              <a:rPr lang="en-US" altLang="en-US" sz="3200" dirty="0" smtClean="0">
                <a:solidFill>
                  <a:schemeClr val="tx1"/>
                </a:solidFill>
                <a:latin typeface="Garamond" charset="0"/>
                <a:ea typeface="Garamond" charset="0"/>
                <a:cs typeface="Garamond" charset="0"/>
                <a:sym typeface="Cambria" charset="0"/>
              </a:rPr>
              <a:t> </a:t>
            </a:r>
            <a:endParaRPr lang="en-US" altLang="en-US" sz="3200" dirty="0">
              <a:solidFill>
                <a:schemeClr val="tx1"/>
              </a:solidFill>
              <a:latin typeface="Garamond" charset="0"/>
              <a:ea typeface="Garamond" charset="0"/>
              <a:cs typeface="Garamond" charset="0"/>
              <a:sym typeface="Cambria" charset="0"/>
            </a:endParaRPr>
          </a:p>
        </p:txBody>
      </p:sp>
    </p:spTree>
    <p:extLst>
      <p:ext uri="{BB962C8B-B14F-4D97-AF65-F5344CB8AC3E}">
        <p14:creationId xmlns:p14="http://schemas.microsoft.com/office/powerpoint/2010/main" val="19973151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p:cNvSpPr>
            <a:spLocks/>
          </p:cNvSpPr>
          <p:nvPr/>
        </p:nvSpPr>
        <p:spPr bwMode="auto">
          <a:xfrm>
            <a:off x="197275" y="826041"/>
            <a:ext cx="7101897" cy="5856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is-IS" altLang="en-US" sz="3200" dirty="0" smtClean="0">
                <a:solidFill>
                  <a:schemeClr val="tx1"/>
                </a:solidFill>
                <a:latin typeface="Garamond" charset="0"/>
                <a:ea typeface="Garamond" charset="0"/>
                <a:cs typeface="Garamond" charset="0"/>
                <a:sym typeface="Cambria" charset="0"/>
              </a:rPr>
              <a:t>…</a:t>
            </a:r>
            <a:r>
              <a:rPr lang="en-US" altLang="en-US" sz="3200" dirty="0" err="1" smtClean="0">
                <a:solidFill>
                  <a:schemeClr val="tx1"/>
                </a:solidFill>
                <a:latin typeface="Garamond" charset="0"/>
                <a:ea typeface="Garamond" charset="0"/>
                <a:cs typeface="Garamond" charset="0"/>
                <a:sym typeface="Cambria" charset="0"/>
              </a:rPr>
              <a:t>Işıkta</a:t>
            </a:r>
            <a:r>
              <a:rPr lang="en-US" altLang="en-US" sz="3200" dirty="0" smtClean="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yürüdüğümüzde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kutsal</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bir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cesaretle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lütuf</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tahtına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yaklaşabiliriz</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Yaşayan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bir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imanla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Allah’ın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vaatlerini</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sergileyebiliriz</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ve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taleplerimiz</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için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ısrar</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edebiliriz</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Zayıf</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hatalı</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ve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layık</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olmamamıza</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rağmen</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Ruh</a:t>
            </a:r>
            <a:r>
              <a:rPr lang="en-US" altLang="en-US" sz="3200" dirty="0">
                <a:solidFill>
                  <a:schemeClr val="tx1"/>
                </a:solidFill>
                <a:latin typeface="Garamond" charset="0"/>
                <a:ea typeface="Garamond" charset="0"/>
                <a:cs typeface="Garamond" charset="0"/>
                <a:sym typeface="Cambria" charset="0"/>
              </a:rPr>
              <a:t> da </a:t>
            </a:r>
            <a:r>
              <a:rPr lang="en-US" altLang="en-US" sz="3200" dirty="0" err="1">
                <a:solidFill>
                  <a:schemeClr val="tx1"/>
                </a:solidFill>
                <a:latin typeface="Garamond" charset="0"/>
                <a:ea typeface="Garamond" charset="0"/>
                <a:cs typeface="Garamond" charset="0"/>
                <a:sym typeface="Cambria" charset="0"/>
              </a:rPr>
              <a:t>güçsüzlüğümüzde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bize</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yardım</a:t>
            </a:r>
            <a:r>
              <a:rPr lang="en-US" altLang="en-US" sz="3200" dirty="0">
                <a:solidFill>
                  <a:schemeClr val="tx1"/>
                </a:solidFill>
                <a:latin typeface="Garamond" charset="0"/>
                <a:ea typeface="Garamond" charset="0"/>
                <a:cs typeface="Garamond" charset="0"/>
                <a:sym typeface="Cambria" charset="0"/>
              </a:rPr>
              <a:t> </a:t>
            </a:r>
            <a:r>
              <a:rPr lang="en-US" altLang="en-US" sz="3200" dirty="0" err="1">
                <a:solidFill>
                  <a:schemeClr val="tx1"/>
                </a:solidFill>
                <a:latin typeface="Garamond" charset="0"/>
                <a:ea typeface="Garamond" charset="0"/>
                <a:cs typeface="Garamond" charset="0"/>
                <a:sym typeface="Cambria" charset="0"/>
              </a:rPr>
              <a:t>eder</a:t>
            </a:r>
            <a:r>
              <a:rPr lang="en-US" altLang="en-US" sz="3200" dirty="0">
                <a:solidFill>
                  <a:schemeClr val="tx1"/>
                </a:solidFill>
                <a:latin typeface="Garamond" charset="0"/>
                <a:ea typeface="Garamond" charset="0"/>
                <a:cs typeface="Garamond" charset="0"/>
                <a:sym typeface="Cambria" charset="0"/>
              </a:rPr>
              <a:t>” </a:t>
            </a:r>
            <a:r>
              <a:rPr lang="en-US" altLang="en-US" sz="3200" i="1" dirty="0">
                <a:solidFill>
                  <a:schemeClr val="tx1"/>
                </a:solidFill>
                <a:latin typeface="Garamond" charset="0"/>
                <a:ea typeface="Garamond" charset="0"/>
                <a:cs typeface="Garamond" charset="0"/>
                <a:sym typeface="Cambria" charset="0"/>
              </a:rPr>
              <a:t>(</a:t>
            </a:r>
            <a:r>
              <a:rPr lang="en-US" altLang="en-US" sz="3200" i="1" dirty="0" err="1">
                <a:solidFill>
                  <a:schemeClr val="tx1"/>
                </a:solidFill>
                <a:latin typeface="Garamond" charset="0"/>
                <a:ea typeface="Garamond" charset="0"/>
                <a:cs typeface="Garamond" charset="0"/>
                <a:sym typeface="Cambria" charset="0"/>
              </a:rPr>
              <a:t>Romalılar</a:t>
            </a:r>
            <a:r>
              <a:rPr lang="en-US" altLang="en-US" sz="3200" i="1" dirty="0">
                <a:solidFill>
                  <a:schemeClr val="tx1"/>
                </a:solidFill>
                <a:latin typeface="Garamond" charset="0"/>
                <a:ea typeface="Garamond" charset="0"/>
                <a:cs typeface="Garamond" charset="0"/>
                <a:sym typeface="Cambria" charset="0"/>
              </a:rPr>
              <a:t> 8:26)</a:t>
            </a:r>
            <a:r>
              <a:rPr lang="en-US" altLang="en-US" sz="3200" dirty="0">
                <a:solidFill>
                  <a:schemeClr val="tx1"/>
                </a:solidFill>
                <a:latin typeface="Garamond" charset="0"/>
                <a:ea typeface="Garamond" charset="0"/>
                <a:cs typeface="Garamond" charset="0"/>
                <a:sym typeface="Cambria" charset="0"/>
              </a:rPr>
              <a:t>. </a:t>
            </a:r>
            <a:r>
              <a:rPr lang="en-US" altLang="en-US" sz="3200" dirty="0" err="1" smtClean="0">
                <a:solidFill>
                  <a:schemeClr val="tx1"/>
                </a:solidFill>
                <a:latin typeface="Adobe Garamond Pro Bold"/>
                <a:cs typeface="Adobe Garamond Pro Bold"/>
                <a:sym typeface="Abadi MT Condensed Extra Bold" charset="0"/>
              </a:rPr>
              <a:t>Talebimizi</a:t>
            </a:r>
            <a:r>
              <a:rPr lang="en-US" altLang="en-US" sz="3200" dirty="0" smtClean="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sunduktan</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sonra</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vazgeçmemeliyiz</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fakat</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bütün</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gece</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Melek</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ile</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güreşen</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Yakup</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gibi</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Beni</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kutsamadıkça</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seni</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bırakmam</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demeliyiz</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böylece</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onun</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gibi</a:t>
            </a:r>
            <a:r>
              <a:rPr lang="en-US" altLang="en-US" sz="3200" dirty="0">
                <a:solidFill>
                  <a:schemeClr val="tx1"/>
                </a:solidFill>
                <a:latin typeface="Adobe Garamond Pro Bold"/>
                <a:cs typeface="Adobe Garamond Pro Bold"/>
                <a:sym typeface="Abadi MT Condensed Extra Bold" charset="0"/>
              </a:rPr>
              <a:t> biz de </a:t>
            </a:r>
            <a:r>
              <a:rPr lang="en-US" altLang="en-US" sz="3200" dirty="0" err="1">
                <a:solidFill>
                  <a:schemeClr val="tx1"/>
                </a:solidFill>
                <a:latin typeface="Adobe Garamond Pro Bold"/>
                <a:cs typeface="Adobe Garamond Pro Bold"/>
                <a:sym typeface="Abadi MT Condensed Extra Bold" charset="0"/>
              </a:rPr>
              <a:t>galip</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gelebiliriz</a:t>
            </a:r>
            <a:r>
              <a:rPr lang="en-US" altLang="en-US" sz="3200" dirty="0">
                <a:solidFill>
                  <a:schemeClr val="tx1"/>
                </a:solidFill>
                <a:latin typeface="Adobe Garamond Pro Bold"/>
                <a:cs typeface="Adobe Garamond Pro Bold"/>
                <a:sym typeface="Abadi MT Condensed Extra Bold" charset="0"/>
              </a:rPr>
              <a:t>.</a:t>
            </a:r>
            <a:r>
              <a:rPr lang="en-US" altLang="en-US" sz="3200" dirty="0" smtClean="0">
                <a:solidFill>
                  <a:schemeClr val="tx1"/>
                </a:solidFill>
                <a:latin typeface="Adobe Garamond Pro Bold"/>
                <a:cs typeface="Adobe Garamond Pro Bold"/>
                <a:sym typeface="Cambria" charset="0"/>
              </a:rPr>
              <a:t>” </a:t>
            </a:r>
            <a:endParaRPr lang="en-US" altLang="en-US" sz="3200" dirty="0">
              <a:solidFill>
                <a:schemeClr val="tx1"/>
              </a:solidFill>
              <a:latin typeface="Adobe Garamond Pro Bold"/>
              <a:cs typeface="Adobe Garamond Pro Bold"/>
              <a:sym typeface="Cambria" charset="0"/>
            </a:endParaRPr>
          </a:p>
          <a:p>
            <a:pPr eaLnBrk="1" hangingPunct="1"/>
            <a:endParaRPr lang="en-US" altLang="en-US" sz="2531" dirty="0">
              <a:solidFill>
                <a:schemeClr val="tx1"/>
              </a:solidFill>
              <a:latin typeface="Cambria" charset="0"/>
              <a:sym typeface="Cambria" charset="0"/>
            </a:endParaRPr>
          </a:p>
          <a:p>
            <a:pPr eaLnBrk="1" hangingPunct="1"/>
            <a:r>
              <a:rPr lang="en-US" altLang="en-US" sz="2531" i="1" dirty="0">
                <a:solidFill>
                  <a:schemeClr val="tx1"/>
                </a:solidFill>
                <a:latin typeface="Garamond" charset="0"/>
                <a:ea typeface="Garamond" charset="0"/>
                <a:cs typeface="Garamond" charset="0"/>
                <a:sym typeface="Cambria Italic" charset="0"/>
              </a:rPr>
              <a:t>Bible Echo</a:t>
            </a:r>
            <a:r>
              <a:rPr lang="en-US" altLang="en-US" sz="2531" dirty="0">
                <a:solidFill>
                  <a:schemeClr val="tx1"/>
                </a:solidFill>
                <a:latin typeface="Garamond" charset="0"/>
                <a:ea typeface="Garamond" charset="0"/>
                <a:cs typeface="Garamond" charset="0"/>
                <a:sym typeface="Cambria" charset="0"/>
              </a:rPr>
              <a:t>, September 24, 1894, par. 4</a:t>
            </a:r>
            <a:endParaRPr lang="en-US" altLang="en-US" sz="2531" dirty="0">
              <a:solidFill>
                <a:schemeClr val="tx1"/>
              </a:solidFill>
              <a:latin typeface="Garamond" charset="0"/>
              <a:ea typeface="Garamond" charset="0"/>
              <a:cs typeface="Garamond" charset="0"/>
            </a:endParaRPr>
          </a:p>
          <a:p>
            <a:pPr eaLnBrk="1" hangingPunct="1"/>
            <a:endParaRPr lang="en-US" altLang="en-US" sz="3234" dirty="0">
              <a:solidFill>
                <a:schemeClr val="tx1"/>
              </a:solidFill>
            </a:endParaRPr>
          </a:p>
        </p:txBody>
      </p:sp>
    </p:spTree>
    <p:extLst>
      <p:ext uri="{BB962C8B-B14F-4D97-AF65-F5344CB8AC3E}">
        <p14:creationId xmlns:p14="http://schemas.microsoft.com/office/powerpoint/2010/main" val="646247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p:cNvSpPr>
            <a:spLocks/>
          </p:cNvSpPr>
          <p:nvPr/>
        </p:nvSpPr>
        <p:spPr bwMode="auto">
          <a:xfrm>
            <a:off x="308242" y="571500"/>
            <a:ext cx="6590149" cy="6625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2800" dirty="0" smtClean="0">
                <a:solidFill>
                  <a:schemeClr val="tx1"/>
                </a:solidFill>
                <a:latin typeface="Garamond" charset="0"/>
                <a:ea typeface="Garamond" charset="0"/>
                <a:cs typeface="Garamond" charset="0"/>
                <a:sym typeface="Cambria" charset="0"/>
              </a:rPr>
              <a:t> </a:t>
            </a:r>
            <a:r>
              <a:rPr lang="en-US" altLang="en-US" sz="2800" dirty="0">
                <a:solidFill>
                  <a:schemeClr val="tx1"/>
                </a:solidFill>
                <a:latin typeface="Garamond" charset="0"/>
                <a:ea typeface="Garamond" charset="0"/>
                <a:cs typeface="Garamond" charset="0"/>
                <a:sym typeface="Cambria" charset="0"/>
              </a:rPr>
              <a:t>“</a:t>
            </a:r>
            <a:r>
              <a:rPr lang="en-US" altLang="en-US" sz="2800" dirty="0" err="1">
                <a:solidFill>
                  <a:schemeClr val="tx1"/>
                </a:solidFill>
                <a:latin typeface="Garamond" charset="0"/>
                <a:ea typeface="Garamond" charset="0"/>
                <a:cs typeface="Garamond" charset="0"/>
                <a:sym typeface="Cambria" charset="0"/>
              </a:rPr>
              <a:t>Dualarınızı</a:t>
            </a:r>
            <a:endParaRPr lang="en-US" altLang="en-US" sz="2800" dirty="0">
              <a:solidFill>
                <a:schemeClr val="tx1"/>
              </a:solidFill>
              <a:latin typeface="Garamond" charset="0"/>
              <a:ea typeface="Garamond" charset="0"/>
              <a:cs typeface="Garamond" charset="0"/>
              <a:sym typeface="Cambria" charset="0"/>
            </a:endParaRPr>
          </a:p>
          <a:p>
            <a:r>
              <a:rPr lang="en-US" altLang="en-US" sz="6600" dirty="0" smtClean="0">
                <a:solidFill>
                  <a:schemeClr val="tx1"/>
                </a:solidFill>
                <a:latin typeface="Abadi MT Condensed Extra Bold" charset="0"/>
                <a:sym typeface="Abadi MT Condensed Extra Bold" charset="0"/>
              </a:rPr>
              <a:t>HİSSETMİYORSUNUZ</a:t>
            </a:r>
            <a:r>
              <a:rPr lang="en-US" altLang="en-US" sz="6600" dirty="0" smtClean="0">
                <a:solidFill>
                  <a:schemeClr val="tx1"/>
                </a:solidFill>
              </a:rPr>
              <a:t> </a:t>
            </a:r>
            <a:endParaRPr lang="en-US" altLang="en-US" sz="6600" dirty="0">
              <a:solidFill>
                <a:schemeClr val="tx1"/>
              </a:solidFill>
            </a:endParaRPr>
          </a:p>
          <a:p>
            <a:r>
              <a:rPr lang="en-US" altLang="en-US" sz="2800" dirty="0" err="1" smtClean="0">
                <a:solidFill>
                  <a:schemeClr val="tx1"/>
                </a:solidFill>
                <a:latin typeface="Garamond" charset="0"/>
                <a:ea typeface="Garamond" charset="0"/>
                <a:cs typeface="Garamond" charset="0"/>
                <a:sym typeface="Cambria" charset="0"/>
              </a:rPr>
              <a:t>ve</a:t>
            </a:r>
            <a:r>
              <a:rPr lang="en-US" altLang="en-US" sz="2800" dirty="0" smtClean="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aracılık</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ruhunu</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daha</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fazla</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farkedene</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dek</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beklemek</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zorundasınız</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yoksa</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dualarınız</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bir</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taklitten</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ibaret</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olur</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diyerek</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düşman</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birçoğunuzu</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duadan</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uzak</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tutuyor</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Fakat</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Şeytan’a</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şöyle</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karşılık</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vermelisiniz</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İnsanlara</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hiç</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usanmadan</a:t>
            </a:r>
            <a:r>
              <a:rPr lang="en-US" altLang="en-US" sz="2800" dirty="0">
                <a:solidFill>
                  <a:schemeClr val="tx1"/>
                </a:solidFill>
                <a:latin typeface="Garamond" charset="0"/>
                <a:ea typeface="Garamond" charset="0"/>
                <a:cs typeface="Garamond" charset="0"/>
                <a:sym typeface="Cambria" charset="0"/>
              </a:rPr>
              <a:t>, her </a:t>
            </a:r>
            <a:r>
              <a:rPr lang="en-US" altLang="en-US" sz="2800" dirty="0" err="1">
                <a:solidFill>
                  <a:schemeClr val="tx1"/>
                </a:solidFill>
                <a:latin typeface="Garamond" charset="0"/>
                <a:ea typeface="Garamond" charset="0"/>
                <a:cs typeface="Garamond" charset="0"/>
                <a:sym typeface="Cambria" charset="0"/>
              </a:rPr>
              <a:t>zaman</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dua</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etmeleri</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gerektiği</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yazıldı</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Taleplerimizin</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yükünü</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taşıdıkça</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dua</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etmeliyiz</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direndiğimizde</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bize</a:t>
            </a:r>
            <a:r>
              <a:rPr lang="en-US" altLang="en-US" sz="2800" dirty="0">
                <a:solidFill>
                  <a:schemeClr val="tx1"/>
                </a:solidFill>
                <a:latin typeface="Garamond" charset="0"/>
                <a:ea typeface="Garamond" charset="0"/>
                <a:cs typeface="Garamond" charset="0"/>
                <a:sym typeface="Cambria" charset="0"/>
              </a:rPr>
              <a:t> </a:t>
            </a:r>
            <a:r>
              <a:rPr lang="en-US" altLang="en-US" sz="2800" dirty="0" err="1">
                <a:solidFill>
                  <a:schemeClr val="tx1"/>
                </a:solidFill>
                <a:latin typeface="Garamond" charset="0"/>
                <a:ea typeface="Garamond" charset="0"/>
                <a:cs typeface="Garamond" charset="0"/>
                <a:sym typeface="Cambria" charset="0"/>
              </a:rPr>
              <a:t>verilecektir</a:t>
            </a:r>
            <a:r>
              <a:rPr lang="en-US" altLang="en-US" sz="2800" dirty="0">
                <a:solidFill>
                  <a:schemeClr val="tx1"/>
                </a:solidFill>
                <a:latin typeface="Garamond" charset="0"/>
                <a:ea typeface="Garamond" charset="0"/>
                <a:cs typeface="Garamond" charset="0"/>
                <a:sym typeface="Cambria" charset="0"/>
              </a:rPr>
              <a:t>.” </a:t>
            </a:r>
            <a:r>
              <a:rPr lang="en-US" altLang="en-US" sz="2531" i="1" dirty="0" smtClean="0">
                <a:solidFill>
                  <a:schemeClr val="tx1"/>
                </a:solidFill>
                <a:latin typeface="Garamond" charset="0"/>
                <a:ea typeface="Garamond" charset="0"/>
                <a:cs typeface="Garamond" charset="0"/>
                <a:sym typeface="Cambria Italic" charset="0"/>
              </a:rPr>
              <a:t>Prayer</a:t>
            </a:r>
            <a:r>
              <a:rPr lang="en-US" altLang="en-US" sz="2531" dirty="0">
                <a:solidFill>
                  <a:schemeClr val="tx1"/>
                </a:solidFill>
                <a:latin typeface="Garamond" charset="0"/>
                <a:ea typeface="Garamond" charset="0"/>
                <a:cs typeface="Garamond" charset="0"/>
                <a:sym typeface="Cambria Italic" charset="0"/>
              </a:rPr>
              <a:t>, </a:t>
            </a:r>
            <a:r>
              <a:rPr lang="en-US" altLang="en-US" sz="2531" dirty="0">
                <a:solidFill>
                  <a:schemeClr val="tx1"/>
                </a:solidFill>
                <a:latin typeface="Garamond" charset="0"/>
                <a:ea typeface="Garamond" charset="0"/>
                <a:cs typeface="Garamond" charset="0"/>
                <a:sym typeface="Cambria" charset="0"/>
              </a:rPr>
              <a:t>p. 268 </a:t>
            </a:r>
          </a:p>
          <a:p>
            <a:pPr eaLnBrk="1" hangingPunct="1"/>
            <a:endParaRPr lang="en-US" altLang="en-US" sz="2812" dirty="0">
              <a:solidFill>
                <a:schemeClr val="tx1"/>
              </a:solidFill>
            </a:endParaRPr>
          </a:p>
          <a:p>
            <a:pPr eaLnBrk="1" hangingPunct="1"/>
            <a:endParaRPr lang="en-US" altLang="en-US" sz="2812" dirty="0">
              <a:solidFill>
                <a:schemeClr val="tx1"/>
              </a:solidFill>
            </a:endParaRPr>
          </a:p>
        </p:txBody>
      </p:sp>
    </p:spTree>
    <p:extLst>
      <p:ext uri="{BB962C8B-B14F-4D97-AF65-F5344CB8AC3E}">
        <p14:creationId xmlns:p14="http://schemas.microsoft.com/office/powerpoint/2010/main" val="1658307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p:cNvSpPr>
          <p:nvPr/>
        </p:nvSpPr>
        <p:spPr bwMode="auto">
          <a:xfrm>
            <a:off x="-326131" y="379513"/>
            <a:ext cx="8152805" cy="1062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6000" dirty="0" err="1" smtClean="0">
                <a:solidFill>
                  <a:schemeClr val="tx1"/>
                </a:solidFill>
                <a:latin typeface="Adobe Garamond Pro Bold"/>
                <a:cs typeface="Adobe Garamond Pro Bold"/>
                <a:sym typeface="Abadi MT Condensed Extra Bold" charset="0"/>
              </a:rPr>
              <a:t>Kral</a:t>
            </a:r>
            <a:r>
              <a:rPr lang="en-US" altLang="en-US" sz="6000" dirty="0" smtClean="0">
                <a:solidFill>
                  <a:schemeClr val="tx1"/>
                </a:solidFill>
                <a:latin typeface="Adobe Garamond Pro Bold"/>
                <a:cs typeface="Adobe Garamond Pro Bold"/>
                <a:sym typeface="Abadi MT Condensed Extra Bold" charset="0"/>
              </a:rPr>
              <a:t> </a:t>
            </a:r>
            <a:r>
              <a:rPr lang="en-US" altLang="en-US" sz="6000" dirty="0" err="1">
                <a:solidFill>
                  <a:schemeClr val="tx1"/>
                </a:solidFill>
                <a:latin typeface="Adobe Garamond Pro Bold"/>
                <a:cs typeface="Adobe Garamond Pro Bold"/>
                <a:sym typeface="Abadi MT Condensed Extra Bold" charset="0"/>
              </a:rPr>
              <a:t>İskender</a:t>
            </a:r>
            <a:endParaRPr lang="en-US" altLang="en-US" sz="6000" dirty="0">
              <a:solidFill>
                <a:schemeClr val="tx1"/>
              </a:solidFill>
              <a:latin typeface="Adobe Garamond Pro Bold"/>
              <a:cs typeface="Adobe Garamond Pro Bold"/>
              <a:sym typeface="Abadi MT Condensed Extra Bold" charset="0"/>
            </a:endParaRPr>
          </a:p>
        </p:txBody>
      </p:sp>
      <p:grpSp>
        <p:nvGrpSpPr>
          <p:cNvPr id="56322" name="Group 4"/>
          <p:cNvGrpSpPr>
            <a:grpSpLocks/>
          </p:cNvGrpSpPr>
          <p:nvPr/>
        </p:nvGrpSpPr>
        <p:grpSpPr bwMode="auto">
          <a:xfrm>
            <a:off x="1356759" y="1747520"/>
            <a:ext cx="4901802" cy="4465718"/>
            <a:chOff x="0" y="0"/>
            <a:chExt cx="4952" cy="4376"/>
          </a:xfrm>
        </p:grpSpPr>
        <p:pic>
          <p:nvPicPr>
            <p:cNvPr id="56323" name="Picture 2"/>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6" y="176"/>
              <a:ext cx="4600" cy="4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6324" name="Picture 3"/>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4952" cy="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1136339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45" name="Group 3"/>
          <p:cNvGrpSpPr>
            <a:grpSpLocks/>
          </p:cNvGrpSpPr>
          <p:nvPr/>
        </p:nvGrpSpPr>
        <p:grpSpPr bwMode="auto">
          <a:xfrm>
            <a:off x="625238" y="1526978"/>
            <a:ext cx="5527477" cy="4884539"/>
            <a:chOff x="0" y="0"/>
            <a:chExt cx="4952" cy="4376"/>
          </a:xfrm>
        </p:grpSpPr>
        <p:pic>
          <p:nvPicPr>
            <p:cNvPr id="57350" name="Picture 1"/>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6" y="176"/>
              <a:ext cx="4600" cy="4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7351" name="Picture 2"/>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4952" cy="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57346" name="Rectangle 4"/>
          <p:cNvSpPr>
            <a:spLocks/>
          </p:cNvSpPr>
          <p:nvPr/>
        </p:nvSpPr>
        <p:spPr bwMode="auto">
          <a:xfrm>
            <a:off x="9826" y="250166"/>
            <a:ext cx="492344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4800" i="1" dirty="0" smtClean="0">
                <a:solidFill>
                  <a:schemeClr val="tx1"/>
                </a:solidFill>
                <a:latin typeface="Garamond" charset="0"/>
                <a:ea typeface="Garamond" charset="0"/>
                <a:cs typeface="Garamond" charset="0"/>
                <a:sym typeface="Zapfino" charset="0"/>
              </a:rPr>
              <a:t>“Ben </a:t>
            </a:r>
            <a:r>
              <a:rPr lang="en-US" altLang="en-US" sz="4800" i="1" dirty="0" err="1">
                <a:solidFill>
                  <a:schemeClr val="tx1"/>
                </a:solidFill>
                <a:latin typeface="Garamond" charset="0"/>
                <a:ea typeface="Garamond" charset="0"/>
                <a:cs typeface="Garamond" charset="0"/>
                <a:sym typeface="Zapfino" charset="0"/>
              </a:rPr>
              <a:t>bir</a:t>
            </a:r>
            <a:r>
              <a:rPr lang="en-US" altLang="en-US" sz="4800" i="1" dirty="0">
                <a:solidFill>
                  <a:schemeClr val="tx1"/>
                </a:solidFill>
                <a:latin typeface="Garamond" charset="0"/>
                <a:ea typeface="Garamond" charset="0"/>
                <a:cs typeface="Garamond" charset="0"/>
                <a:sym typeface="Zapfino" charset="0"/>
              </a:rPr>
              <a:t> </a:t>
            </a:r>
            <a:r>
              <a:rPr lang="en-US" altLang="en-US" sz="4800" i="1" dirty="0" err="1">
                <a:solidFill>
                  <a:schemeClr val="tx1"/>
                </a:solidFill>
                <a:latin typeface="Garamond" charset="0"/>
                <a:ea typeface="Garamond" charset="0"/>
                <a:cs typeface="Garamond" charset="0"/>
                <a:sym typeface="Zapfino" charset="0"/>
              </a:rPr>
              <a:t>saray</a:t>
            </a:r>
            <a:r>
              <a:rPr lang="en-US" altLang="en-US" sz="4800" i="1" dirty="0">
                <a:solidFill>
                  <a:schemeClr val="tx1"/>
                </a:solidFill>
                <a:latin typeface="Garamond" charset="0"/>
                <a:ea typeface="Garamond" charset="0"/>
                <a:cs typeface="Garamond" charset="0"/>
                <a:sym typeface="Zapfino" charset="0"/>
              </a:rPr>
              <a:t> </a:t>
            </a:r>
            <a:r>
              <a:rPr lang="en-US" altLang="en-US" sz="4800" i="1" dirty="0" err="1">
                <a:solidFill>
                  <a:schemeClr val="tx1"/>
                </a:solidFill>
                <a:latin typeface="Garamond" charset="0"/>
                <a:ea typeface="Garamond" charset="0"/>
                <a:cs typeface="Garamond" charset="0"/>
                <a:sym typeface="Zapfino" charset="0"/>
              </a:rPr>
              <a:t>isterim</a:t>
            </a:r>
            <a:r>
              <a:rPr lang="en-US" altLang="en-US" sz="4800" i="1" dirty="0">
                <a:solidFill>
                  <a:schemeClr val="tx1"/>
                </a:solidFill>
                <a:latin typeface="Garamond" charset="0"/>
                <a:ea typeface="Garamond" charset="0"/>
                <a:cs typeface="Garamond" charset="0"/>
                <a:sym typeface="Zapfino" charset="0"/>
              </a:rPr>
              <a:t>”</a:t>
            </a:r>
          </a:p>
        </p:txBody>
      </p:sp>
      <p:grpSp>
        <p:nvGrpSpPr>
          <p:cNvPr id="57347" name="Group 7"/>
          <p:cNvGrpSpPr>
            <a:grpSpLocks/>
          </p:cNvGrpSpPr>
          <p:nvPr/>
        </p:nvGrpSpPr>
        <p:grpSpPr bwMode="auto">
          <a:xfrm>
            <a:off x="4666938" y="619499"/>
            <a:ext cx="2509242" cy="1964531"/>
            <a:chOff x="0" y="0"/>
            <a:chExt cx="2248" cy="1760"/>
          </a:xfrm>
        </p:grpSpPr>
        <p:pic>
          <p:nvPicPr>
            <p:cNvPr id="57348" name="Picture 5"/>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201986">
              <a:off x="222" y="237"/>
              <a:ext cx="1804" cy="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7349" name="Picture 6"/>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0"/>
              <a:ext cx="2248" cy="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890929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369" name="Group 3"/>
          <p:cNvGrpSpPr>
            <a:grpSpLocks/>
          </p:cNvGrpSpPr>
          <p:nvPr/>
        </p:nvGrpSpPr>
        <p:grpSpPr bwMode="auto">
          <a:xfrm>
            <a:off x="334408" y="469469"/>
            <a:ext cx="5000625" cy="3991570"/>
            <a:chOff x="0" y="0"/>
            <a:chExt cx="4480" cy="3576"/>
          </a:xfrm>
        </p:grpSpPr>
        <p:pic>
          <p:nvPicPr>
            <p:cNvPr id="58374"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37436">
              <a:off x="242" y="262"/>
              <a:ext cx="3998" cy="3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8375" name="Picture 2"/>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4480" cy="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58370" name="Group 6"/>
          <p:cNvGrpSpPr>
            <a:grpSpLocks/>
          </p:cNvGrpSpPr>
          <p:nvPr/>
        </p:nvGrpSpPr>
        <p:grpSpPr bwMode="auto">
          <a:xfrm>
            <a:off x="3742027" y="3413760"/>
            <a:ext cx="3451254" cy="2953972"/>
            <a:chOff x="0" y="0"/>
            <a:chExt cx="3816" cy="3056"/>
          </a:xfrm>
        </p:grpSpPr>
        <p:pic>
          <p:nvPicPr>
            <p:cNvPr id="58372"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28635">
              <a:off x="229" y="248"/>
              <a:ext cx="3360" cy="2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8373" name="Picture 5"/>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0"/>
              <a:ext cx="3816" cy="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58371" name="Rectangle 7"/>
          <p:cNvSpPr>
            <a:spLocks/>
          </p:cNvSpPr>
          <p:nvPr/>
        </p:nvSpPr>
        <p:spPr bwMode="auto">
          <a:xfrm>
            <a:off x="827118" y="5309893"/>
            <a:ext cx="2352289" cy="49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eaLnBrk="1" hangingPunct="1"/>
            <a:r>
              <a:rPr lang="en-US" altLang="en-US" sz="3234" dirty="0" err="1" smtClean="0">
                <a:solidFill>
                  <a:schemeClr val="tx1"/>
                </a:solidFill>
                <a:latin typeface="Garamond" charset="0"/>
                <a:ea typeface="Garamond" charset="0"/>
                <a:cs typeface="Garamond" charset="0"/>
                <a:sym typeface="Cambria" charset="0"/>
              </a:rPr>
              <a:t>Yeremya</a:t>
            </a:r>
            <a:r>
              <a:rPr lang="en-US" altLang="en-US" sz="3234" dirty="0" smtClean="0">
                <a:solidFill>
                  <a:schemeClr val="tx1"/>
                </a:solidFill>
                <a:latin typeface="Garamond" charset="0"/>
                <a:ea typeface="Garamond" charset="0"/>
                <a:cs typeface="Garamond" charset="0"/>
                <a:sym typeface="Cambria" charset="0"/>
              </a:rPr>
              <a:t> </a:t>
            </a:r>
            <a:r>
              <a:rPr lang="en-US" altLang="en-US" sz="3234" dirty="0">
                <a:solidFill>
                  <a:schemeClr val="tx1"/>
                </a:solidFill>
                <a:latin typeface="Garamond" charset="0"/>
                <a:ea typeface="Garamond" charset="0"/>
                <a:cs typeface="Garamond" charset="0"/>
                <a:sym typeface="Cambria" charset="0"/>
              </a:rPr>
              <a:t>32:17</a:t>
            </a:r>
          </a:p>
        </p:txBody>
      </p:sp>
    </p:spTree>
    <p:extLst>
      <p:ext uri="{BB962C8B-B14F-4D97-AF65-F5344CB8AC3E}">
        <p14:creationId xmlns:p14="http://schemas.microsoft.com/office/powerpoint/2010/main" val="1588085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p:cNvSpPr>
            <a:spLocks/>
          </p:cNvSpPr>
          <p:nvPr/>
        </p:nvSpPr>
        <p:spPr bwMode="auto">
          <a:xfrm>
            <a:off x="590476" y="530147"/>
            <a:ext cx="6155764" cy="231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2800" dirty="0" smtClean="0">
                <a:solidFill>
                  <a:schemeClr val="tx1"/>
                </a:solidFill>
                <a:latin typeface="Garamond" charset="0"/>
                <a:ea typeface="Garamond" charset="0"/>
                <a:cs typeface="Garamond" charset="0"/>
                <a:sym typeface="Hoefler Text" charset="0"/>
              </a:rPr>
              <a:t> </a:t>
            </a:r>
            <a:r>
              <a:rPr lang="en-US" altLang="en-US" sz="3200" dirty="0">
                <a:solidFill>
                  <a:schemeClr val="tx1"/>
                </a:solidFill>
                <a:latin typeface="Garamond" charset="0"/>
                <a:ea typeface="Garamond" charset="0"/>
                <a:cs typeface="Garamond" charset="0"/>
                <a:sym typeface="Hoefler Text" charset="0"/>
              </a:rPr>
              <a:t>“</a:t>
            </a:r>
            <a:r>
              <a:rPr lang="en-US" altLang="en-US" sz="3200" dirty="0" err="1">
                <a:solidFill>
                  <a:schemeClr val="tx1"/>
                </a:solidFill>
                <a:latin typeface="Garamond" charset="0"/>
                <a:ea typeface="Garamond" charset="0"/>
                <a:cs typeface="Garamond" charset="0"/>
                <a:sym typeface="Hoefler Text" charset="0"/>
              </a:rPr>
              <a:t>Tanrı</a:t>
            </a:r>
            <a:r>
              <a:rPr lang="en-US" altLang="en-US" sz="3200" dirty="0">
                <a:solidFill>
                  <a:schemeClr val="tx1"/>
                </a:solidFill>
                <a:latin typeface="Garamond" charset="0"/>
                <a:ea typeface="Garamond" charset="0"/>
                <a:cs typeface="Garamond" charset="0"/>
                <a:sym typeface="Hoefler Text" charset="0"/>
              </a:rPr>
              <a:t>, </a:t>
            </a:r>
            <a:r>
              <a:rPr lang="en-US" altLang="en-US" sz="3200" dirty="0" err="1">
                <a:solidFill>
                  <a:schemeClr val="tx1"/>
                </a:solidFill>
                <a:latin typeface="Garamond" charset="0"/>
                <a:ea typeface="Garamond" charset="0"/>
                <a:cs typeface="Garamond" charset="0"/>
                <a:sym typeface="Hoefler Text" charset="0"/>
              </a:rPr>
              <a:t>bizde</a:t>
            </a:r>
            <a:r>
              <a:rPr lang="en-US" altLang="en-US" sz="3200" dirty="0">
                <a:solidFill>
                  <a:schemeClr val="tx1"/>
                </a:solidFill>
                <a:latin typeface="Garamond" charset="0"/>
                <a:ea typeface="Garamond" charset="0"/>
                <a:cs typeface="Garamond" charset="0"/>
                <a:sym typeface="Hoefler Text" charset="0"/>
              </a:rPr>
              <a:t> </a:t>
            </a:r>
            <a:r>
              <a:rPr lang="en-US" altLang="en-US" sz="3200" dirty="0" err="1">
                <a:solidFill>
                  <a:schemeClr val="tx1"/>
                </a:solidFill>
                <a:latin typeface="Garamond" charset="0"/>
                <a:ea typeface="Garamond" charset="0"/>
                <a:cs typeface="Garamond" charset="0"/>
                <a:sym typeface="Hoefler Text" charset="0"/>
              </a:rPr>
              <a:t>etkin</a:t>
            </a:r>
            <a:r>
              <a:rPr lang="en-US" altLang="en-US" sz="3200" dirty="0">
                <a:solidFill>
                  <a:schemeClr val="tx1"/>
                </a:solidFill>
                <a:latin typeface="Garamond" charset="0"/>
                <a:ea typeface="Garamond" charset="0"/>
                <a:cs typeface="Garamond" charset="0"/>
                <a:sym typeface="Hoefler Text" charset="0"/>
              </a:rPr>
              <a:t> </a:t>
            </a:r>
            <a:r>
              <a:rPr lang="en-US" altLang="en-US" sz="3200" dirty="0" err="1">
                <a:solidFill>
                  <a:schemeClr val="tx1"/>
                </a:solidFill>
                <a:latin typeface="Garamond" charset="0"/>
                <a:ea typeface="Garamond" charset="0"/>
                <a:cs typeface="Garamond" charset="0"/>
                <a:sym typeface="Hoefler Text" charset="0"/>
              </a:rPr>
              <a:t>olan</a:t>
            </a:r>
            <a:r>
              <a:rPr lang="en-US" altLang="en-US" sz="3200" dirty="0">
                <a:solidFill>
                  <a:schemeClr val="tx1"/>
                </a:solidFill>
                <a:latin typeface="Garamond" charset="0"/>
                <a:ea typeface="Garamond" charset="0"/>
                <a:cs typeface="Garamond" charset="0"/>
                <a:sym typeface="Hoefler Text" charset="0"/>
              </a:rPr>
              <a:t> </a:t>
            </a:r>
            <a:r>
              <a:rPr lang="en-US" altLang="en-US" sz="3200" dirty="0" err="1">
                <a:solidFill>
                  <a:schemeClr val="tx1"/>
                </a:solidFill>
                <a:latin typeface="Garamond" charset="0"/>
                <a:ea typeface="Garamond" charset="0"/>
                <a:cs typeface="Garamond" charset="0"/>
                <a:sym typeface="Hoefler Text" charset="0"/>
              </a:rPr>
              <a:t>kudretiyle</a:t>
            </a:r>
            <a:r>
              <a:rPr lang="en-US" altLang="en-US" sz="3200" dirty="0">
                <a:solidFill>
                  <a:schemeClr val="tx1"/>
                </a:solidFill>
                <a:latin typeface="Garamond" charset="0"/>
                <a:ea typeface="Garamond" charset="0"/>
                <a:cs typeface="Garamond" charset="0"/>
                <a:sym typeface="Hoefler Text" charset="0"/>
              </a:rPr>
              <a:t>, </a:t>
            </a:r>
            <a:r>
              <a:rPr lang="en-US" altLang="en-US" sz="3200" dirty="0" err="1">
                <a:solidFill>
                  <a:schemeClr val="tx1"/>
                </a:solidFill>
                <a:latin typeface="Adobe Garamond Pro Bold"/>
                <a:cs typeface="Adobe Garamond Pro Bold"/>
                <a:sym typeface="Abadi MT Condensed Extra Bold" charset="0"/>
              </a:rPr>
              <a:t>dilediğimiz</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ya</a:t>
            </a:r>
            <a:r>
              <a:rPr lang="en-US" altLang="en-US" sz="3200" dirty="0">
                <a:solidFill>
                  <a:schemeClr val="tx1"/>
                </a:solidFill>
                <a:latin typeface="Adobe Garamond Pro Bold"/>
                <a:cs typeface="Adobe Garamond Pro Bold"/>
                <a:sym typeface="Abadi MT Condensed Extra Bold" charset="0"/>
              </a:rPr>
              <a:t> da </a:t>
            </a:r>
            <a:r>
              <a:rPr lang="en-US" altLang="en-US" sz="3200" dirty="0" err="1">
                <a:solidFill>
                  <a:schemeClr val="tx1"/>
                </a:solidFill>
                <a:latin typeface="Adobe Garamond Pro Bold"/>
                <a:cs typeface="Adobe Garamond Pro Bold"/>
                <a:sym typeface="Abadi MT Condensed Extra Bold" charset="0"/>
              </a:rPr>
              <a:t>düşündüğümüz</a:t>
            </a:r>
            <a:r>
              <a:rPr lang="en-US" altLang="en-US" sz="3200" dirty="0">
                <a:solidFill>
                  <a:schemeClr val="tx1"/>
                </a:solidFill>
                <a:latin typeface="Adobe Garamond Pro Bold"/>
                <a:cs typeface="Adobe Garamond Pro Bold"/>
                <a:sym typeface="Abadi MT Condensed Extra Bold" charset="0"/>
              </a:rPr>
              <a:t> her </a:t>
            </a:r>
            <a:r>
              <a:rPr lang="en-US" altLang="en-US" sz="3200" dirty="0" err="1">
                <a:solidFill>
                  <a:schemeClr val="tx1"/>
                </a:solidFill>
                <a:latin typeface="Adobe Garamond Pro Bold"/>
                <a:cs typeface="Adobe Garamond Pro Bold"/>
                <a:sym typeface="Abadi MT Condensed Extra Bold" charset="0"/>
              </a:rPr>
              <a:t>şeyden</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çok</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daha</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fazlasını</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yapabilecek</a:t>
            </a:r>
            <a:r>
              <a:rPr lang="en-US" altLang="en-US" sz="3200" dirty="0">
                <a:solidFill>
                  <a:schemeClr val="tx1"/>
                </a:solidFill>
                <a:latin typeface="Adobe Garamond Pro Bold"/>
                <a:cs typeface="Adobe Garamond Pro Bold"/>
                <a:sym typeface="Abadi MT Condensed Extra Bold" charset="0"/>
              </a:rPr>
              <a:t> </a:t>
            </a:r>
            <a:r>
              <a:rPr lang="en-US" altLang="en-US" sz="3200" dirty="0" err="1">
                <a:solidFill>
                  <a:schemeClr val="tx1"/>
                </a:solidFill>
                <a:latin typeface="Adobe Garamond Pro Bold"/>
                <a:cs typeface="Adobe Garamond Pro Bold"/>
                <a:sym typeface="Abadi MT Condensed Extra Bold" charset="0"/>
              </a:rPr>
              <a:t>güçtedir</a:t>
            </a:r>
            <a:r>
              <a:rPr lang="en-US" altLang="en-US" sz="3200" dirty="0">
                <a:solidFill>
                  <a:schemeClr val="tx1"/>
                </a:solidFill>
                <a:latin typeface="Adobe Garamond Pro Bold"/>
                <a:ea typeface="Garamond" charset="0"/>
                <a:cs typeface="Adobe Garamond Pro Bold"/>
                <a:sym typeface="Hoefler Text" charset="0"/>
              </a:rPr>
              <a:t>.</a:t>
            </a:r>
            <a:r>
              <a:rPr lang="en-US" altLang="en-US" sz="3200" dirty="0" smtClean="0">
                <a:solidFill>
                  <a:schemeClr val="tx1"/>
                </a:solidFill>
                <a:latin typeface="Adobe Garamond Pro Bold"/>
                <a:ea typeface="Garamond" charset="0"/>
                <a:cs typeface="Adobe Garamond Pro Bold"/>
                <a:sym typeface="Hoefler Text" charset="0"/>
              </a:rPr>
              <a:t>”</a:t>
            </a:r>
            <a:r>
              <a:rPr lang="en-US" altLang="en-US" sz="3200" dirty="0" smtClean="0">
                <a:solidFill>
                  <a:schemeClr val="tx1"/>
                </a:solidFill>
                <a:latin typeface="Garamond" charset="0"/>
                <a:ea typeface="Garamond" charset="0"/>
                <a:cs typeface="Garamond" charset="0"/>
                <a:sym typeface="Hoefler Text" charset="0"/>
              </a:rPr>
              <a:t> </a:t>
            </a:r>
            <a:r>
              <a:rPr lang="is-IS" altLang="en-US" sz="3200" dirty="0" smtClean="0">
                <a:solidFill>
                  <a:schemeClr val="tx1"/>
                </a:solidFill>
                <a:latin typeface="Garamond" charset="0"/>
                <a:ea typeface="Garamond" charset="0"/>
                <a:cs typeface="Garamond" charset="0"/>
                <a:sym typeface="Hoefler Text" charset="0"/>
              </a:rPr>
              <a:t>…</a:t>
            </a:r>
            <a:r>
              <a:rPr lang="en-US" altLang="en-US" sz="3200" dirty="0" err="1" smtClean="0">
                <a:solidFill>
                  <a:schemeClr val="tx1"/>
                </a:solidFill>
                <a:latin typeface="Garamond" charset="0"/>
                <a:ea typeface="Garamond" charset="0"/>
                <a:cs typeface="Garamond" charset="0"/>
                <a:sym typeface="Hoefler Text" charset="0"/>
              </a:rPr>
              <a:t>O’na</a:t>
            </a:r>
            <a:r>
              <a:rPr lang="en-US" altLang="en-US" sz="3200" dirty="0" smtClean="0">
                <a:solidFill>
                  <a:schemeClr val="tx1"/>
                </a:solidFill>
                <a:latin typeface="Garamond" charset="0"/>
                <a:ea typeface="Garamond" charset="0"/>
                <a:cs typeface="Garamond" charset="0"/>
                <a:sym typeface="Hoefler Text" charset="0"/>
              </a:rPr>
              <a:t> </a:t>
            </a:r>
            <a:r>
              <a:rPr lang="en-US" altLang="en-US" sz="3200" dirty="0" err="1">
                <a:solidFill>
                  <a:schemeClr val="tx1"/>
                </a:solidFill>
                <a:latin typeface="Garamond" charset="0"/>
                <a:ea typeface="Garamond" charset="0"/>
                <a:cs typeface="Garamond" charset="0"/>
                <a:sym typeface="Hoefler Text" charset="0"/>
              </a:rPr>
              <a:t>yücelik</a:t>
            </a:r>
            <a:r>
              <a:rPr lang="en-US" altLang="en-US" sz="3200" dirty="0">
                <a:solidFill>
                  <a:schemeClr val="tx1"/>
                </a:solidFill>
                <a:latin typeface="Garamond" charset="0"/>
                <a:ea typeface="Garamond" charset="0"/>
                <a:cs typeface="Garamond" charset="0"/>
                <a:sym typeface="Hoefler Text" charset="0"/>
              </a:rPr>
              <a:t> </a:t>
            </a:r>
            <a:r>
              <a:rPr lang="en-US" altLang="en-US" sz="3200" dirty="0" err="1">
                <a:solidFill>
                  <a:schemeClr val="tx1"/>
                </a:solidFill>
                <a:latin typeface="Garamond" charset="0"/>
                <a:ea typeface="Garamond" charset="0"/>
                <a:cs typeface="Garamond" charset="0"/>
                <a:sym typeface="Hoefler Text" charset="0"/>
              </a:rPr>
              <a:t>olsun</a:t>
            </a:r>
            <a:r>
              <a:rPr lang="en-US" altLang="en-US" sz="3200" dirty="0">
                <a:solidFill>
                  <a:schemeClr val="tx1"/>
                </a:solidFill>
                <a:latin typeface="Garamond" charset="0"/>
                <a:ea typeface="Garamond" charset="0"/>
                <a:cs typeface="Garamond" charset="0"/>
                <a:sym typeface="Hoefler Text" charset="0"/>
              </a:rPr>
              <a:t>.” </a:t>
            </a:r>
            <a:endParaRPr lang="en-US" altLang="en-US" sz="3200" dirty="0" smtClean="0">
              <a:solidFill>
                <a:schemeClr val="tx1"/>
              </a:solidFill>
              <a:latin typeface="Garamond" charset="0"/>
              <a:ea typeface="Garamond" charset="0"/>
              <a:cs typeface="Garamond" charset="0"/>
              <a:sym typeface="Hoefler Text" charset="0"/>
            </a:endParaRPr>
          </a:p>
          <a:p>
            <a:r>
              <a:rPr lang="en-US" altLang="en-US" sz="2800" dirty="0" smtClean="0">
                <a:solidFill>
                  <a:schemeClr val="tx1"/>
                </a:solidFill>
                <a:latin typeface="Garamond" charset="0"/>
                <a:ea typeface="Garamond" charset="0"/>
                <a:cs typeface="Garamond" charset="0"/>
                <a:sym typeface="Hoefler Text" charset="0"/>
              </a:rPr>
              <a:t>(</a:t>
            </a:r>
            <a:r>
              <a:rPr lang="en-US" altLang="en-US" sz="2800" dirty="0" err="1">
                <a:solidFill>
                  <a:schemeClr val="tx1"/>
                </a:solidFill>
                <a:latin typeface="Garamond" charset="0"/>
                <a:ea typeface="Garamond" charset="0"/>
                <a:cs typeface="Garamond" charset="0"/>
                <a:sym typeface="Hoefler Text" charset="0"/>
              </a:rPr>
              <a:t>Efesliler</a:t>
            </a:r>
            <a:r>
              <a:rPr lang="en-US" altLang="en-US" sz="2800" dirty="0">
                <a:solidFill>
                  <a:schemeClr val="tx1"/>
                </a:solidFill>
                <a:latin typeface="Garamond" charset="0"/>
                <a:ea typeface="Garamond" charset="0"/>
                <a:cs typeface="Garamond" charset="0"/>
                <a:sym typeface="Hoefler Text" charset="0"/>
              </a:rPr>
              <a:t> 3:20,21</a:t>
            </a:r>
            <a:r>
              <a:rPr lang="en-US" altLang="en-US" sz="2800" dirty="0" smtClean="0">
                <a:solidFill>
                  <a:schemeClr val="tx1"/>
                </a:solidFill>
                <a:latin typeface="Garamond" charset="0"/>
                <a:ea typeface="Garamond" charset="0"/>
                <a:cs typeface="Garamond" charset="0"/>
                <a:sym typeface="Hoefler Text" charset="0"/>
              </a:rPr>
              <a:t>)</a:t>
            </a:r>
            <a:endParaRPr lang="en-US" altLang="en-US" sz="2800" dirty="0">
              <a:solidFill>
                <a:schemeClr val="tx1"/>
              </a:solidFill>
              <a:latin typeface="Garamond" charset="0"/>
              <a:ea typeface="Garamond" charset="0"/>
              <a:cs typeface="Garamond" charset="0"/>
              <a:sym typeface="Hoefler Text" charset="0"/>
            </a:endParaRPr>
          </a:p>
          <a:p>
            <a:pPr eaLnBrk="1" hangingPunct="1"/>
            <a:endParaRPr lang="en-US" altLang="en-US" sz="2800" dirty="0">
              <a:solidFill>
                <a:schemeClr val="tx1"/>
              </a:solidFill>
              <a:latin typeface="Garamond" charset="0"/>
              <a:ea typeface="Garamond" charset="0"/>
              <a:cs typeface="Garamond" charset="0"/>
              <a:sym typeface="Hoefler Text" charset="0"/>
            </a:endParaRPr>
          </a:p>
        </p:txBody>
      </p:sp>
      <p:grpSp>
        <p:nvGrpSpPr>
          <p:cNvPr id="59394" name="Group 4"/>
          <p:cNvGrpSpPr>
            <a:grpSpLocks/>
          </p:cNvGrpSpPr>
          <p:nvPr/>
        </p:nvGrpSpPr>
        <p:grpSpPr bwMode="auto">
          <a:xfrm>
            <a:off x="423069" y="3016875"/>
            <a:ext cx="4270851" cy="3103311"/>
            <a:chOff x="0" y="0"/>
            <a:chExt cx="3952" cy="2848"/>
          </a:xfrm>
        </p:grpSpPr>
        <p:pic>
          <p:nvPicPr>
            <p:cNvPr id="59398" name="Picture 2"/>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37436">
              <a:off x="228" y="251"/>
              <a:ext cx="3496" cy="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9399" name="Picture 3"/>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952" cy="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59395" name="Group 7"/>
          <p:cNvGrpSpPr>
            <a:grpSpLocks/>
          </p:cNvGrpSpPr>
          <p:nvPr/>
        </p:nvGrpSpPr>
        <p:grpSpPr bwMode="auto">
          <a:xfrm>
            <a:off x="4026989" y="3317470"/>
            <a:ext cx="3633652" cy="3005951"/>
            <a:chOff x="0" y="0"/>
            <a:chExt cx="3712" cy="3128"/>
          </a:xfrm>
        </p:grpSpPr>
        <p:pic>
          <p:nvPicPr>
            <p:cNvPr id="59396"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600479">
              <a:off x="375" y="448"/>
              <a:ext cx="2960" cy="2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9397" name="Picture 6"/>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0"/>
              <a:ext cx="3712" cy="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20324521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p:cNvSpPr>
          <p:nvPr/>
        </p:nvSpPr>
        <p:spPr bwMode="auto">
          <a:xfrm>
            <a:off x="-702750" y="4571595"/>
            <a:ext cx="8947547" cy="169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3600" dirty="0">
                <a:solidFill>
                  <a:schemeClr val="tx1"/>
                </a:solidFill>
                <a:latin typeface="Abadi MT Condensed Extra Bold" charset="0"/>
                <a:sym typeface="Abadi MT Condensed Extra Bold" charset="0"/>
              </a:rPr>
              <a:t> </a:t>
            </a:r>
            <a:r>
              <a:rPr lang="en-US" altLang="en-US" sz="3600" dirty="0" err="1">
                <a:solidFill>
                  <a:schemeClr val="tx1"/>
                </a:solidFill>
                <a:latin typeface="Abadi MT Condensed Extra Bold" charset="0"/>
                <a:sym typeface="Abadi MT Condensed Extra Bold" charset="0"/>
              </a:rPr>
              <a:t>N</a:t>
            </a:r>
            <a:r>
              <a:rPr lang="en-US" altLang="en-US" sz="3600" dirty="0" err="1" smtClean="0">
                <a:solidFill>
                  <a:schemeClr val="tx1"/>
                </a:solidFill>
                <a:latin typeface="Abadi MT Condensed Extra Bold" charset="0"/>
                <a:sym typeface="Abadi MT Condensed Extra Bold" charset="0"/>
              </a:rPr>
              <a:t>eden</a:t>
            </a:r>
            <a:r>
              <a:rPr lang="en-US" altLang="en-US" sz="3600" dirty="0" smtClean="0">
                <a:solidFill>
                  <a:schemeClr val="tx1"/>
                </a:solidFill>
                <a:latin typeface="Abadi MT Condensed Extra Bold" charset="0"/>
                <a:sym typeface="Abadi MT Condensed Extra Bold" charset="0"/>
              </a:rPr>
              <a:t> </a:t>
            </a:r>
            <a:r>
              <a:rPr lang="en-US" altLang="en-US" sz="6000" dirty="0" err="1">
                <a:solidFill>
                  <a:schemeClr val="tx1"/>
                </a:solidFill>
                <a:latin typeface="Abadi MT Condensed Extra Bold" charset="0"/>
                <a:sym typeface="Abadi MT Condensed Extra Bold" charset="0"/>
              </a:rPr>
              <a:t>ruhsal</a:t>
            </a:r>
            <a:r>
              <a:rPr lang="en-US" altLang="en-US" sz="6000" dirty="0">
                <a:solidFill>
                  <a:schemeClr val="tx1"/>
                </a:solidFill>
                <a:latin typeface="Abadi MT Condensed Extra Bold" charset="0"/>
                <a:sym typeface="Abadi MT Condensed Extra Bold" charset="0"/>
              </a:rPr>
              <a:t> </a:t>
            </a:r>
            <a:r>
              <a:rPr lang="en-US" altLang="en-US" sz="6000" dirty="0" err="1">
                <a:solidFill>
                  <a:schemeClr val="tx1"/>
                </a:solidFill>
                <a:latin typeface="Abadi MT Condensed Extra Bold" charset="0"/>
                <a:sym typeface="Abadi MT Condensed Extra Bold" charset="0"/>
              </a:rPr>
              <a:t>çölde</a:t>
            </a:r>
            <a:r>
              <a:rPr lang="en-US" altLang="en-US" sz="3600" dirty="0">
                <a:solidFill>
                  <a:schemeClr val="tx1"/>
                </a:solidFill>
                <a:latin typeface="Abadi MT Condensed Extra Bold" charset="0"/>
                <a:sym typeface="Abadi MT Condensed Extra Bold" charset="0"/>
              </a:rPr>
              <a:t> </a:t>
            </a:r>
            <a:r>
              <a:rPr lang="en-US" altLang="en-US" sz="3600" dirty="0" err="1">
                <a:solidFill>
                  <a:schemeClr val="tx1"/>
                </a:solidFill>
                <a:latin typeface="Abadi MT Condensed Extra Bold" charset="0"/>
                <a:sym typeface="Abadi MT Condensed Extra Bold" charset="0"/>
              </a:rPr>
              <a:t>hayatımızı</a:t>
            </a:r>
            <a:r>
              <a:rPr lang="en-US" altLang="en-US" sz="3600" dirty="0">
                <a:solidFill>
                  <a:schemeClr val="tx1"/>
                </a:solidFill>
                <a:latin typeface="Abadi MT Condensed Extra Bold" charset="0"/>
                <a:sym typeface="Abadi MT Condensed Extra Bold" charset="0"/>
              </a:rPr>
              <a:t> </a:t>
            </a:r>
            <a:r>
              <a:rPr lang="en-US" altLang="en-US" sz="3600" dirty="0" err="1">
                <a:solidFill>
                  <a:schemeClr val="tx1"/>
                </a:solidFill>
                <a:latin typeface="Abadi MT Condensed Extra Bold" charset="0"/>
                <a:sym typeface="Abadi MT Condensed Extra Bold" charset="0"/>
              </a:rPr>
              <a:t>sürdürmeye</a:t>
            </a:r>
            <a:r>
              <a:rPr lang="en-US" altLang="en-US" sz="3600" dirty="0">
                <a:solidFill>
                  <a:schemeClr val="tx1"/>
                </a:solidFill>
                <a:latin typeface="Abadi MT Condensed Extra Bold" charset="0"/>
                <a:sym typeface="Abadi MT Condensed Extra Bold" charset="0"/>
              </a:rPr>
              <a:t> </a:t>
            </a:r>
            <a:r>
              <a:rPr lang="en-US" altLang="en-US" sz="3600" dirty="0" err="1">
                <a:solidFill>
                  <a:schemeClr val="tx1"/>
                </a:solidFill>
                <a:latin typeface="Abadi MT Condensed Extra Bold" charset="0"/>
                <a:sym typeface="Abadi MT Condensed Extra Bold" charset="0"/>
              </a:rPr>
              <a:t>razıyız</a:t>
            </a:r>
            <a:r>
              <a:rPr lang="en-US" altLang="en-US" sz="3600" dirty="0" smtClean="0">
                <a:solidFill>
                  <a:schemeClr val="tx1"/>
                </a:solidFill>
                <a:latin typeface="Abadi MT Condensed Extra Bold" charset="0"/>
                <a:sym typeface="Abadi MT Condensed Extra Bold" charset="0"/>
              </a:rPr>
              <a:t>?</a:t>
            </a:r>
            <a:endParaRPr lang="en-US" altLang="en-US" sz="3600" dirty="0">
              <a:solidFill>
                <a:schemeClr val="tx1"/>
              </a:solidFill>
              <a:latin typeface="Abadi MT Condensed Extra Bold" charset="0"/>
              <a:sym typeface="Abadi MT Condensed Extra Bold" charset="0"/>
            </a:endParaRPr>
          </a:p>
          <a:p>
            <a:pPr eaLnBrk="1" hangingPunct="1"/>
            <a:r>
              <a:rPr lang="en-US" altLang="en-US" sz="6000" dirty="0" smtClean="0">
                <a:solidFill>
                  <a:schemeClr val="tx1"/>
                </a:solidFill>
                <a:latin typeface="Abadi MT Condensed Extra Bold" charset="0"/>
                <a:sym typeface="Abadi MT Condensed Extra Bold" charset="0"/>
              </a:rPr>
              <a:t> </a:t>
            </a:r>
            <a:endParaRPr lang="en-US" altLang="en-US" sz="6000" dirty="0">
              <a:solidFill>
                <a:schemeClr val="tx1"/>
              </a:solidFill>
              <a:latin typeface="Abadi MT Condensed Extra Bold" charset="0"/>
              <a:sym typeface="Abadi MT Condensed Extra Bold" charset="0"/>
            </a:endParaRPr>
          </a:p>
        </p:txBody>
      </p:sp>
      <p:grpSp>
        <p:nvGrpSpPr>
          <p:cNvPr id="60418" name="Group 4"/>
          <p:cNvGrpSpPr>
            <a:grpSpLocks/>
          </p:cNvGrpSpPr>
          <p:nvPr/>
        </p:nvGrpSpPr>
        <p:grpSpPr bwMode="auto">
          <a:xfrm>
            <a:off x="1030953" y="616150"/>
            <a:ext cx="5518547" cy="3393281"/>
            <a:chOff x="0" y="0"/>
            <a:chExt cx="4944" cy="3040"/>
          </a:xfrm>
        </p:grpSpPr>
        <p:pic>
          <p:nvPicPr>
            <p:cNvPr id="60419"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7" y="176"/>
              <a:ext cx="4591" cy="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0420" name="Picture 3"/>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4944" cy="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15487992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p:cNvSpPr>
          <p:nvPr/>
        </p:nvSpPr>
        <p:spPr bwMode="auto">
          <a:xfrm>
            <a:off x="1" y="2153920"/>
            <a:ext cx="5913119" cy="4257596"/>
          </a:xfrm>
          <a:prstGeom prst="rect">
            <a:avLst/>
          </a:prstGeom>
          <a:noFill/>
          <a:ln w="12700" cap="flat">
            <a:noFill/>
            <a:miter lim="800000"/>
            <a:headEnd type="none" w="med" len="med"/>
            <a:tailEnd type="none" w="med" len="med"/>
          </a:ln>
        </p:spPr>
        <p:txBody>
          <a:bodyPr lIns="0" tIns="0" rIns="0" bIns="0" anchor="ctr"/>
          <a:lstStyle>
            <a:lvl1pPr eaLnBrk="0" hangingPunct="0">
              <a:defRPr sz="4600">
                <a:solidFill>
                  <a:srgbClr val="2D4141"/>
                </a:solidFill>
                <a:latin typeface="Futura Condensed" charset="0"/>
                <a:ea typeface="ヒラギノ角ゴ ProN W3" charset="-128"/>
                <a:sym typeface="Futura Condensed" charset="0"/>
              </a:defRPr>
            </a:lvl1pPr>
            <a:lvl2pPr marL="37931725" indent="-37474525" eaLnBrk="0" hangingPunct="0">
              <a:defRPr sz="4600">
                <a:solidFill>
                  <a:srgbClr val="2D4141"/>
                </a:solidFill>
                <a:latin typeface="Futura Condensed" charset="0"/>
                <a:ea typeface="ヒラギノ角ゴ ProN W3" charset="-128"/>
                <a:sym typeface="Futura Condensed" charset="0"/>
              </a:defRPr>
            </a:lvl2pPr>
            <a:lvl3pPr eaLnBrk="0" hangingPunct="0">
              <a:defRPr sz="4600">
                <a:solidFill>
                  <a:srgbClr val="2D4141"/>
                </a:solidFill>
                <a:latin typeface="Futura Condensed" charset="0"/>
                <a:ea typeface="ヒラギノ角ゴ ProN W3" charset="-128"/>
                <a:sym typeface="Futura Condensed" charset="0"/>
              </a:defRPr>
            </a:lvl3pPr>
            <a:lvl4pPr eaLnBrk="0" hangingPunct="0">
              <a:defRPr sz="4600">
                <a:solidFill>
                  <a:srgbClr val="2D4141"/>
                </a:solidFill>
                <a:latin typeface="Futura Condensed" charset="0"/>
                <a:ea typeface="ヒラギノ角ゴ ProN W3" charset="-128"/>
                <a:sym typeface="Futura Condensed" charset="0"/>
              </a:defRPr>
            </a:lvl4pPr>
            <a:lvl5pPr eaLnBrk="0" hangingPunct="0">
              <a:defRPr sz="4600">
                <a:solidFill>
                  <a:srgbClr val="2D4141"/>
                </a:solidFill>
                <a:latin typeface="Futura Condensed" charset="0"/>
                <a:ea typeface="ヒラギノ角ゴ ProN W3" charset="-128"/>
                <a:sym typeface="Futura Condensed" charset="0"/>
              </a:defRPr>
            </a:lvl5pPr>
            <a:lvl6pPr marL="457200"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914400"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1371600"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1828800"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eaLnBrk="1" hangingPunct="1">
              <a:lnSpc>
                <a:spcPct val="60000"/>
              </a:lnSpc>
              <a:defRPr/>
            </a:pPr>
            <a:endParaRPr lang="en-US" altLang="en-US" sz="6047" dirty="0">
              <a:solidFill>
                <a:schemeClr val="tx1"/>
              </a:solidFill>
              <a:effectLst>
                <a:outerShdw blurRad="38100" dist="38100" dir="2700000" algn="tl">
                  <a:srgbClr val="000000"/>
                </a:outerShdw>
              </a:effectLst>
              <a:latin typeface="Zapfino" charset="0"/>
              <a:sym typeface="Zapfino" charset="0"/>
            </a:endParaRPr>
          </a:p>
        </p:txBody>
      </p:sp>
      <p:grpSp>
        <p:nvGrpSpPr>
          <p:cNvPr id="61442" name="Group 4"/>
          <p:cNvGrpSpPr>
            <a:grpSpLocks/>
          </p:cNvGrpSpPr>
          <p:nvPr/>
        </p:nvGrpSpPr>
        <p:grpSpPr bwMode="auto">
          <a:xfrm>
            <a:off x="3985990" y="215429"/>
            <a:ext cx="4518422" cy="3661172"/>
            <a:chOff x="0" y="0"/>
            <a:chExt cx="4048" cy="3280"/>
          </a:xfrm>
        </p:grpSpPr>
        <p:pic>
          <p:nvPicPr>
            <p:cNvPr id="6144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410565">
              <a:off x="348" y="438"/>
              <a:ext cx="3320" cy="2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1447" name="Picture 3"/>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4048" cy="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61443" name="Rectangle 5"/>
          <p:cNvSpPr>
            <a:spLocks/>
          </p:cNvSpPr>
          <p:nvPr/>
        </p:nvSpPr>
        <p:spPr bwMode="auto">
          <a:xfrm rot="-299999">
            <a:off x="4241603" y="540246"/>
            <a:ext cx="3509367" cy="33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eaLnBrk="1" hangingPunct="1"/>
            <a:r>
              <a:rPr lang="en-US" altLang="en-US" sz="1687" b="1">
                <a:solidFill>
                  <a:schemeClr val="tx1"/>
                </a:solidFill>
                <a:latin typeface="Hoefler Text" charset="0"/>
                <a:sym typeface="Hoefler Text" charset="0"/>
              </a:rPr>
              <a:t> </a:t>
            </a:r>
          </a:p>
        </p:txBody>
      </p:sp>
      <p:sp>
        <p:nvSpPr>
          <p:cNvPr id="61444" name="Rectangle 6"/>
          <p:cNvSpPr>
            <a:spLocks/>
          </p:cNvSpPr>
          <p:nvPr/>
        </p:nvSpPr>
        <p:spPr bwMode="auto">
          <a:xfrm rot="-420000">
            <a:off x="4777384" y="2991445"/>
            <a:ext cx="350936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eaLnBrk="1" hangingPunct="1"/>
            <a:r>
              <a:rPr lang="en-US" altLang="en-US" sz="1687" b="1">
                <a:solidFill>
                  <a:schemeClr val="tx1"/>
                </a:solidFill>
                <a:latin typeface="Hoefler Text" charset="0"/>
                <a:sym typeface="Hoefler Text" charset="0"/>
              </a:rPr>
              <a:t> </a:t>
            </a:r>
          </a:p>
          <a:p>
            <a:pPr eaLnBrk="1" hangingPunct="1"/>
            <a:r>
              <a:rPr lang="en-US" altLang="en-US" sz="1266">
                <a:solidFill>
                  <a:schemeClr val="tx1"/>
                </a:solidFill>
                <a:latin typeface="Handwriting - Dakota" charset="0"/>
                <a:sym typeface="Handwriting - Dakota" charset="0"/>
              </a:rPr>
              <a:t>International Day of Prayer</a:t>
            </a:r>
          </a:p>
        </p:txBody>
      </p:sp>
      <p:sp>
        <p:nvSpPr>
          <p:cNvPr id="62471" name="Rectangle 7"/>
          <p:cNvSpPr>
            <a:spLocks/>
          </p:cNvSpPr>
          <p:nvPr/>
        </p:nvSpPr>
        <p:spPr bwMode="auto">
          <a:xfrm>
            <a:off x="1032268" y="5116530"/>
            <a:ext cx="5185651" cy="1491808"/>
          </a:xfrm>
          <a:prstGeom prst="rect">
            <a:avLst/>
          </a:prstGeom>
          <a:noFill/>
          <a:ln w="12700" cap="flat">
            <a:noFill/>
            <a:miter lim="800000"/>
            <a:headEnd type="none" w="med" len="med"/>
            <a:tailEnd type="none" w="med" len="med"/>
          </a:ln>
        </p:spPr>
        <p:txBody>
          <a:bodyPr lIns="0" tIns="0" rIns="0" bIns="0" anchor="ctr"/>
          <a:lstStyle>
            <a:lvl1pPr eaLnBrk="0" hangingPunct="0">
              <a:defRPr sz="4600">
                <a:solidFill>
                  <a:srgbClr val="2D4141"/>
                </a:solidFill>
                <a:latin typeface="Futura Condensed" charset="0"/>
                <a:ea typeface="ヒラギノ角ゴ ProN W3" charset="-128"/>
                <a:sym typeface="Futura Condensed" charset="0"/>
              </a:defRPr>
            </a:lvl1pPr>
            <a:lvl2pPr marL="37931725" indent="-37474525" eaLnBrk="0" hangingPunct="0">
              <a:defRPr sz="4600">
                <a:solidFill>
                  <a:srgbClr val="2D4141"/>
                </a:solidFill>
                <a:latin typeface="Futura Condensed" charset="0"/>
                <a:ea typeface="ヒラギノ角ゴ ProN W3" charset="-128"/>
                <a:sym typeface="Futura Condensed" charset="0"/>
              </a:defRPr>
            </a:lvl2pPr>
            <a:lvl3pPr eaLnBrk="0" hangingPunct="0">
              <a:defRPr sz="4600">
                <a:solidFill>
                  <a:srgbClr val="2D4141"/>
                </a:solidFill>
                <a:latin typeface="Futura Condensed" charset="0"/>
                <a:ea typeface="ヒラギノ角ゴ ProN W3" charset="-128"/>
                <a:sym typeface="Futura Condensed" charset="0"/>
              </a:defRPr>
            </a:lvl3pPr>
            <a:lvl4pPr eaLnBrk="0" hangingPunct="0">
              <a:defRPr sz="4600">
                <a:solidFill>
                  <a:srgbClr val="2D4141"/>
                </a:solidFill>
                <a:latin typeface="Futura Condensed" charset="0"/>
                <a:ea typeface="ヒラギノ角ゴ ProN W3" charset="-128"/>
                <a:sym typeface="Futura Condensed" charset="0"/>
              </a:defRPr>
            </a:lvl4pPr>
            <a:lvl5pPr eaLnBrk="0" hangingPunct="0">
              <a:defRPr sz="4600">
                <a:solidFill>
                  <a:srgbClr val="2D4141"/>
                </a:solidFill>
                <a:latin typeface="Futura Condensed" charset="0"/>
                <a:ea typeface="ヒラギノ角ゴ ProN W3" charset="-128"/>
                <a:sym typeface="Futura Condensed" charset="0"/>
              </a:defRPr>
            </a:lvl5pPr>
            <a:lvl6pPr marL="457200"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914400"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1371600"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1828800"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algn="ctr" eaLnBrk="1" hangingPunct="1">
              <a:lnSpc>
                <a:spcPct val="80000"/>
              </a:lnSpc>
              <a:defRPr/>
            </a:pPr>
            <a:r>
              <a:rPr lang="en-US" altLang="en-US" sz="3200" dirty="0" smtClean="0">
                <a:solidFill>
                  <a:schemeClr val="tx1"/>
                </a:solidFill>
                <a:latin typeface="Garamond" charset="0"/>
                <a:ea typeface="Garamond" charset="0"/>
                <a:cs typeface="Garamond" charset="0"/>
                <a:sym typeface="Cambria Bold Italic" charset="0"/>
              </a:rPr>
              <a:t>“</a:t>
            </a:r>
            <a:r>
              <a:rPr lang="en-US" altLang="en-US" sz="3200" dirty="0" err="1">
                <a:solidFill>
                  <a:schemeClr val="tx1"/>
                </a:solidFill>
                <a:latin typeface="Garamond" charset="0"/>
                <a:ea typeface="Garamond" charset="0"/>
                <a:cs typeface="Garamond" charset="0"/>
                <a:sym typeface="Cambria Bold Italic" charset="0"/>
              </a:rPr>
              <a:t>Bana</a:t>
            </a:r>
            <a:r>
              <a:rPr lang="en-US" altLang="en-US" sz="3200" dirty="0">
                <a:solidFill>
                  <a:schemeClr val="tx1"/>
                </a:solidFill>
                <a:latin typeface="Garamond" charset="0"/>
                <a:ea typeface="Garamond" charset="0"/>
                <a:cs typeface="Garamond" charset="0"/>
                <a:sym typeface="Cambria Bold Italic" charset="0"/>
              </a:rPr>
              <a:t> </a:t>
            </a:r>
            <a:r>
              <a:rPr lang="en-US" altLang="en-US" sz="3200" dirty="0" err="1">
                <a:solidFill>
                  <a:schemeClr val="tx1"/>
                </a:solidFill>
                <a:latin typeface="Garamond" charset="0"/>
                <a:ea typeface="Garamond" charset="0"/>
                <a:cs typeface="Garamond" charset="0"/>
                <a:sym typeface="Cambria Bold Italic" charset="0"/>
              </a:rPr>
              <a:t>yakar</a:t>
            </a:r>
            <a:r>
              <a:rPr lang="en-US" altLang="en-US" sz="3200" dirty="0">
                <a:solidFill>
                  <a:schemeClr val="tx1"/>
                </a:solidFill>
                <a:latin typeface="Garamond" charset="0"/>
                <a:ea typeface="Garamond" charset="0"/>
                <a:cs typeface="Garamond" charset="0"/>
                <a:sym typeface="Cambria Bold Italic" charset="0"/>
              </a:rPr>
              <a:t> da </a:t>
            </a:r>
            <a:r>
              <a:rPr lang="en-US" altLang="en-US" sz="3200" dirty="0" err="1">
                <a:solidFill>
                  <a:schemeClr val="tx1"/>
                </a:solidFill>
                <a:latin typeface="Garamond" charset="0"/>
                <a:ea typeface="Garamond" charset="0"/>
                <a:cs typeface="Garamond" charset="0"/>
                <a:sym typeface="Cambria Bold Italic" charset="0"/>
              </a:rPr>
              <a:t>seni</a:t>
            </a:r>
            <a:r>
              <a:rPr lang="en-US" altLang="en-US" sz="3200" dirty="0">
                <a:solidFill>
                  <a:schemeClr val="tx1"/>
                </a:solidFill>
                <a:latin typeface="Garamond" charset="0"/>
                <a:ea typeface="Garamond" charset="0"/>
                <a:cs typeface="Garamond" charset="0"/>
                <a:sym typeface="Cambria Bold Italic" charset="0"/>
              </a:rPr>
              <a:t> </a:t>
            </a:r>
            <a:r>
              <a:rPr lang="en-US" altLang="en-US" sz="3200" dirty="0" err="1">
                <a:solidFill>
                  <a:schemeClr val="tx1"/>
                </a:solidFill>
                <a:latin typeface="Garamond" charset="0"/>
                <a:ea typeface="Garamond" charset="0"/>
                <a:cs typeface="Garamond" charset="0"/>
                <a:sym typeface="Cambria Bold Italic" charset="0"/>
              </a:rPr>
              <a:t>yanıtlayayım</a:t>
            </a:r>
            <a:r>
              <a:rPr lang="en-US" altLang="en-US" sz="3200" dirty="0">
                <a:solidFill>
                  <a:schemeClr val="tx1"/>
                </a:solidFill>
                <a:latin typeface="Garamond" charset="0"/>
                <a:ea typeface="Garamond" charset="0"/>
                <a:cs typeface="Garamond" charset="0"/>
                <a:sym typeface="Cambria Bold Italic" charset="0"/>
              </a:rPr>
              <a:t>; </a:t>
            </a:r>
            <a:endParaRPr lang="en-US" altLang="en-US" sz="3200" dirty="0" smtClean="0">
              <a:solidFill>
                <a:schemeClr val="tx1"/>
              </a:solidFill>
              <a:latin typeface="Garamond" charset="0"/>
              <a:ea typeface="Garamond" charset="0"/>
              <a:cs typeface="Garamond" charset="0"/>
              <a:sym typeface="Cambria Bold Italic" charset="0"/>
            </a:endParaRPr>
          </a:p>
          <a:p>
            <a:pPr algn="ctr" eaLnBrk="1" hangingPunct="1">
              <a:lnSpc>
                <a:spcPct val="80000"/>
              </a:lnSpc>
              <a:defRPr/>
            </a:pPr>
            <a:r>
              <a:rPr lang="en-US" altLang="en-US" sz="3200" dirty="0" err="1" smtClean="0">
                <a:solidFill>
                  <a:schemeClr val="tx1"/>
                </a:solidFill>
                <a:latin typeface="Garamond" charset="0"/>
                <a:ea typeface="Garamond" charset="0"/>
                <a:cs typeface="Garamond" charset="0"/>
                <a:sym typeface="Cambria Bold Italic" charset="0"/>
              </a:rPr>
              <a:t>bilmediğin</a:t>
            </a:r>
            <a:r>
              <a:rPr lang="en-US" altLang="en-US" sz="3200" dirty="0" smtClean="0">
                <a:solidFill>
                  <a:schemeClr val="tx1"/>
                </a:solidFill>
                <a:latin typeface="Garamond" charset="0"/>
                <a:ea typeface="Garamond" charset="0"/>
                <a:cs typeface="Garamond" charset="0"/>
                <a:sym typeface="Cambria Bold Italic" charset="0"/>
              </a:rPr>
              <a:t> </a:t>
            </a:r>
            <a:r>
              <a:rPr lang="en-US" altLang="en-US" sz="3200" dirty="0" err="1">
                <a:solidFill>
                  <a:schemeClr val="tx1"/>
                </a:solidFill>
                <a:latin typeface="Garamond" charset="0"/>
                <a:ea typeface="Garamond" charset="0"/>
                <a:cs typeface="Garamond" charset="0"/>
                <a:sym typeface="Cambria Bold Italic" charset="0"/>
              </a:rPr>
              <a:t>büyük</a:t>
            </a:r>
            <a:r>
              <a:rPr lang="en-US" altLang="en-US" sz="3200" dirty="0">
                <a:solidFill>
                  <a:schemeClr val="tx1"/>
                </a:solidFill>
                <a:latin typeface="Garamond" charset="0"/>
                <a:ea typeface="Garamond" charset="0"/>
                <a:cs typeface="Garamond" charset="0"/>
                <a:sym typeface="Cambria Bold Italic" charset="0"/>
              </a:rPr>
              <a:t>, </a:t>
            </a:r>
            <a:r>
              <a:rPr lang="en-US" altLang="en-US" sz="3200" dirty="0" err="1">
                <a:solidFill>
                  <a:schemeClr val="tx1"/>
                </a:solidFill>
                <a:latin typeface="Garamond" charset="0"/>
                <a:ea typeface="Garamond" charset="0"/>
                <a:cs typeface="Garamond" charset="0"/>
                <a:sym typeface="Cambria Bold Italic" charset="0"/>
              </a:rPr>
              <a:t>akıl</a:t>
            </a:r>
            <a:r>
              <a:rPr lang="en-US" altLang="en-US" sz="3200" dirty="0">
                <a:solidFill>
                  <a:schemeClr val="tx1"/>
                </a:solidFill>
                <a:latin typeface="Garamond" charset="0"/>
                <a:ea typeface="Garamond" charset="0"/>
                <a:cs typeface="Garamond" charset="0"/>
                <a:sym typeface="Cambria Bold Italic" charset="0"/>
              </a:rPr>
              <a:t> </a:t>
            </a:r>
            <a:r>
              <a:rPr lang="en-US" altLang="en-US" sz="3200" dirty="0" err="1">
                <a:solidFill>
                  <a:schemeClr val="tx1"/>
                </a:solidFill>
                <a:latin typeface="Garamond" charset="0"/>
                <a:ea typeface="Garamond" charset="0"/>
                <a:cs typeface="Garamond" charset="0"/>
                <a:sym typeface="Cambria Bold Italic" charset="0"/>
              </a:rPr>
              <a:t>almaz</a:t>
            </a:r>
            <a:r>
              <a:rPr lang="en-US" altLang="en-US" sz="3200" dirty="0">
                <a:solidFill>
                  <a:schemeClr val="tx1"/>
                </a:solidFill>
                <a:latin typeface="Garamond" charset="0"/>
                <a:ea typeface="Garamond" charset="0"/>
                <a:cs typeface="Garamond" charset="0"/>
                <a:sym typeface="Cambria Bold Italic" charset="0"/>
              </a:rPr>
              <a:t> </a:t>
            </a:r>
            <a:r>
              <a:rPr lang="en-US" altLang="en-US" sz="3200" dirty="0" err="1">
                <a:solidFill>
                  <a:schemeClr val="tx1"/>
                </a:solidFill>
                <a:latin typeface="Garamond" charset="0"/>
                <a:ea typeface="Garamond" charset="0"/>
                <a:cs typeface="Garamond" charset="0"/>
                <a:sym typeface="Cambria Bold Italic" charset="0"/>
              </a:rPr>
              <a:t>şeyleri</a:t>
            </a:r>
            <a:r>
              <a:rPr lang="en-US" altLang="en-US" sz="3200" dirty="0">
                <a:solidFill>
                  <a:schemeClr val="tx1"/>
                </a:solidFill>
                <a:latin typeface="Garamond" charset="0"/>
                <a:ea typeface="Garamond" charset="0"/>
                <a:cs typeface="Garamond" charset="0"/>
                <a:sym typeface="Cambria Bold Italic" charset="0"/>
              </a:rPr>
              <a:t> </a:t>
            </a:r>
            <a:r>
              <a:rPr lang="en-US" altLang="en-US" sz="3200" dirty="0" err="1">
                <a:solidFill>
                  <a:schemeClr val="tx1"/>
                </a:solidFill>
                <a:latin typeface="Garamond" charset="0"/>
                <a:ea typeface="Garamond" charset="0"/>
                <a:cs typeface="Garamond" charset="0"/>
                <a:sym typeface="Cambria Bold Italic" charset="0"/>
              </a:rPr>
              <a:t>sana</a:t>
            </a:r>
            <a:r>
              <a:rPr lang="en-US" altLang="en-US" sz="3200" dirty="0">
                <a:solidFill>
                  <a:schemeClr val="tx1"/>
                </a:solidFill>
                <a:latin typeface="Garamond" charset="0"/>
                <a:ea typeface="Garamond" charset="0"/>
                <a:cs typeface="Garamond" charset="0"/>
                <a:sym typeface="Cambria Bold Italic" charset="0"/>
              </a:rPr>
              <a:t> </a:t>
            </a:r>
            <a:r>
              <a:rPr lang="en-US" altLang="en-US" sz="3200" dirty="0" err="1">
                <a:solidFill>
                  <a:schemeClr val="tx1"/>
                </a:solidFill>
                <a:latin typeface="Garamond" charset="0"/>
                <a:ea typeface="Garamond" charset="0"/>
                <a:cs typeface="Garamond" charset="0"/>
                <a:sym typeface="Cambria Bold Italic" charset="0"/>
              </a:rPr>
              <a:t>bildireyim</a:t>
            </a:r>
            <a:r>
              <a:rPr lang="en-US" altLang="en-US" sz="3200" dirty="0">
                <a:solidFill>
                  <a:schemeClr val="tx1"/>
                </a:solidFill>
                <a:latin typeface="Garamond" charset="0"/>
                <a:ea typeface="Garamond" charset="0"/>
                <a:cs typeface="Garamond" charset="0"/>
                <a:sym typeface="Cambria Bold Italic" charset="0"/>
              </a:rPr>
              <a:t>.”</a:t>
            </a:r>
            <a:r>
              <a:rPr lang="en-US" altLang="en-US" sz="2320" dirty="0">
                <a:solidFill>
                  <a:schemeClr val="tx1"/>
                </a:solidFill>
                <a:latin typeface="Garamond" charset="0"/>
                <a:ea typeface="Garamond" charset="0"/>
                <a:cs typeface="Garamond" charset="0"/>
                <a:sym typeface="Cambria Bold Italic" charset="0"/>
              </a:rPr>
              <a:t> </a:t>
            </a:r>
            <a:endParaRPr lang="en-US" altLang="en-US" sz="2320" dirty="0" smtClean="0">
              <a:solidFill>
                <a:schemeClr val="tx1"/>
              </a:solidFill>
              <a:latin typeface="Garamond" charset="0"/>
              <a:ea typeface="Garamond" charset="0"/>
              <a:cs typeface="Garamond" charset="0"/>
              <a:sym typeface="Cambria Bold Italic" charset="0"/>
            </a:endParaRPr>
          </a:p>
          <a:p>
            <a:pPr algn="ctr" eaLnBrk="1" hangingPunct="1">
              <a:lnSpc>
                <a:spcPct val="80000"/>
              </a:lnSpc>
              <a:defRPr/>
            </a:pPr>
            <a:r>
              <a:rPr lang="en-US" altLang="en-US" sz="2320" dirty="0" smtClean="0">
                <a:solidFill>
                  <a:schemeClr val="tx1"/>
                </a:solidFill>
                <a:latin typeface="Garamond" charset="0"/>
                <a:ea typeface="Garamond" charset="0"/>
                <a:cs typeface="Garamond" charset="0"/>
                <a:sym typeface="Cambria Bold Italic" charset="0"/>
              </a:rPr>
              <a:t>(</a:t>
            </a:r>
            <a:r>
              <a:rPr lang="en-US" altLang="en-US" sz="2320" dirty="0" err="1">
                <a:solidFill>
                  <a:schemeClr val="tx1"/>
                </a:solidFill>
                <a:latin typeface="Garamond" charset="0"/>
                <a:ea typeface="Garamond" charset="0"/>
                <a:cs typeface="Garamond" charset="0"/>
                <a:sym typeface="Cambria Bold Italic" charset="0"/>
              </a:rPr>
              <a:t>Yeremya</a:t>
            </a:r>
            <a:r>
              <a:rPr lang="en-US" altLang="en-US" sz="2320" dirty="0">
                <a:solidFill>
                  <a:schemeClr val="tx1"/>
                </a:solidFill>
                <a:latin typeface="Garamond" charset="0"/>
                <a:ea typeface="Garamond" charset="0"/>
                <a:cs typeface="Garamond" charset="0"/>
                <a:sym typeface="Cambria Bold Italic" charset="0"/>
              </a:rPr>
              <a:t> 33:3</a:t>
            </a:r>
            <a:r>
              <a:rPr lang="en-US" altLang="en-US" sz="2320" dirty="0" smtClean="0">
                <a:solidFill>
                  <a:schemeClr val="tx1"/>
                </a:solidFill>
                <a:latin typeface="Garamond" charset="0"/>
                <a:ea typeface="Garamond" charset="0"/>
                <a:cs typeface="Garamond" charset="0"/>
                <a:sym typeface="Cambria Bold Italic" charset="0"/>
              </a:rPr>
              <a:t>)</a:t>
            </a:r>
            <a:endParaRPr lang="en-US" altLang="en-US" sz="1687" dirty="0">
              <a:solidFill>
                <a:schemeClr val="tx1"/>
              </a:solidFill>
              <a:effectLst>
                <a:outerShdw blurRad="38100" dist="38100" dir="2700000" algn="tl">
                  <a:srgbClr val="000000"/>
                </a:outerShdw>
              </a:effectLst>
              <a:latin typeface="Garamond" charset="0"/>
              <a:ea typeface="Garamond" charset="0"/>
              <a:cs typeface="Garamond" charset="0"/>
              <a:sym typeface="Abadi MT Condensed Extra Bold" charset="0"/>
            </a:endParaRPr>
          </a:p>
        </p:txBody>
      </p:sp>
      <p:sp>
        <p:nvSpPr>
          <p:cNvPr id="2" name="TextBox 1"/>
          <p:cNvSpPr txBox="1"/>
          <p:nvPr/>
        </p:nvSpPr>
        <p:spPr>
          <a:xfrm>
            <a:off x="410340" y="208936"/>
            <a:ext cx="3285883" cy="4524315"/>
          </a:xfrm>
          <a:prstGeom prst="rect">
            <a:avLst/>
          </a:prstGeom>
          <a:noFill/>
        </p:spPr>
        <p:txBody>
          <a:bodyPr wrap="square" rtlCol="0">
            <a:spAutoFit/>
          </a:bodyPr>
          <a:lstStyle/>
          <a:p>
            <a:r>
              <a:rPr lang="en-US" sz="7200" i="1" dirty="0" err="1" smtClean="0">
                <a:latin typeface="Garamond" charset="0"/>
                <a:ea typeface="Garamond" charset="0"/>
                <a:cs typeface="Garamond" charset="0"/>
              </a:rPr>
              <a:t>Daha</a:t>
            </a:r>
            <a:r>
              <a:rPr lang="en-US" sz="7200" i="1" dirty="0" smtClean="0">
                <a:latin typeface="Garamond" charset="0"/>
                <a:ea typeface="Garamond" charset="0"/>
                <a:cs typeface="Garamond" charset="0"/>
              </a:rPr>
              <a:t> </a:t>
            </a:r>
            <a:r>
              <a:rPr lang="en-US" sz="7200" i="1" dirty="0" err="1">
                <a:latin typeface="Garamond" charset="0"/>
                <a:ea typeface="Garamond" charset="0"/>
                <a:cs typeface="Garamond" charset="0"/>
              </a:rPr>
              <a:t>fazlasını</a:t>
            </a:r>
            <a:r>
              <a:rPr lang="en-US" sz="7200" i="1" dirty="0">
                <a:latin typeface="Garamond" charset="0"/>
                <a:ea typeface="Garamond" charset="0"/>
                <a:cs typeface="Garamond" charset="0"/>
              </a:rPr>
              <a:t> </a:t>
            </a:r>
            <a:r>
              <a:rPr lang="en-US" sz="7200" i="1" dirty="0" err="1">
                <a:latin typeface="Garamond" charset="0"/>
                <a:ea typeface="Garamond" charset="0"/>
                <a:cs typeface="Garamond" charset="0"/>
              </a:rPr>
              <a:t>istemeye</a:t>
            </a:r>
            <a:r>
              <a:rPr lang="en-US" sz="7200" i="1" dirty="0">
                <a:latin typeface="Garamond" charset="0"/>
                <a:ea typeface="Garamond" charset="0"/>
                <a:cs typeface="Garamond" charset="0"/>
              </a:rPr>
              <a:t> </a:t>
            </a:r>
            <a:r>
              <a:rPr lang="en-US" sz="7200" i="1" dirty="0" err="1">
                <a:latin typeface="Garamond" charset="0"/>
                <a:ea typeface="Garamond" charset="0"/>
                <a:cs typeface="Garamond" charset="0"/>
              </a:rPr>
              <a:t>cüret</a:t>
            </a:r>
            <a:r>
              <a:rPr lang="en-US" sz="7200" i="1" dirty="0">
                <a:latin typeface="Garamond" charset="0"/>
                <a:ea typeface="Garamond" charset="0"/>
                <a:cs typeface="Garamond" charset="0"/>
              </a:rPr>
              <a:t> et</a:t>
            </a:r>
          </a:p>
        </p:txBody>
      </p:sp>
    </p:spTree>
    <p:extLst>
      <p:ext uri="{BB962C8B-B14F-4D97-AF65-F5344CB8AC3E}">
        <p14:creationId xmlns:p14="http://schemas.microsoft.com/office/powerpoint/2010/main" val="1019474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p:cNvSpPr>
          <p:nvPr/>
        </p:nvSpPr>
        <p:spPr bwMode="auto">
          <a:xfrm>
            <a:off x="456658" y="3560207"/>
            <a:ext cx="7679331" cy="2866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21469"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algn="l"/>
            <a:r>
              <a:rPr lang="en-US" altLang="en-US" sz="2800" b="1" dirty="0" smtClean="0">
                <a:solidFill>
                  <a:schemeClr val="tx1"/>
                </a:solidFill>
                <a:latin typeface="Cambria Bold" charset="0"/>
                <a:sym typeface="Cambria Bold" charset="0"/>
              </a:rPr>
              <a:t>P</a:t>
            </a:r>
            <a:r>
              <a:rPr lang="en-US" altLang="en-US" sz="2800" dirty="0" smtClean="0">
                <a:solidFill>
                  <a:schemeClr val="tx1"/>
                </a:solidFill>
                <a:latin typeface="Cambria Bold" charset="0"/>
                <a:sym typeface="Cambria Bold" charset="0"/>
              </a:rPr>
              <a:t>RIORITIZE</a:t>
            </a:r>
            <a:r>
              <a:rPr lang="en-US" altLang="en-US" sz="2400" dirty="0" smtClean="0">
                <a:solidFill>
                  <a:schemeClr val="tx1"/>
                </a:solidFill>
                <a:latin typeface="Cambria Bold" charset="0"/>
                <a:sym typeface="Cambria Bold" charset="0"/>
              </a:rPr>
              <a:t> </a:t>
            </a:r>
            <a:r>
              <a:rPr lang="en-US" altLang="en-US" sz="2400" dirty="0" err="1" smtClean="0">
                <a:solidFill>
                  <a:schemeClr val="tx1"/>
                </a:solidFill>
                <a:latin typeface="Cambria Bold" charset="0"/>
                <a:sym typeface="Cambria Bold" charset="0"/>
              </a:rPr>
              <a:t>Anahtar</a:t>
            </a:r>
            <a:r>
              <a:rPr lang="en-US" altLang="en-US" sz="2400" dirty="0" smtClean="0">
                <a:solidFill>
                  <a:schemeClr val="tx1"/>
                </a:solidFill>
                <a:latin typeface="Cambria Bold" charset="0"/>
                <a:sym typeface="Cambria Bold" charset="0"/>
              </a:rPr>
              <a:t> </a:t>
            </a:r>
            <a:r>
              <a:rPr lang="en-US" altLang="en-US" sz="2400" dirty="0">
                <a:solidFill>
                  <a:schemeClr val="tx1"/>
                </a:solidFill>
                <a:latin typeface="Cambria Bold" charset="0"/>
                <a:sym typeface="Cambria Bold" charset="0"/>
              </a:rPr>
              <a:t>1: Allah </a:t>
            </a:r>
            <a:r>
              <a:rPr lang="en-US" altLang="en-US" sz="2400" dirty="0" err="1">
                <a:solidFill>
                  <a:schemeClr val="tx1"/>
                </a:solidFill>
                <a:latin typeface="Cambria Bold" charset="0"/>
                <a:sym typeface="Cambria Bold" charset="0"/>
              </a:rPr>
              <a:t>ile</a:t>
            </a:r>
            <a:r>
              <a:rPr lang="en-US" altLang="en-US" sz="2400" dirty="0">
                <a:solidFill>
                  <a:schemeClr val="tx1"/>
                </a:solidFill>
                <a:latin typeface="Cambria Bold" charset="0"/>
                <a:sym typeface="Cambria Bold" charset="0"/>
              </a:rPr>
              <a:t> </a:t>
            </a:r>
            <a:r>
              <a:rPr lang="en-US" altLang="en-US" sz="2400" dirty="0" err="1" smtClean="0">
                <a:solidFill>
                  <a:schemeClr val="tx1"/>
                </a:solidFill>
                <a:latin typeface="Cambria Bold" charset="0"/>
                <a:sym typeface="Cambria Bold" charset="0"/>
              </a:rPr>
              <a:t>geçireceğiniz</a:t>
            </a:r>
            <a:r>
              <a:rPr lang="en-US" altLang="en-US" sz="2400" dirty="0" smtClean="0">
                <a:solidFill>
                  <a:schemeClr val="tx1"/>
                </a:solidFill>
                <a:latin typeface="Cambria Bold" charset="0"/>
                <a:sym typeface="Cambria Bold" charset="0"/>
              </a:rPr>
              <a:t> </a:t>
            </a:r>
            <a:r>
              <a:rPr lang="en-US" altLang="en-US" sz="2400" dirty="0" err="1" smtClean="0">
                <a:solidFill>
                  <a:schemeClr val="tx1"/>
                </a:solidFill>
                <a:latin typeface="Cambria Bold" charset="0"/>
                <a:sym typeface="Cambria Bold" charset="0"/>
              </a:rPr>
              <a:t>günlük</a:t>
            </a:r>
            <a:r>
              <a:rPr lang="en-US" altLang="en-US" sz="2400" dirty="0" smtClean="0">
                <a:solidFill>
                  <a:schemeClr val="tx1"/>
                </a:solidFill>
                <a:latin typeface="Cambria Bold" charset="0"/>
                <a:sym typeface="Cambria Bold" charset="0"/>
              </a:rPr>
              <a:t> </a:t>
            </a:r>
            <a:r>
              <a:rPr lang="en-US" altLang="en-US" sz="2400" dirty="0" err="1">
                <a:solidFill>
                  <a:schemeClr val="tx1"/>
                </a:solidFill>
                <a:latin typeface="Cambria Bold" charset="0"/>
                <a:sym typeface="Cambria Bold" charset="0"/>
              </a:rPr>
              <a:t>zamana</a:t>
            </a:r>
            <a:r>
              <a:rPr lang="en-US" altLang="en-US" sz="2400" dirty="0">
                <a:solidFill>
                  <a:schemeClr val="tx1"/>
                </a:solidFill>
                <a:latin typeface="Cambria Bold" charset="0"/>
                <a:sym typeface="Cambria Bold" charset="0"/>
              </a:rPr>
              <a:t> </a:t>
            </a:r>
            <a:r>
              <a:rPr lang="en-US" altLang="en-US" sz="2400" dirty="0" err="1">
                <a:solidFill>
                  <a:schemeClr val="tx1"/>
                </a:solidFill>
                <a:latin typeface="Cambria Bold" charset="0"/>
                <a:sym typeface="Cambria Bold" charset="0"/>
              </a:rPr>
              <a:t>öncelik</a:t>
            </a:r>
            <a:r>
              <a:rPr lang="en-US" altLang="en-US" sz="2400" dirty="0">
                <a:solidFill>
                  <a:schemeClr val="tx1"/>
                </a:solidFill>
                <a:latin typeface="Cambria Bold" charset="0"/>
                <a:sym typeface="Cambria Bold" charset="0"/>
              </a:rPr>
              <a:t> </a:t>
            </a:r>
            <a:r>
              <a:rPr lang="en-US" altLang="en-US" sz="2400" dirty="0" err="1">
                <a:solidFill>
                  <a:schemeClr val="tx1"/>
                </a:solidFill>
                <a:latin typeface="Cambria Bold" charset="0"/>
                <a:sym typeface="Cambria Bold" charset="0"/>
              </a:rPr>
              <a:t>verin</a:t>
            </a:r>
            <a:r>
              <a:rPr lang="en-US" altLang="en-US" sz="2400" dirty="0" smtClean="0">
                <a:solidFill>
                  <a:schemeClr val="tx1"/>
                </a:solidFill>
                <a:latin typeface="Cambria Bold" charset="0"/>
                <a:sym typeface="Cambria Bold" charset="0"/>
              </a:rPr>
              <a:t>!</a:t>
            </a:r>
          </a:p>
          <a:p>
            <a:pPr algn="l"/>
            <a:endParaRPr lang="en-US" altLang="en-US" sz="2400" dirty="0">
              <a:solidFill>
                <a:schemeClr val="tx1"/>
              </a:solidFill>
              <a:latin typeface="Cambria Bold" charset="0"/>
              <a:sym typeface="Cambria Bold" charset="0"/>
            </a:endParaRPr>
          </a:p>
          <a:p>
            <a:pPr algn="l"/>
            <a:r>
              <a:rPr lang="en-US" altLang="en-US" sz="2400" b="1" dirty="0" smtClean="0">
                <a:solidFill>
                  <a:schemeClr val="tx1"/>
                </a:solidFill>
                <a:latin typeface="Cambria Bold" charset="0"/>
                <a:sym typeface="Cambria Bold" charset="0"/>
              </a:rPr>
              <a:t>R</a:t>
            </a:r>
            <a:r>
              <a:rPr lang="en-US" altLang="en-US" sz="2400" dirty="0" smtClean="0">
                <a:solidFill>
                  <a:schemeClr val="tx1"/>
                </a:solidFill>
                <a:latin typeface="Cambria Bold" charset="0"/>
                <a:sym typeface="Cambria Bold" charset="0"/>
              </a:rPr>
              <a:t>EMOVE </a:t>
            </a:r>
            <a:r>
              <a:rPr lang="en-US" altLang="en-US" sz="2400" dirty="0" err="1" smtClean="0">
                <a:solidFill>
                  <a:schemeClr val="tx1"/>
                </a:solidFill>
                <a:latin typeface="Cambria Bold" charset="0"/>
                <a:sym typeface="Cambria Bold" charset="0"/>
              </a:rPr>
              <a:t>Anahtar</a:t>
            </a:r>
            <a:r>
              <a:rPr lang="en-US" altLang="en-US" sz="2400" dirty="0" smtClean="0">
                <a:solidFill>
                  <a:schemeClr val="tx1"/>
                </a:solidFill>
                <a:latin typeface="Cambria Bold" charset="0"/>
                <a:sym typeface="Cambria Bold" charset="0"/>
              </a:rPr>
              <a:t> </a:t>
            </a:r>
            <a:r>
              <a:rPr lang="en-US" altLang="en-US" sz="2400" dirty="0">
                <a:solidFill>
                  <a:schemeClr val="tx1"/>
                </a:solidFill>
                <a:latin typeface="Cambria Bold" charset="0"/>
                <a:sym typeface="Cambria Bold" charset="0"/>
              </a:rPr>
              <a:t>2 – </a:t>
            </a:r>
            <a:r>
              <a:rPr lang="en-US" altLang="en-US" sz="2400" dirty="0" err="1">
                <a:solidFill>
                  <a:schemeClr val="tx1"/>
                </a:solidFill>
                <a:latin typeface="Cambria Bold" charset="0"/>
                <a:sym typeface="Cambria Bold" charset="0"/>
              </a:rPr>
              <a:t>Şekilciliği</a:t>
            </a:r>
            <a:r>
              <a:rPr lang="en-US" altLang="en-US" sz="2400" dirty="0">
                <a:solidFill>
                  <a:schemeClr val="tx1"/>
                </a:solidFill>
                <a:latin typeface="Cambria Bold" charset="0"/>
                <a:sym typeface="Cambria Bold" charset="0"/>
              </a:rPr>
              <a:t>/</a:t>
            </a:r>
            <a:r>
              <a:rPr lang="en-US" altLang="en-US" sz="2400" dirty="0" err="1">
                <a:solidFill>
                  <a:schemeClr val="tx1"/>
                </a:solidFill>
                <a:latin typeface="Cambria Bold" charset="0"/>
                <a:sym typeface="Cambria Bold" charset="0"/>
              </a:rPr>
              <a:t>hileyi</a:t>
            </a:r>
            <a:r>
              <a:rPr lang="en-US" altLang="en-US" sz="2400" dirty="0">
                <a:solidFill>
                  <a:schemeClr val="tx1"/>
                </a:solidFill>
                <a:latin typeface="Cambria Bold" charset="0"/>
                <a:sym typeface="Cambria Bold" charset="0"/>
              </a:rPr>
              <a:t>/</a:t>
            </a:r>
            <a:r>
              <a:rPr lang="en-US" altLang="en-US" sz="2400" dirty="0" err="1">
                <a:solidFill>
                  <a:schemeClr val="tx1"/>
                </a:solidFill>
                <a:latin typeface="Cambria Bold" charset="0"/>
                <a:sym typeface="Cambria Bold" charset="0"/>
              </a:rPr>
              <a:t>gediği</a:t>
            </a:r>
            <a:r>
              <a:rPr lang="en-US" altLang="en-US" sz="2400" dirty="0">
                <a:solidFill>
                  <a:schemeClr val="tx1"/>
                </a:solidFill>
                <a:latin typeface="Cambria Bold" charset="0"/>
                <a:sym typeface="Cambria Bold" charset="0"/>
              </a:rPr>
              <a:t> ORTADAN </a:t>
            </a:r>
            <a:r>
              <a:rPr lang="en-US" altLang="en-US" sz="2400" dirty="0" smtClean="0">
                <a:solidFill>
                  <a:schemeClr val="tx1"/>
                </a:solidFill>
                <a:latin typeface="Cambria Bold" charset="0"/>
                <a:sym typeface="Cambria Bold" charset="0"/>
              </a:rPr>
              <a:t>KALDIRIN</a:t>
            </a:r>
          </a:p>
          <a:p>
            <a:pPr algn="l"/>
            <a:endParaRPr lang="en-US" altLang="en-US" sz="2400" dirty="0">
              <a:solidFill>
                <a:schemeClr val="tx1"/>
              </a:solidFill>
              <a:latin typeface="Cambria Bold" charset="0"/>
              <a:sym typeface="Cambria Bold" charset="0"/>
            </a:endParaRPr>
          </a:p>
          <a:p>
            <a:pPr algn="l"/>
            <a:r>
              <a:rPr lang="en-US" altLang="en-US" sz="2400" b="1" dirty="0" smtClean="0">
                <a:solidFill>
                  <a:schemeClr val="tx1"/>
                </a:solidFill>
                <a:latin typeface="Cambria Bold" charset="0"/>
                <a:sym typeface="Cambria Bold" charset="0"/>
              </a:rPr>
              <a:t>A</a:t>
            </a:r>
            <a:r>
              <a:rPr lang="en-US" altLang="en-US" sz="2400" dirty="0" smtClean="0">
                <a:solidFill>
                  <a:schemeClr val="tx1"/>
                </a:solidFill>
                <a:latin typeface="Cambria Bold" charset="0"/>
                <a:sym typeface="Cambria Bold" charset="0"/>
              </a:rPr>
              <a:t>SK </a:t>
            </a:r>
            <a:r>
              <a:rPr lang="en-US" altLang="en-US" sz="2400" dirty="0" err="1" smtClean="0">
                <a:solidFill>
                  <a:schemeClr val="tx1"/>
                </a:solidFill>
                <a:latin typeface="Cambria Bold" charset="0"/>
                <a:sym typeface="Cambria Bold" charset="0"/>
              </a:rPr>
              <a:t>Anahtar</a:t>
            </a:r>
            <a:r>
              <a:rPr lang="en-US" altLang="en-US" sz="2400" dirty="0" smtClean="0">
                <a:solidFill>
                  <a:schemeClr val="tx1"/>
                </a:solidFill>
                <a:latin typeface="Cambria Bold" charset="0"/>
                <a:sym typeface="Cambria Bold" charset="0"/>
              </a:rPr>
              <a:t> </a:t>
            </a:r>
            <a:r>
              <a:rPr lang="en-US" altLang="en-US" sz="2400" dirty="0">
                <a:solidFill>
                  <a:schemeClr val="tx1"/>
                </a:solidFill>
                <a:latin typeface="Cambria Bold" charset="0"/>
                <a:sym typeface="Cambria Bold" charset="0"/>
              </a:rPr>
              <a:t>3: SOR </a:t>
            </a:r>
            <a:r>
              <a:rPr lang="en-US" altLang="en-US" sz="2400" dirty="0" err="1">
                <a:solidFill>
                  <a:schemeClr val="tx1"/>
                </a:solidFill>
                <a:latin typeface="Cambria Bold" charset="0"/>
                <a:sym typeface="Cambria Bold" charset="0"/>
              </a:rPr>
              <a:t>ve</a:t>
            </a:r>
            <a:r>
              <a:rPr lang="en-US" altLang="en-US" sz="2400" dirty="0">
                <a:solidFill>
                  <a:schemeClr val="tx1"/>
                </a:solidFill>
                <a:latin typeface="Cambria Bold" charset="0"/>
                <a:sym typeface="Cambria Bold" charset="0"/>
              </a:rPr>
              <a:t> </a:t>
            </a:r>
            <a:r>
              <a:rPr lang="en-US" altLang="en-US" sz="2400" dirty="0" err="1">
                <a:solidFill>
                  <a:schemeClr val="tx1"/>
                </a:solidFill>
                <a:latin typeface="Cambria Bold" charset="0"/>
                <a:sym typeface="Cambria Bold" charset="0"/>
              </a:rPr>
              <a:t>sormayı</a:t>
            </a:r>
            <a:r>
              <a:rPr lang="en-US" altLang="en-US" sz="2400" dirty="0">
                <a:solidFill>
                  <a:schemeClr val="tx1"/>
                </a:solidFill>
                <a:latin typeface="Cambria Bold" charset="0"/>
                <a:sym typeface="Cambria Bold" charset="0"/>
              </a:rPr>
              <a:t> </a:t>
            </a:r>
            <a:r>
              <a:rPr lang="en-US" altLang="en-US" sz="2400" dirty="0" err="1">
                <a:solidFill>
                  <a:schemeClr val="tx1"/>
                </a:solidFill>
                <a:latin typeface="Cambria Bold" charset="0"/>
                <a:sym typeface="Cambria Bold" charset="0"/>
              </a:rPr>
              <a:t>bırakma</a:t>
            </a:r>
            <a:r>
              <a:rPr lang="en-US" altLang="en-US" sz="2400" dirty="0" smtClean="0">
                <a:solidFill>
                  <a:schemeClr val="tx1"/>
                </a:solidFill>
                <a:latin typeface="Cambria Bold" charset="0"/>
                <a:sym typeface="Cambria Bold" charset="0"/>
              </a:rPr>
              <a:t>!</a:t>
            </a:r>
          </a:p>
          <a:p>
            <a:pPr algn="l"/>
            <a:endParaRPr lang="en-US" altLang="en-US" sz="2400" dirty="0">
              <a:solidFill>
                <a:schemeClr val="tx1"/>
              </a:solidFill>
              <a:latin typeface="Cambria Bold" charset="0"/>
              <a:sym typeface="Cambria Bold" charset="0"/>
            </a:endParaRPr>
          </a:p>
          <a:p>
            <a:pPr algn="l"/>
            <a:r>
              <a:rPr lang="en-US" altLang="en-US" sz="2400" b="1" dirty="0" smtClean="0">
                <a:solidFill>
                  <a:schemeClr val="tx1"/>
                </a:solidFill>
                <a:latin typeface="Cambria Bold" charset="0"/>
                <a:sym typeface="Cambria Bold" charset="0"/>
              </a:rPr>
              <a:t>Y</a:t>
            </a:r>
            <a:r>
              <a:rPr lang="en-US" altLang="en-US" sz="2400" dirty="0" smtClean="0">
                <a:solidFill>
                  <a:schemeClr val="tx1"/>
                </a:solidFill>
                <a:latin typeface="Cambria Bold" charset="0"/>
                <a:sym typeface="Cambria Bold" charset="0"/>
              </a:rPr>
              <a:t>IELD </a:t>
            </a:r>
            <a:r>
              <a:rPr lang="en-US" altLang="en-US" sz="2400" dirty="0" err="1">
                <a:solidFill>
                  <a:schemeClr val="tx1"/>
                </a:solidFill>
                <a:latin typeface="Cambria Bold" charset="0"/>
                <a:sym typeface="Cambria Bold" charset="0"/>
              </a:rPr>
              <a:t>Anahtar</a:t>
            </a:r>
            <a:r>
              <a:rPr lang="en-US" altLang="en-US" sz="2400" dirty="0">
                <a:solidFill>
                  <a:schemeClr val="tx1"/>
                </a:solidFill>
                <a:latin typeface="Cambria Bold" charset="0"/>
                <a:sym typeface="Cambria Bold" charset="0"/>
              </a:rPr>
              <a:t> 4: </a:t>
            </a:r>
            <a:r>
              <a:rPr lang="en-US" altLang="en-US" sz="2400" dirty="0" err="1">
                <a:solidFill>
                  <a:schemeClr val="tx1"/>
                </a:solidFill>
                <a:latin typeface="Cambria Bold" charset="0"/>
                <a:sym typeface="Cambria Bold" charset="0"/>
              </a:rPr>
              <a:t>Hislerinize</a:t>
            </a:r>
            <a:r>
              <a:rPr lang="en-US" altLang="en-US" sz="2400" dirty="0">
                <a:solidFill>
                  <a:schemeClr val="tx1"/>
                </a:solidFill>
                <a:latin typeface="Cambria Bold" charset="0"/>
                <a:sym typeface="Cambria Bold" charset="0"/>
              </a:rPr>
              <a:t> </a:t>
            </a:r>
            <a:r>
              <a:rPr lang="en-US" altLang="en-US" sz="2400" dirty="0" err="1">
                <a:solidFill>
                  <a:schemeClr val="tx1"/>
                </a:solidFill>
                <a:latin typeface="Cambria Bold" charset="0"/>
                <a:sym typeface="Cambria Bold" charset="0"/>
              </a:rPr>
              <a:t>değil</a:t>
            </a:r>
            <a:r>
              <a:rPr lang="en-US" altLang="en-US" sz="2400" dirty="0">
                <a:solidFill>
                  <a:schemeClr val="tx1"/>
                </a:solidFill>
                <a:latin typeface="Cambria Bold" charset="0"/>
                <a:sym typeface="Cambria Bold" charset="0"/>
              </a:rPr>
              <a:t> </a:t>
            </a:r>
            <a:r>
              <a:rPr lang="en-US" altLang="en-US" sz="2400" dirty="0" err="1">
                <a:solidFill>
                  <a:schemeClr val="tx1"/>
                </a:solidFill>
                <a:latin typeface="Cambria Bold" charset="0"/>
                <a:sym typeface="Cambria Bold" charset="0"/>
              </a:rPr>
              <a:t>Allah’ın</a:t>
            </a:r>
            <a:r>
              <a:rPr lang="en-US" altLang="en-US" sz="2400" dirty="0">
                <a:solidFill>
                  <a:schemeClr val="tx1"/>
                </a:solidFill>
                <a:latin typeface="Cambria Bold" charset="0"/>
                <a:sym typeface="Cambria Bold" charset="0"/>
              </a:rPr>
              <a:t> </a:t>
            </a:r>
            <a:r>
              <a:rPr lang="en-US" altLang="en-US" sz="2400" dirty="0" err="1">
                <a:solidFill>
                  <a:schemeClr val="tx1"/>
                </a:solidFill>
                <a:latin typeface="Cambria Bold" charset="0"/>
                <a:sym typeface="Cambria Bold" charset="0"/>
              </a:rPr>
              <a:t>sözüne</a:t>
            </a:r>
            <a:r>
              <a:rPr lang="en-US" altLang="en-US" sz="2400" dirty="0">
                <a:solidFill>
                  <a:schemeClr val="tx1"/>
                </a:solidFill>
                <a:latin typeface="Cambria Bold" charset="0"/>
                <a:sym typeface="Cambria Bold" charset="0"/>
              </a:rPr>
              <a:t> </a:t>
            </a:r>
            <a:endParaRPr lang="en-US" altLang="en-US" sz="2400" dirty="0" smtClean="0">
              <a:solidFill>
                <a:schemeClr val="tx1"/>
              </a:solidFill>
              <a:latin typeface="Cambria Bold" charset="0"/>
              <a:sym typeface="Cambria Bold" charset="0"/>
            </a:endParaRPr>
          </a:p>
          <a:p>
            <a:pPr algn="l"/>
            <a:r>
              <a:rPr lang="en-US" altLang="en-US" sz="2400" dirty="0" err="1" smtClean="0">
                <a:solidFill>
                  <a:schemeClr val="tx1"/>
                </a:solidFill>
                <a:latin typeface="Cambria Bold" charset="0"/>
                <a:sym typeface="Cambria Bold" charset="0"/>
              </a:rPr>
              <a:t>iman</a:t>
            </a:r>
            <a:r>
              <a:rPr lang="en-US" altLang="en-US" sz="2400" dirty="0" smtClean="0">
                <a:solidFill>
                  <a:schemeClr val="tx1"/>
                </a:solidFill>
                <a:latin typeface="Cambria Bold" charset="0"/>
                <a:sym typeface="Cambria Bold" charset="0"/>
              </a:rPr>
              <a:t> </a:t>
            </a:r>
            <a:r>
              <a:rPr lang="en-US" altLang="en-US" sz="2400" dirty="0" err="1">
                <a:solidFill>
                  <a:schemeClr val="tx1"/>
                </a:solidFill>
                <a:latin typeface="Cambria Bold" charset="0"/>
                <a:sym typeface="Cambria Bold" charset="0"/>
              </a:rPr>
              <a:t>edin</a:t>
            </a:r>
            <a:r>
              <a:rPr lang="en-US" altLang="en-US" sz="2400" dirty="0">
                <a:solidFill>
                  <a:schemeClr val="tx1"/>
                </a:solidFill>
                <a:latin typeface="Cambria Bold" charset="0"/>
                <a:sym typeface="Cambria Bold" charset="0"/>
              </a:rPr>
              <a:t>!</a:t>
            </a:r>
          </a:p>
          <a:p>
            <a:pPr eaLnBrk="1" hangingPunct="1"/>
            <a:endParaRPr lang="en-US" altLang="en-US" sz="3234" dirty="0">
              <a:solidFill>
                <a:schemeClr val="tx1"/>
              </a:solidFill>
            </a:endParaRPr>
          </a:p>
        </p:txBody>
      </p:sp>
      <p:grpSp>
        <p:nvGrpSpPr>
          <p:cNvPr id="62466" name="Group 4"/>
          <p:cNvGrpSpPr>
            <a:grpSpLocks/>
          </p:cNvGrpSpPr>
          <p:nvPr/>
        </p:nvGrpSpPr>
        <p:grpSpPr bwMode="auto">
          <a:xfrm>
            <a:off x="3605363" y="316880"/>
            <a:ext cx="3323758" cy="2670538"/>
            <a:chOff x="0" y="0"/>
            <a:chExt cx="3191" cy="2528"/>
          </a:xfrm>
        </p:grpSpPr>
        <p:pic>
          <p:nvPicPr>
            <p:cNvPr id="62471" name="Picture 2"/>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37436">
              <a:off x="222" y="237"/>
              <a:ext cx="2752" cy="2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2472" name="Picture 3"/>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192" cy="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62467" name="Rectangle 5"/>
          <p:cNvSpPr>
            <a:spLocks/>
          </p:cNvSpPr>
          <p:nvPr/>
        </p:nvSpPr>
        <p:spPr bwMode="auto">
          <a:xfrm>
            <a:off x="882132" y="1416518"/>
            <a:ext cx="220609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eaLnBrk="1" hangingPunct="1"/>
            <a:r>
              <a:rPr lang="en-US" altLang="en-US" sz="6600" i="1" dirty="0" err="1" smtClean="0">
                <a:solidFill>
                  <a:srgbClr val="002060"/>
                </a:solidFill>
                <a:latin typeface="Garamond" charset="0"/>
                <a:ea typeface="Garamond" charset="0"/>
                <a:cs typeface="Garamond" charset="0"/>
                <a:sym typeface="Chalkduster" charset="0"/>
              </a:rPr>
              <a:t>Tekrar</a:t>
            </a:r>
            <a:endParaRPr lang="en-US" altLang="en-US" sz="6600" i="1" dirty="0">
              <a:solidFill>
                <a:srgbClr val="002060"/>
              </a:solidFill>
              <a:latin typeface="Garamond" charset="0"/>
              <a:ea typeface="Garamond" charset="0"/>
              <a:cs typeface="Garamond" charset="0"/>
              <a:sym typeface="Chalkduster" charset="0"/>
            </a:endParaRPr>
          </a:p>
        </p:txBody>
      </p:sp>
    </p:spTree>
    <p:extLst>
      <p:ext uri="{BB962C8B-B14F-4D97-AF65-F5344CB8AC3E}">
        <p14:creationId xmlns:p14="http://schemas.microsoft.com/office/powerpoint/2010/main" val="1677755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489" name="Group 3"/>
          <p:cNvGrpSpPr>
            <a:grpSpLocks/>
          </p:cNvGrpSpPr>
          <p:nvPr/>
        </p:nvGrpSpPr>
        <p:grpSpPr bwMode="auto">
          <a:xfrm>
            <a:off x="324540" y="2359784"/>
            <a:ext cx="4670663" cy="3151584"/>
            <a:chOff x="0" y="0"/>
            <a:chExt cx="4664" cy="3168"/>
          </a:xfrm>
        </p:grpSpPr>
        <p:pic>
          <p:nvPicPr>
            <p:cNvPr id="63495" name="Picture 1"/>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6" y="176"/>
              <a:ext cx="4312" cy="2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3496" name="Picture 2"/>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4664" cy="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63490" name="Rectangle 4"/>
          <p:cNvSpPr>
            <a:spLocks/>
          </p:cNvSpPr>
          <p:nvPr/>
        </p:nvSpPr>
        <p:spPr bwMode="auto">
          <a:xfrm>
            <a:off x="90669" y="623627"/>
            <a:ext cx="4043653" cy="10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pPr eaLnBrk="1" hangingPunct="1"/>
            <a:r>
              <a:rPr lang="en-US" altLang="en-US" sz="6750" dirty="0" err="1" smtClean="0">
                <a:solidFill>
                  <a:schemeClr val="tx1"/>
                </a:solidFill>
                <a:latin typeface="Abadi MT Condensed Extra Bold" charset="0"/>
                <a:sym typeface="Abadi MT Condensed Extra Bold" charset="0"/>
              </a:rPr>
              <a:t>Bize</a:t>
            </a:r>
            <a:r>
              <a:rPr lang="en-US" altLang="en-US" sz="6750" dirty="0" smtClean="0">
                <a:solidFill>
                  <a:schemeClr val="tx1"/>
                </a:solidFill>
                <a:latin typeface="Abadi MT Condensed Extra Bold" charset="0"/>
                <a:sym typeface="Abadi MT Condensed Extra Bold" charset="0"/>
              </a:rPr>
              <a:t> </a:t>
            </a:r>
            <a:r>
              <a:rPr lang="en-US" altLang="en-US" sz="6750" dirty="0" err="1" smtClean="0">
                <a:solidFill>
                  <a:schemeClr val="tx1"/>
                </a:solidFill>
                <a:latin typeface="Abadi MT Condensed Extra Bold" charset="0"/>
                <a:sym typeface="Abadi MT Condensed Extra Bold" charset="0"/>
              </a:rPr>
              <a:t>katılın</a:t>
            </a:r>
            <a:r>
              <a:rPr lang="en-US" altLang="en-US" sz="6750" dirty="0" smtClean="0">
                <a:solidFill>
                  <a:schemeClr val="tx1"/>
                </a:solidFill>
                <a:latin typeface="Abadi MT Condensed Extra Bold" charset="0"/>
                <a:sym typeface="Abadi MT Condensed Extra Bold" charset="0"/>
              </a:rPr>
              <a:t>!</a:t>
            </a:r>
            <a:endParaRPr lang="en-US" altLang="en-US" sz="6750" dirty="0">
              <a:solidFill>
                <a:schemeClr val="tx1"/>
              </a:solidFill>
              <a:latin typeface="Abadi MT Condensed Extra Bold" charset="0"/>
              <a:sym typeface="Abadi MT Condensed Extra Bold" charset="0"/>
            </a:endParaRPr>
          </a:p>
        </p:txBody>
      </p:sp>
      <p:sp>
        <p:nvSpPr>
          <p:cNvPr id="63491" name="Rectangle 5"/>
          <p:cNvSpPr>
            <a:spLocks/>
          </p:cNvSpPr>
          <p:nvPr/>
        </p:nvSpPr>
        <p:spPr bwMode="auto">
          <a:xfrm>
            <a:off x="-1087204" y="5674817"/>
            <a:ext cx="8340328"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lgn="ctr">
              <a:defRPr sz="4600">
                <a:solidFill>
                  <a:srgbClr val="2D4141"/>
                </a:solidFill>
                <a:latin typeface="Futura Condensed" charset="0"/>
                <a:ea typeface="ヒラギノ角ゴ ProN W3" charset="-128"/>
                <a:sym typeface="Futura Condensed" charset="0"/>
              </a:defRPr>
            </a:lvl1pPr>
            <a:lvl2pPr marL="37931725" indent="-37474525" algn="ctr">
              <a:defRPr sz="4600">
                <a:solidFill>
                  <a:srgbClr val="2D4141"/>
                </a:solidFill>
                <a:latin typeface="Futura Condensed" charset="0"/>
                <a:ea typeface="ヒラギノ角ゴ ProN W3" charset="-128"/>
                <a:sym typeface="Futura Condensed" charset="0"/>
              </a:defRPr>
            </a:lvl2pPr>
            <a:lvl3pPr marL="1143000" indent="-228600" algn="ctr">
              <a:defRPr sz="4600">
                <a:solidFill>
                  <a:srgbClr val="2D4141"/>
                </a:solidFill>
                <a:latin typeface="Futura Condensed" charset="0"/>
                <a:ea typeface="ヒラギノ角ゴ ProN W3" charset="-128"/>
                <a:sym typeface="Futura Condensed" charset="0"/>
              </a:defRPr>
            </a:lvl3pPr>
            <a:lvl4pPr marL="1600200" indent="-228600" algn="ctr">
              <a:defRPr sz="4600">
                <a:solidFill>
                  <a:srgbClr val="2D4141"/>
                </a:solidFill>
                <a:latin typeface="Futura Condensed" charset="0"/>
                <a:ea typeface="ヒラギノ角ゴ ProN W3" charset="-128"/>
                <a:sym typeface="Futura Condensed" charset="0"/>
              </a:defRPr>
            </a:lvl4pPr>
            <a:lvl5pPr marL="2057400" indent="-228600" algn="ctr">
              <a:defRPr sz="4600">
                <a:solidFill>
                  <a:srgbClr val="2D4141"/>
                </a:solidFill>
                <a:latin typeface="Futura Condensed" charset="0"/>
                <a:ea typeface="ヒラギノ角ゴ ProN W3" charset="-128"/>
                <a:sym typeface="Futura Condensed" charset="0"/>
              </a:defRPr>
            </a:lvl5pPr>
            <a:lvl6pPr marL="25146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6pPr>
            <a:lvl7pPr marL="29718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7pPr>
            <a:lvl8pPr marL="34290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8pPr>
            <a:lvl9pPr marL="3886200" indent="-228600" algn="ctr" eaLnBrk="0" fontAlgn="base" hangingPunct="0">
              <a:spcBef>
                <a:spcPct val="0"/>
              </a:spcBef>
              <a:spcAft>
                <a:spcPct val="0"/>
              </a:spcAft>
              <a:defRPr sz="4600">
                <a:solidFill>
                  <a:srgbClr val="2D4141"/>
                </a:solidFill>
                <a:latin typeface="Futura Condensed" charset="0"/>
                <a:ea typeface="ヒラギノ角ゴ ProN W3" charset="-128"/>
                <a:sym typeface="Futura Condensed" charset="0"/>
              </a:defRPr>
            </a:lvl9pPr>
          </a:lstStyle>
          <a:p>
            <a:r>
              <a:rPr lang="en-US" altLang="en-US" sz="3200" i="1" dirty="0" smtClean="0">
                <a:solidFill>
                  <a:schemeClr val="tx1"/>
                </a:solidFill>
                <a:latin typeface="Garamond" charset="0"/>
                <a:ea typeface="Garamond" charset="0"/>
                <a:cs typeface="Garamond" charset="0"/>
                <a:sym typeface="Zapfino" charset="0"/>
              </a:rPr>
              <a:t> </a:t>
            </a:r>
            <a:r>
              <a:rPr lang="en-US" altLang="en-US" sz="3200" i="1" dirty="0" err="1">
                <a:solidFill>
                  <a:schemeClr val="tx1"/>
                </a:solidFill>
                <a:latin typeface="Garamond" charset="0"/>
                <a:ea typeface="Garamond" charset="0"/>
                <a:cs typeface="Garamond" charset="0"/>
                <a:sym typeface="Zapfino" charset="0"/>
              </a:rPr>
              <a:t>Öğle</a:t>
            </a:r>
            <a:r>
              <a:rPr lang="en-US" altLang="en-US" sz="3200" i="1" dirty="0">
                <a:solidFill>
                  <a:schemeClr val="tx1"/>
                </a:solidFill>
                <a:latin typeface="Garamond" charset="0"/>
                <a:ea typeface="Garamond" charset="0"/>
                <a:cs typeface="Garamond" charset="0"/>
                <a:sym typeface="Zapfino" charset="0"/>
              </a:rPr>
              <a:t> </a:t>
            </a:r>
            <a:r>
              <a:rPr lang="en-US" altLang="en-US" sz="3200" i="1" dirty="0" err="1">
                <a:solidFill>
                  <a:schemeClr val="tx1"/>
                </a:solidFill>
                <a:latin typeface="Garamond" charset="0"/>
                <a:ea typeface="Garamond" charset="0"/>
                <a:cs typeface="Garamond" charset="0"/>
                <a:sym typeface="Zapfino" charset="0"/>
              </a:rPr>
              <a:t>sonraki</a:t>
            </a:r>
            <a:r>
              <a:rPr lang="en-US" altLang="en-US" sz="3200" i="1" dirty="0">
                <a:solidFill>
                  <a:schemeClr val="tx1"/>
                </a:solidFill>
                <a:latin typeface="Garamond" charset="0"/>
                <a:ea typeface="Garamond" charset="0"/>
                <a:cs typeface="Garamond" charset="0"/>
                <a:sym typeface="Zapfino" charset="0"/>
              </a:rPr>
              <a:t> </a:t>
            </a:r>
            <a:r>
              <a:rPr lang="en-US" altLang="en-US" sz="3200" i="1" dirty="0" err="1">
                <a:solidFill>
                  <a:schemeClr val="tx1"/>
                </a:solidFill>
                <a:latin typeface="Garamond" charset="0"/>
                <a:ea typeface="Garamond" charset="0"/>
                <a:cs typeface="Garamond" charset="0"/>
                <a:sym typeface="Zapfino" charset="0"/>
              </a:rPr>
              <a:t>programımızda</a:t>
            </a:r>
            <a:r>
              <a:rPr lang="en-US" altLang="en-US" sz="3200" i="1" dirty="0">
                <a:solidFill>
                  <a:schemeClr val="tx1"/>
                </a:solidFill>
                <a:latin typeface="Garamond" charset="0"/>
                <a:ea typeface="Garamond" charset="0"/>
                <a:cs typeface="Garamond" charset="0"/>
                <a:sym typeface="Zapfino" charset="0"/>
              </a:rPr>
              <a:t> </a:t>
            </a:r>
            <a:r>
              <a:rPr lang="en-US" altLang="en-US" sz="3200" i="1" dirty="0" err="1">
                <a:solidFill>
                  <a:schemeClr val="tx1"/>
                </a:solidFill>
                <a:latin typeface="Garamond" charset="0"/>
                <a:ea typeface="Garamond" charset="0"/>
                <a:cs typeface="Garamond" charset="0"/>
                <a:sym typeface="Zapfino" charset="0"/>
              </a:rPr>
              <a:t>bize</a:t>
            </a:r>
            <a:r>
              <a:rPr lang="en-US" altLang="en-US" sz="3200" i="1" dirty="0">
                <a:solidFill>
                  <a:schemeClr val="tx1"/>
                </a:solidFill>
                <a:latin typeface="Garamond" charset="0"/>
                <a:ea typeface="Garamond" charset="0"/>
                <a:cs typeface="Garamond" charset="0"/>
                <a:sym typeface="Zapfino" charset="0"/>
              </a:rPr>
              <a:t> </a:t>
            </a:r>
            <a:r>
              <a:rPr lang="en-US" altLang="en-US" sz="3200" i="1" dirty="0" err="1">
                <a:solidFill>
                  <a:schemeClr val="tx1"/>
                </a:solidFill>
                <a:latin typeface="Garamond" charset="0"/>
                <a:ea typeface="Garamond" charset="0"/>
                <a:cs typeface="Garamond" charset="0"/>
                <a:sym typeface="Zapfino" charset="0"/>
              </a:rPr>
              <a:t>katılın</a:t>
            </a:r>
            <a:r>
              <a:rPr lang="en-US" altLang="en-US" sz="3200" i="1" dirty="0">
                <a:solidFill>
                  <a:schemeClr val="tx1"/>
                </a:solidFill>
                <a:latin typeface="Garamond" charset="0"/>
                <a:ea typeface="Garamond" charset="0"/>
                <a:cs typeface="Garamond" charset="0"/>
                <a:sym typeface="Zapfino" charset="0"/>
              </a:rPr>
              <a:t>!</a:t>
            </a:r>
          </a:p>
        </p:txBody>
      </p:sp>
      <p:grpSp>
        <p:nvGrpSpPr>
          <p:cNvPr id="63492" name="Group 8"/>
          <p:cNvGrpSpPr>
            <a:grpSpLocks/>
          </p:cNvGrpSpPr>
          <p:nvPr/>
        </p:nvGrpSpPr>
        <p:grpSpPr bwMode="auto">
          <a:xfrm>
            <a:off x="4134322" y="1326536"/>
            <a:ext cx="3179762" cy="2241585"/>
            <a:chOff x="0" y="0"/>
            <a:chExt cx="3584" cy="2400"/>
          </a:xfrm>
        </p:grpSpPr>
        <p:pic>
          <p:nvPicPr>
            <p:cNvPr id="63493" name="Picture 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76" y="176"/>
              <a:ext cx="3232" cy="2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3494" name="Picture 7"/>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0"/>
              <a:ext cx="3584" cy="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1574537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Facet</Template>
  <TotalTime>654</TotalTime>
  <Words>5622</Words>
  <Application>Microsoft Macintosh PowerPoint</Application>
  <PresentationFormat>On-screen Show (4:3)</PresentationFormat>
  <Paragraphs>392</Paragraphs>
  <Slides>50</Slides>
  <Notes>50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Facet</vt:lpstr>
      <vt:lpstr>Daha fazlasını istemeye cüret!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Daring to Ask for More</dc:title>
  <dc:creator>Arrais, Raquel</dc:creator>
  <cp:lastModifiedBy>Kemal Alkan</cp:lastModifiedBy>
  <cp:revision>125</cp:revision>
  <dcterms:created xsi:type="dcterms:W3CDTF">2015-11-23T17:20:28Z</dcterms:created>
  <dcterms:modified xsi:type="dcterms:W3CDTF">2016-03-04T14:14:45Z</dcterms:modified>
</cp:coreProperties>
</file>