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67" r:id="rId2"/>
    <p:sldId id="257" r:id="rId3"/>
    <p:sldId id="258" r:id="rId4"/>
    <p:sldId id="259" r:id="rId5"/>
    <p:sldId id="260" r:id="rId6"/>
    <p:sldId id="261" r:id="rId7"/>
    <p:sldId id="262" r:id="rId8"/>
    <p:sldId id="263" r:id="rId9"/>
    <p:sldId id="264" r:id="rId10"/>
    <p:sldId id="266"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8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19"/>
    <p:restoredTop sz="78591"/>
  </p:normalViewPr>
  <p:slideViewPr>
    <p:cSldViewPr snapToGrid="0" snapToObjects="1">
      <p:cViewPr>
        <p:scale>
          <a:sx n="90" d="100"/>
          <a:sy n="90" d="100"/>
        </p:scale>
        <p:origin x="1968" y="352"/>
      </p:cViewPr>
      <p:guideLst/>
    </p:cSldViewPr>
  </p:slideViewPr>
  <p:notesTextViewPr>
    <p:cViewPr>
      <p:scale>
        <a:sx n="1" d="1"/>
        <a:sy n="1" d="1"/>
      </p:scale>
      <p:origin x="0" y="0"/>
    </p:cViewPr>
  </p:notesTextViewPr>
  <p:notesViewPr>
    <p:cSldViewPr snapToGrid="0" snapToObjects="1">
      <p:cViewPr varScale="1">
        <p:scale>
          <a:sx n="48" d="100"/>
          <a:sy n="48" d="100"/>
        </p:scale>
        <p:origin x="3208" y="20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218AA-B8E5-444C-8EDB-6DB2983182BC}"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710ED3-198A-EC4E-9182-C6824600F47D}" type="slidenum">
              <a:rPr lang="en-US" smtClean="0"/>
              <a:t>‹#›</a:t>
            </a:fld>
            <a:endParaRPr lang="en-US"/>
          </a:p>
        </p:txBody>
      </p:sp>
    </p:spTree>
    <p:extLst>
      <p:ext uri="{BB962C8B-B14F-4D97-AF65-F5344CB8AC3E}">
        <p14:creationId xmlns:p14="http://schemas.microsoft.com/office/powerpoint/2010/main" val="79084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1528920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 PATIENT WOMAN</a:t>
            </a:r>
          </a:p>
          <a:p>
            <a:r>
              <a:rPr lang="tr-TR" sz="1200" b="1" i="1" kern="1200" dirty="0" smtClean="0">
                <a:solidFill>
                  <a:schemeClr val="tx1"/>
                </a:solidFill>
                <a:effectLst/>
                <a:latin typeface="+mn-lt"/>
                <a:ea typeface="+mn-ea"/>
                <a:cs typeface="+mn-cs"/>
              </a:rPr>
              <a:t>SABIRLI BİR KADIN</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2</a:t>
            </a:fld>
            <a:endParaRPr lang="en-US"/>
          </a:p>
        </p:txBody>
      </p:sp>
    </p:spTree>
    <p:extLst>
      <p:ext uri="{BB962C8B-B14F-4D97-AF65-F5344CB8AC3E}">
        <p14:creationId xmlns:p14="http://schemas.microsoft.com/office/powerpoint/2010/main" val="2024532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84188"/>
            <a:ext cx="2627313" cy="1970087"/>
          </a:xfrm>
        </p:spPr>
      </p:sp>
      <p:sp>
        <p:nvSpPr>
          <p:cNvPr id="3" name="Notes Placeholder 2"/>
          <p:cNvSpPr>
            <a:spLocks noGrp="1"/>
          </p:cNvSpPr>
          <p:nvPr>
            <p:ph type="body" idx="1"/>
          </p:nvPr>
        </p:nvSpPr>
        <p:spPr>
          <a:xfrm>
            <a:off x="685800" y="2598646"/>
            <a:ext cx="5486400" cy="3600450"/>
          </a:xfrm>
        </p:spPr>
        <p:txBody>
          <a:bodyPr/>
          <a:lstStyle/>
          <a:p>
            <a:r>
              <a:rPr lang="en-US" sz="1200" kern="1200" dirty="0" smtClean="0">
                <a:solidFill>
                  <a:schemeClr val="tx1"/>
                </a:solidFill>
                <a:effectLst/>
                <a:latin typeface="+mn-lt"/>
                <a:ea typeface="+mn-ea"/>
                <a:cs typeface="+mn-cs"/>
              </a:rPr>
              <a:t>“’Martha, Martha,’ the Lord answered, ‘you are worried and upset about many things</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but </a:t>
            </a:r>
            <a:r>
              <a:rPr lang="en-US" sz="1200" kern="1200" dirty="0" smtClean="0">
                <a:solidFill>
                  <a:schemeClr val="tx1"/>
                </a:solidFill>
                <a:effectLst/>
                <a:latin typeface="+mn-lt"/>
                <a:ea typeface="+mn-ea"/>
                <a:cs typeface="+mn-cs"/>
              </a:rPr>
              <a:t>few things are needed—or indeed only one</a:t>
            </a:r>
            <a:r>
              <a:rPr lang="en-US" sz="1200" kern="1200" dirty="0" smtClean="0">
                <a:solidFill>
                  <a:schemeClr val="tx1"/>
                </a:solidFill>
                <a:effectLst/>
                <a:latin typeface="+mn-lt"/>
                <a:ea typeface="+mn-ea"/>
                <a:cs typeface="+mn-cs"/>
              </a:rPr>
              <a:t>. Mary </a:t>
            </a:r>
            <a:r>
              <a:rPr lang="en-US" sz="1200" kern="1200" dirty="0" smtClean="0">
                <a:solidFill>
                  <a:schemeClr val="tx1"/>
                </a:solidFill>
                <a:effectLst/>
                <a:latin typeface="+mn-lt"/>
                <a:ea typeface="+mn-ea"/>
                <a:cs typeface="+mn-cs"/>
              </a:rPr>
              <a:t>has chosen what is better, and it will not be taken away from her.’” </a:t>
            </a:r>
          </a:p>
          <a:p>
            <a:r>
              <a:rPr lang="en-US" sz="1200" kern="1200" dirty="0" smtClean="0">
                <a:solidFill>
                  <a:schemeClr val="tx1"/>
                </a:solidFill>
                <a:effectLst/>
                <a:latin typeface="+mn-lt"/>
                <a:ea typeface="+mn-ea"/>
                <a:cs typeface="+mn-cs"/>
              </a:rPr>
              <a:t>Luke 10:41, 42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story of Mary and Martha has many lessons for us. If we read this story with open minds and hearts, we can learn many good things, including how to be a patient woman (see Luke 10:38-42).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story has been told for centuries. These two women represent the world of women who have very different personalities. Jesus loved both women. They were like family to Him, and He showed them respect and compassion. If we read the story carefully, we can see how Jesus taught Martha to be patient, to be quiet in her heart, and to spend more time listening than being busy or even talking too much. It also teaches us to be considerate of others by accepting them for who they are and doing our best to support them.</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Think about Martha. She was a woman who had more to do than she could possibly get done in one day. Think about her experience when Jesus came to visit—how anxious she was to please. Yet her sister Mary appeared to be lazy. Perhaps Martha was thinking, “</a:t>
            </a:r>
            <a:r>
              <a:rPr lang="en-US" sz="1200" i="1" kern="1200" dirty="0" smtClean="0">
                <a:solidFill>
                  <a:schemeClr val="tx1"/>
                </a:solidFill>
                <a:effectLst/>
                <a:latin typeface="+mn-lt"/>
                <a:ea typeface="+mn-ea"/>
                <a:cs typeface="+mn-cs"/>
              </a:rPr>
              <a:t>What a lazy sister I have. I wish she were more like me—hardworking, busy, organized, dependable. I wish she would change.”</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contrast, consider Mary. She concentrated on what Jesus said while sitting at His feet absorbing the lessons He shared. She was not even aware of Martha’s frustration. So Martha became impatient and interrupted the conversation, asking Jesus to tell Mary to come and help her.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Others were displeased with what Mary did at the feet of Jesus. That time she anointed His feet with expensive perfume at the dinner given in His honor following the resurrection of Lazarus (Matthew 26:6-13; John 12:1-7).</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“Rab ona şu karşılığı verdi: “Marta, Marta, sen çok şey için kaygılanıp telaşlanıyorsun. Oysa gerekli olan tek bir şey vardır. Meryem iyi olanı seçti ve bu kendisinden alınmayacak.” ”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Luka 10:41, 42</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Meryem ve </a:t>
            </a:r>
            <a:r>
              <a:rPr lang="tr-TR" sz="1200" i="1" kern="1200" dirty="0" err="1" smtClean="0">
                <a:solidFill>
                  <a:schemeClr val="tx1"/>
                </a:solidFill>
                <a:effectLst/>
                <a:latin typeface="+mn-lt"/>
                <a:ea typeface="+mn-ea"/>
                <a:cs typeface="+mn-cs"/>
              </a:rPr>
              <a:t>Marta'nın</a:t>
            </a:r>
            <a:r>
              <a:rPr lang="tr-TR" sz="1200" i="1" kern="1200" dirty="0" smtClean="0">
                <a:solidFill>
                  <a:schemeClr val="tx1"/>
                </a:solidFill>
                <a:effectLst/>
                <a:latin typeface="+mn-lt"/>
                <a:ea typeface="+mn-ea"/>
                <a:cs typeface="+mn-cs"/>
              </a:rPr>
              <a:t> hikayesinde bizim için birçok dersler vardır. Bu hikayeyi açık fikirlerle ve kalplerle okursak, sabırlı bir kadın olmak dahil olmak üzere birçok iyi şey öğrenebiliriz (bkz. Luka 10:38-42).</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Bu hikaye yüzyıllardır anlatılmakta. Bu iki kadın, çok farklı kişiliğe sahip kadın dünyasını temsil ediyor. İsa her iki kadını da severdi. Onun için aile gibiydiler ve İsa onlara saygı ve merhamet gösterdi. Hikayeyi dikkatli bir şekilde okursak, İsa'nın </a:t>
            </a:r>
            <a:r>
              <a:rPr lang="tr-TR" sz="1200" i="1" kern="1200" dirty="0" err="1" smtClean="0">
                <a:solidFill>
                  <a:schemeClr val="tx1"/>
                </a:solidFill>
                <a:effectLst/>
                <a:latin typeface="+mn-lt"/>
                <a:ea typeface="+mn-ea"/>
                <a:cs typeface="+mn-cs"/>
              </a:rPr>
              <a:t>Marta'ya</a:t>
            </a:r>
            <a:r>
              <a:rPr lang="tr-TR" sz="1200" i="1" kern="1200" dirty="0" smtClean="0">
                <a:solidFill>
                  <a:schemeClr val="tx1"/>
                </a:solidFill>
                <a:effectLst/>
                <a:latin typeface="+mn-lt"/>
                <a:ea typeface="+mn-ea"/>
                <a:cs typeface="+mn-cs"/>
              </a:rPr>
              <a:t> sabırlı olmasını, kalbinde sessiz kalmasını ve meşgul olmaktan daha çok dinlemeye zaman harcamasını ve hatta çok fazla konuşmamasını bile öğretmiştir. Hikaye bize aynı zamanda insanları oldukları gibi kabul edip onlara destek olmak için elimizden gelenin en iyisini yaparak başkalarına karşı saygılı olmamızı öğretir.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err="1" smtClean="0">
                <a:solidFill>
                  <a:schemeClr val="tx1"/>
                </a:solidFill>
                <a:effectLst/>
                <a:latin typeface="+mn-lt"/>
                <a:ea typeface="+mn-ea"/>
                <a:cs typeface="+mn-cs"/>
              </a:rPr>
              <a:t>Marta'yı</a:t>
            </a:r>
            <a:r>
              <a:rPr lang="tr-TR" sz="1200" i="1" kern="1200" dirty="0" smtClean="0">
                <a:solidFill>
                  <a:schemeClr val="tx1"/>
                </a:solidFill>
                <a:effectLst/>
                <a:latin typeface="+mn-lt"/>
                <a:ea typeface="+mn-ea"/>
                <a:cs typeface="+mn-cs"/>
              </a:rPr>
              <a:t> düşünün. O, bir gün içinde yapabileceğinden çok daha fazlasını yapmak zorunda olan bir kadındı. İsa, ziyarete geldiğinde yaşadığı tecrübeyi düşünün - mutlu etmek için ne kadar endişeli olduğunu. Ancak kız kardeşi Meryem tembel görünüyordu. Belki Marta, "Ne tembel bir kız kardeşim var. Keşke daha çok benim gibi olsaydı” diye düşünüyordu, “Keşke benim gibi çalışkan, meşgul, düzenli, güvenilir olsaydı. Değişmesini isterdim.”</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Buna karşılık, Meryem’i düşünün. O, İsa’nın söylediklerine odaklandı, İsa’nın dizinin dibinde O’nun verdiği dersleri özümsüyordu. </a:t>
            </a:r>
            <a:r>
              <a:rPr lang="tr-TR" sz="1200" i="1" kern="1200" dirty="0" err="1" smtClean="0">
                <a:solidFill>
                  <a:schemeClr val="tx1"/>
                </a:solidFill>
                <a:effectLst/>
                <a:latin typeface="+mn-lt"/>
                <a:ea typeface="+mn-ea"/>
                <a:cs typeface="+mn-cs"/>
              </a:rPr>
              <a:t>Marta'nın</a:t>
            </a:r>
            <a:r>
              <a:rPr lang="tr-TR" sz="1200" i="1" kern="1200" dirty="0" smtClean="0">
                <a:solidFill>
                  <a:schemeClr val="tx1"/>
                </a:solidFill>
                <a:effectLst/>
                <a:latin typeface="+mn-lt"/>
                <a:ea typeface="+mn-ea"/>
                <a:cs typeface="+mn-cs"/>
              </a:rPr>
              <a:t> hayal kırıklığının farkında bile değildi. Böylece Marta sabırsızlanmaya başladı ve İsa’ya gelip Meryem'in kendisine yardım etmesini söyleyerek onun İsa ile yaptığı konuşmasını böldü.</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Diğerleri, Meryem’in İsa'nın ayaklarına yaptığından hoşnut olmamıştı. O zamanda </a:t>
            </a:r>
            <a:r>
              <a:rPr lang="tr-TR" sz="1200" i="1" kern="1200" dirty="0" err="1" smtClean="0">
                <a:solidFill>
                  <a:schemeClr val="tx1"/>
                </a:solidFill>
                <a:effectLst/>
                <a:latin typeface="+mn-lt"/>
                <a:ea typeface="+mn-ea"/>
                <a:cs typeface="+mn-cs"/>
              </a:rPr>
              <a:t>Lazar'ın</a:t>
            </a:r>
            <a:r>
              <a:rPr lang="tr-TR" sz="1200" i="1" kern="1200" dirty="0" smtClean="0">
                <a:solidFill>
                  <a:schemeClr val="tx1"/>
                </a:solidFill>
                <a:effectLst/>
                <a:latin typeface="+mn-lt"/>
                <a:ea typeface="+mn-ea"/>
                <a:cs typeface="+mn-cs"/>
              </a:rPr>
              <a:t> dirilişinden sonra onuruna verilen akşam yemeğinde pahalı bir parfümle İsa’nın ayağını yağlamıştı (Matta 26: 6-13, </a:t>
            </a:r>
            <a:r>
              <a:rPr lang="tr-TR" sz="1200" i="1" kern="1200" dirty="0" err="1" smtClean="0">
                <a:solidFill>
                  <a:schemeClr val="tx1"/>
                </a:solidFill>
                <a:effectLst/>
                <a:latin typeface="+mn-lt"/>
                <a:ea typeface="+mn-ea"/>
                <a:cs typeface="+mn-cs"/>
              </a:rPr>
              <a:t>Yuhanna</a:t>
            </a:r>
            <a:r>
              <a:rPr lang="tr-TR" sz="1200" i="1" kern="1200" dirty="0" smtClean="0">
                <a:solidFill>
                  <a:schemeClr val="tx1"/>
                </a:solidFill>
                <a:effectLst/>
                <a:latin typeface="+mn-lt"/>
                <a:ea typeface="+mn-ea"/>
                <a:cs typeface="+mn-cs"/>
              </a:rPr>
              <a:t> 12: 1-7).</a:t>
            </a:r>
            <a:r>
              <a:rPr lang="en-US" i="1" dirty="0" smtClean="0">
                <a:effectLst/>
              </a:rPr>
              <a:t>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A710ED3-198A-EC4E-9182-C6824600F47D}" type="slidenum">
              <a:rPr lang="en-US" smtClean="0"/>
              <a:t>3</a:t>
            </a:fld>
            <a:endParaRPr lang="en-US"/>
          </a:p>
        </p:txBody>
      </p:sp>
    </p:spTree>
    <p:extLst>
      <p:ext uri="{BB962C8B-B14F-4D97-AF65-F5344CB8AC3E}">
        <p14:creationId xmlns:p14="http://schemas.microsoft.com/office/powerpoint/2010/main" val="1593311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Look at the disciples. They were indignant, but didn’t notice how Jesus felt. They probably thought,</a:t>
            </a:r>
            <a:r>
              <a:rPr lang="en-US" sz="1200" i="1" kern="1200" dirty="0" smtClean="0">
                <a:solidFill>
                  <a:schemeClr val="tx1"/>
                </a:solidFill>
                <a:effectLst/>
                <a:latin typeface="+mn-lt"/>
                <a:ea typeface="+mn-ea"/>
                <a:cs typeface="+mn-cs"/>
              </a:rPr>
              <a:t> “Look at her as a servant at His feet! She should be more aware of social appropriateness. And she has no concept of the value of that needless action.”</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Watch Judas Iscariot. He complained, “What a waste of costly perfume. The money for this could have been used to help the poor.” But he didn’t really care about the poor. He probably thought, </a:t>
            </a:r>
            <a:r>
              <a:rPr lang="en-US" sz="1200" i="1" kern="1200" dirty="0" smtClean="0">
                <a:solidFill>
                  <a:schemeClr val="tx1"/>
                </a:solidFill>
                <a:effectLst/>
                <a:latin typeface="+mn-lt"/>
                <a:ea typeface="+mn-ea"/>
                <a:cs typeface="+mn-cs"/>
              </a:rPr>
              <a:t>“She should be more like me—shrewd, careful, a wise investor, intelligent, good with money.”</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God created each of us as unique individuals. People’s temperaments and personalities differ widely. Reading about the different personality types can help us better understand ourselves and be more patient with those of different temperaments.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should not be impatient with those who do not have the same temperament as ours. Life will be pleasanter when we learn to accept and appreciate other people for what they are—special in God’s sight.</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Öğrencilere bakın. Kızgınlardı, fakat İsa'nın nasıl hissettiğini fark etmediler. Muhtemelen, "Ona bakın, ayakları dibinde bir hizmetkâr! Toplumsal uygunluğun daha fazla farkında olmalı. Ve bu gereksiz eylemin değersizliği hakkında onun hiçbir fikri yok." diye düşündüler.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err="1" smtClean="0">
                <a:solidFill>
                  <a:schemeClr val="tx1"/>
                </a:solidFill>
                <a:effectLst/>
                <a:latin typeface="+mn-lt"/>
                <a:ea typeface="+mn-ea"/>
                <a:cs typeface="+mn-cs"/>
              </a:rPr>
              <a:t>Yahuda</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İskaryot’u</a:t>
            </a:r>
            <a:r>
              <a:rPr lang="tr-TR" sz="1200" i="1" kern="1200" dirty="0" smtClean="0">
                <a:solidFill>
                  <a:schemeClr val="tx1"/>
                </a:solidFill>
                <a:effectLst/>
                <a:latin typeface="+mn-lt"/>
                <a:ea typeface="+mn-ea"/>
                <a:cs typeface="+mn-cs"/>
              </a:rPr>
              <a:t> dinleyin. Şikayet etti, "Ne kadar pahalı bir parfüm harcandı. Bunun parası yoksullara yardım etmek için kullanılmış olabilirdi". Fakat aslında o fakirleri umursamazdı. Muhtemelen, "Daha çok benim gibi olmalı—kurnaz, dikkatli, akıllı bir yatırımcı, zeki ve parayı iyi kullanan" diye düşünmüştü.</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Rab, her birimizi benzersiz bireyler olarak yarattı. İnsanlardaki mizaç ve kişilikler çok farklıdır. Farklı kişilik türleri hakkında bilgi sahibi olmak, kendimizi daha iyi anlamamıza ve farklı mizaçlara daha sabırlı olabilmemize yardımcı olabilir.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Bizimle aynı mizaca sahip olmayanlara karşı sabırsız olmamalıyız.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gözünde özel olan, diğer insanları kabul etmeyi ve takdir etmeyi öğrendiğimizde hayat daha keyifli olacaktır.</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4</a:t>
            </a:fld>
            <a:endParaRPr lang="en-US"/>
          </a:p>
        </p:txBody>
      </p:sp>
    </p:spTree>
    <p:extLst>
      <p:ext uri="{BB962C8B-B14F-4D97-AF65-F5344CB8AC3E}">
        <p14:creationId xmlns:p14="http://schemas.microsoft.com/office/powerpoint/2010/main" val="1555435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ACCEPTING </a:t>
            </a:r>
            <a:r>
              <a:rPr lang="en-US" sz="1200" b="1" kern="1200" dirty="0" smtClean="0">
                <a:solidFill>
                  <a:schemeClr val="tx1"/>
                </a:solidFill>
                <a:effectLst/>
                <a:latin typeface="+mn-lt"/>
                <a:ea typeface="+mn-ea"/>
                <a:cs typeface="+mn-cs"/>
              </a:rPr>
              <a:t>PEOPLE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Just because people are different from us—in habits, ideas, personality or beliefs—doesn’t make them wrong. The way we approach life, our particular temperament and personality, is related to our DNA (</a:t>
            </a:r>
            <a:r>
              <a:rPr lang="en-US" sz="1200" i="1" kern="1200" dirty="0" smtClean="0">
                <a:solidFill>
                  <a:schemeClr val="tx1"/>
                </a:solidFill>
                <a:effectLst/>
                <a:latin typeface="+mn-lt"/>
                <a:ea typeface="+mn-ea"/>
                <a:cs typeface="+mn-cs"/>
              </a:rPr>
              <a:t>a molecule called deoxyribonucleic acid (</a:t>
            </a:r>
            <a:r>
              <a:rPr lang="en-US" sz="1200" b="1" i="1" kern="1200" dirty="0" smtClean="0">
                <a:solidFill>
                  <a:schemeClr val="tx1"/>
                </a:solidFill>
                <a:effectLst/>
                <a:latin typeface="+mn-lt"/>
                <a:ea typeface="+mn-ea"/>
                <a:cs typeface="+mn-cs"/>
              </a:rPr>
              <a:t>DNA</a:t>
            </a:r>
            <a:r>
              <a:rPr lang="en-US" sz="1200" i="1" kern="1200" dirty="0" smtClean="0">
                <a:solidFill>
                  <a:schemeClr val="tx1"/>
                </a:solidFill>
                <a:effectLst/>
                <a:latin typeface="+mn-lt"/>
                <a:ea typeface="+mn-ea"/>
                <a:cs typeface="+mn-cs"/>
              </a:rPr>
              <a:t>), which contains the biological instructions that make each species unique</a:t>
            </a:r>
            <a:r>
              <a:rPr lang="en-US" sz="1200" kern="1200" dirty="0" smtClean="0">
                <a:solidFill>
                  <a:schemeClr val="tx1"/>
                </a:solidFill>
                <a:effectLst/>
                <a:latin typeface="+mn-lt"/>
                <a:ea typeface="+mn-ea"/>
                <a:cs typeface="+mn-cs"/>
              </a:rPr>
              <a:t>), the very genes that God put together in us.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we realize that we are not responsible for the way other people are or behave, it takes a lot of pressure off.  It is liberating to realize that God created us as unique individuals, and we don’t have to conform to someone else’s ideas, but neither should we expect others to conform to ours.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İNSANLARI </a:t>
            </a:r>
            <a:r>
              <a:rPr lang="tr-TR" sz="1200" b="1" i="1" kern="1200" dirty="0" smtClean="0">
                <a:solidFill>
                  <a:schemeClr val="tx1"/>
                </a:solidFill>
                <a:effectLst/>
                <a:latin typeface="+mn-lt"/>
                <a:ea typeface="+mn-ea"/>
                <a:cs typeface="+mn-cs"/>
              </a:rPr>
              <a:t>KABULLENİŞ</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İnsanların alışkanlıklarıyla, fikirleriyle, kişilikleriyle veya inançlarıyla bizden farklı olmaları onları hatalı yapmaz. Hayata yaklaşım şeklimiz, bize has mizacımız ve kişiliğimiz,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bizlerde bir araya getirdiği genler olan DNA'mız (her bir türü benzersiz yapan biyolojik talimatlar içeren bir </a:t>
            </a:r>
            <a:r>
              <a:rPr lang="tr-TR" sz="1200" i="1" kern="1200" dirty="0" err="1" smtClean="0">
                <a:solidFill>
                  <a:schemeClr val="tx1"/>
                </a:solidFill>
                <a:effectLst/>
                <a:latin typeface="+mn-lt"/>
                <a:ea typeface="+mn-ea"/>
                <a:cs typeface="+mn-cs"/>
              </a:rPr>
              <a:t>deoksiribonükleik</a:t>
            </a:r>
            <a:r>
              <a:rPr lang="tr-TR" sz="1200" i="1" kern="1200" dirty="0" smtClean="0">
                <a:solidFill>
                  <a:schemeClr val="tx1"/>
                </a:solidFill>
                <a:effectLst/>
                <a:latin typeface="+mn-lt"/>
                <a:ea typeface="+mn-ea"/>
                <a:cs typeface="+mn-cs"/>
              </a:rPr>
              <a:t> asit - DNA molekülü) ile ilgilidir. </a:t>
            </a:r>
          </a:p>
          <a:p>
            <a:endParaRPr lang="tr-TR"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Başkalarının </a:t>
            </a:r>
            <a:r>
              <a:rPr lang="tr-TR" sz="1200" i="1" kern="1200" dirty="0" smtClean="0">
                <a:solidFill>
                  <a:schemeClr val="tx1"/>
                </a:solidFill>
                <a:effectLst/>
                <a:latin typeface="+mn-lt"/>
                <a:ea typeface="+mn-ea"/>
                <a:cs typeface="+mn-cs"/>
              </a:rPr>
              <a:t>oluş ve davranış şeklinden sorumlu olmadığımızı anladığımızda omuzlarımızdan bir yük kalkar.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bizi benzersiz bireyler olarak yarattığını, başkalarının fikirlerine uymak zorunda olmadığımızı aynı zamanda kimsenin de bizim fikirlerimize uymasını beklemememiz gerektiğini fark etmek bizi özgür kılan bir histir.</a:t>
            </a:r>
            <a:br>
              <a:rPr lang="tr-TR" sz="1200" i="1" kern="1200" dirty="0" smtClean="0">
                <a:solidFill>
                  <a:schemeClr val="tx1"/>
                </a:solidFill>
                <a:effectLst/>
                <a:latin typeface="+mn-lt"/>
                <a:ea typeface="+mn-ea"/>
                <a:cs typeface="+mn-cs"/>
              </a:rPr>
            </a:b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5</a:t>
            </a:fld>
            <a:endParaRPr lang="en-US"/>
          </a:p>
        </p:txBody>
      </p:sp>
    </p:spTree>
    <p:extLst>
      <p:ext uri="{BB962C8B-B14F-4D97-AF65-F5344CB8AC3E}">
        <p14:creationId xmlns:p14="http://schemas.microsoft.com/office/powerpoint/2010/main" val="1364674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ACCEPT, BELIEVE, </a:t>
            </a:r>
            <a:r>
              <a:rPr lang="en-US" sz="1200" b="1" kern="1200" dirty="0" smtClean="0">
                <a:solidFill>
                  <a:schemeClr val="tx1"/>
                </a:solidFill>
                <a:effectLst/>
                <a:latin typeface="+mn-lt"/>
                <a:ea typeface="+mn-ea"/>
                <a:cs typeface="+mn-cs"/>
              </a:rPr>
              <a:t>COMMIT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may tend to be critical of others, but there are steps we can take to become less judgmental.  Above all, we need to look to Christ as our example.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Jesus </a:t>
            </a:r>
            <a:r>
              <a:rPr lang="en-US" sz="1200" i="1" kern="1200" dirty="0" smtClean="0">
                <a:solidFill>
                  <a:schemeClr val="tx1"/>
                </a:solidFill>
                <a:effectLst/>
                <a:latin typeface="+mn-lt"/>
                <a:ea typeface="+mn-ea"/>
                <a:cs typeface="+mn-cs"/>
              </a:rPr>
              <a:t>accepted</a:t>
            </a:r>
            <a:r>
              <a:rPr lang="en-US" sz="1200" kern="1200" dirty="0" smtClean="0">
                <a:solidFill>
                  <a:schemeClr val="tx1"/>
                </a:solidFill>
                <a:effectLst/>
                <a:latin typeface="+mn-lt"/>
                <a:ea typeface="+mn-ea"/>
                <a:cs typeface="+mn-cs"/>
              </a:rPr>
              <a:t> Mary just as she was, with her weaknesses and her strengths. He loved her completely.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Jesus </a:t>
            </a:r>
            <a:r>
              <a:rPr lang="en-US" sz="1200" i="1" kern="1200" dirty="0" smtClean="0">
                <a:solidFill>
                  <a:schemeClr val="tx1"/>
                </a:solidFill>
                <a:effectLst/>
                <a:latin typeface="+mn-lt"/>
                <a:ea typeface="+mn-ea"/>
                <a:cs typeface="+mn-cs"/>
              </a:rPr>
              <a:t>believed</a:t>
            </a:r>
            <a:r>
              <a:rPr lang="en-US" sz="1200" kern="1200" dirty="0" smtClean="0">
                <a:solidFill>
                  <a:schemeClr val="tx1"/>
                </a:solidFill>
                <a:effectLst/>
                <a:latin typeface="+mn-lt"/>
                <a:ea typeface="+mn-ea"/>
                <a:cs typeface="+mn-cs"/>
              </a:rPr>
              <a:t> in Mary and could see the hope and beauty inside her. He was positive.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Jesus </a:t>
            </a:r>
            <a:r>
              <a:rPr lang="en-US" sz="1200" i="1" kern="1200" dirty="0" smtClean="0">
                <a:solidFill>
                  <a:schemeClr val="tx1"/>
                </a:solidFill>
                <a:effectLst/>
                <a:latin typeface="+mn-lt"/>
                <a:ea typeface="+mn-ea"/>
                <a:cs typeface="+mn-cs"/>
              </a:rPr>
              <a:t>committed</a:t>
            </a:r>
            <a:r>
              <a:rPr lang="en-US" sz="1200" kern="1200" dirty="0" smtClean="0">
                <a:solidFill>
                  <a:schemeClr val="tx1"/>
                </a:solidFill>
                <a:effectLst/>
                <a:latin typeface="+mn-lt"/>
                <a:ea typeface="+mn-ea"/>
                <a:cs typeface="+mn-cs"/>
              </a:rPr>
              <a:t> her to God. Jesus lifted her from despair and ruin. He prayed for her.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Think of experiences in your life where acceptance and love have saved the day and turned people to Christ.</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KABULLEN, İNAN, </a:t>
            </a:r>
            <a:r>
              <a:rPr lang="tr-TR" sz="1200" b="1" i="1" kern="1200" dirty="0" smtClean="0">
                <a:solidFill>
                  <a:schemeClr val="tx1"/>
                </a:solidFill>
                <a:effectLst/>
                <a:latin typeface="+mn-lt"/>
                <a:ea typeface="+mn-ea"/>
                <a:cs typeface="+mn-cs"/>
              </a:rPr>
              <a:t>ADA</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Başkalarını eleştirme eğilimindeyiz, ancak daha az yargılayıcı olmak için atabileceğimiz adımlar vardır. Her şeyden önce, örnek olarak Mesih'e bakmamız gerekir.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İsa, Meryem'i olduğu gibi, zayıf ve güçlü yönleriyle KABUL ETTİ. Onu tamamen seviyordu.</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İsa, Meryem'e İNANDI ve onun içindeki umudu ve güzelliğini görebildi. İsa pozitifti.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İsa, onu Tanrı'ya ADADI. İsa onu umutsuzluktan ve mahvoluştan kurtardı. Onun için dua etti.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Kabulleniş ve sevginin yardımcı olduğu, günü kurtardığı ya da insanları İsa'ya çevirdiği hayatınızdaki deneyimleri düşünün.</a:t>
            </a:r>
            <a:br>
              <a:rPr lang="tr-TR" sz="1200" i="1" kern="1200" dirty="0" smtClean="0">
                <a:solidFill>
                  <a:schemeClr val="tx1"/>
                </a:solidFill>
                <a:effectLst/>
                <a:latin typeface="+mn-lt"/>
                <a:ea typeface="+mn-ea"/>
                <a:cs typeface="+mn-cs"/>
              </a:rPr>
            </a:b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6</a:t>
            </a:fld>
            <a:endParaRPr lang="en-US"/>
          </a:p>
        </p:txBody>
      </p:sp>
    </p:spTree>
    <p:extLst>
      <p:ext uri="{BB962C8B-B14F-4D97-AF65-F5344CB8AC3E}">
        <p14:creationId xmlns:p14="http://schemas.microsoft.com/office/powerpoint/2010/main" val="1671570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RATE </a:t>
            </a:r>
            <a:r>
              <a:rPr lang="en-US" sz="1200" b="1" kern="1200" dirty="0" smtClean="0">
                <a:solidFill>
                  <a:schemeClr val="tx1"/>
                </a:solidFill>
                <a:effectLst/>
                <a:latin typeface="+mn-lt"/>
                <a:ea typeface="+mn-ea"/>
                <a:cs typeface="+mn-cs"/>
              </a:rPr>
              <a:t>YOURSELF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Suppose the social committee in your church is planning a big picnic that will include food and games. What part would you like to have in the picnic? Choose which part you would feel most comfortable in.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Picnic coordinator. </a:t>
            </a:r>
            <a:r>
              <a:rPr lang="en-US" sz="1200" kern="1200" dirty="0" smtClean="0">
                <a:solidFill>
                  <a:schemeClr val="tx1"/>
                </a:solidFill>
                <a:effectLst/>
                <a:latin typeface="+mn-lt"/>
                <a:ea typeface="+mn-ea"/>
                <a:cs typeface="+mn-cs"/>
              </a:rPr>
              <a:t>You are the one in charge. You organize everything, telling everyone what to do. You are responsible to see that all runs smoothly. You might even umpire one of the games.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Player in a game. </a:t>
            </a:r>
            <a:r>
              <a:rPr lang="en-US" sz="1200" kern="1200" dirty="0" smtClean="0">
                <a:solidFill>
                  <a:schemeClr val="tx1"/>
                </a:solidFill>
                <a:effectLst/>
                <a:latin typeface="+mn-lt"/>
                <a:ea typeface="+mn-ea"/>
                <a:cs typeface="+mn-cs"/>
              </a:rPr>
              <a:t>You want to be right in there with everyone else playing the game, whatever it is—softball, football, tug-of-war, soccer, or hockey. You like to hear the cheers of the crowd as you play the game well.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Food committee.</a:t>
            </a:r>
            <a:r>
              <a:rPr lang="en-US" sz="1200" kern="1200" dirty="0" smtClean="0">
                <a:solidFill>
                  <a:schemeClr val="tx1"/>
                </a:solidFill>
                <a:effectLst/>
                <a:latin typeface="+mn-lt"/>
                <a:ea typeface="+mn-ea"/>
                <a:cs typeface="+mn-cs"/>
              </a:rPr>
              <a:t> Or any other committee. You like to work behind the scenes, attending to all the details that help to make the picnic a success. You are pleased to prepare food, make posters, send out invitations, buy supplies, or plan a game the children could play.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Cheering section </a:t>
            </a:r>
            <a:r>
              <a:rPr lang="en-US" sz="1200" kern="1200" dirty="0" smtClean="0">
                <a:solidFill>
                  <a:schemeClr val="tx1"/>
                </a:solidFill>
                <a:effectLst/>
                <a:latin typeface="+mn-lt"/>
                <a:ea typeface="+mn-ea"/>
                <a:cs typeface="+mn-cs"/>
              </a:rPr>
              <a:t>- You bring your own mat or chair to sit on and are happy to sit on the side, watching the others work and play.  You are part of the cheering crowd, enjoying yourself as you sit back and relax.</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KENDİNİZİ </a:t>
            </a:r>
            <a:r>
              <a:rPr lang="tr-TR" sz="1200" b="1" i="1" kern="1200" dirty="0" smtClean="0">
                <a:solidFill>
                  <a:schemeClr val="tx1"/>
                </a:solidFill>
                <a:effectLst/>
                <a:latin typeface="+mn-lt"/>
                <a:ea typeface="+mn-ea"/>
                <a:cs typeface="+mn-cs"/>
              </a:rPr>
              <a:t>DEĞERLENDİRİN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Kilisenizdeki sosyal komitenin yiyecek ve oyunlar içeren büyük bir piknik planladığını varsayalım. Piknikte hangi bölümde olmak istersiniz? En rahat hissedeceğiniz bölümü seçin.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1. Piknik koordinatörü.</a:t>
            </a:r>
            <a:r>
              <a:rPr lang="tr-TR" sz="1200" i="1" kern="1200" dirty="0" smtClean="0">
                <a:solidFill>
                  <a:schemeClr val="tx1"/>
                </a:solidFill>
                <a:effectLst/>
                <a:latin typeface="+mn-lt"/>
                <a:ea typeface="+mn-ea"/>
                <a:cs typeface="+mn-cs"/>
              </a:rPr>
              <a:t> Sorumlu olan sizsiniz. Herkese ne yapılacağını söyleyip her şeyi organize edersiniz. Her şeyin düzgün şekilde çalıştığını görmek sizin sorumluluğunuzdadır. Hatta oyunlardan birine hakemlik bile edebilirsiniz.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2. Bir oyunda oyuncu</a:t>
            </a:r>
            <a:r>
              <a:rPr lang="tr-TR" sz="1200" i="1" kern="1200" dirty="0" smtClean="0">
                <a:solidFill>
                  <a:schemeClr val="tx1"/>
                </a:solidFill>
                <a:effectLst/>
                <a:latin typeface="+mn-lt"/>
                <a:ea typeface="+mn-ea"/>
                <a:cs typeface="+mn-cs"/>
              </a:rPr>
              <a:t>. Voleybol, futbol, halat çekme, hentbol veya hokey, ne olursa olsun oyunu oynamak isteyen herkese katılmak istersiniz. Oyunu iyi oynarken kalabalığın tezahüratlarını dinlemekten hoşlanırsınız.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3. Yiyecek komitesi.</a:t>
            </a:r>
            <a:r>
              <a:rPr lang="tr-TR" sz="1200" i="1" kern="1200" dirty="0" smtClean="0">
                <a:solidFill>
                  <a:schemeClr val="tx1"/>
                </a:solidFill>
                <a:effectLst/>
                <a:latin typeface="+mn-lt"/>
                <a:ea typeface="+mn-ea"/>
                <a:cs typeface="+mn-cs"/>
              </a:rPr>
              <a:t> Ya da başka herhangi bir komite. Sahnelerin arkasında çalışmaktan, pikniğin başarıya ulaşmasına yardımcı olan tüm ayrıntıları kullanmaktan hoşlanıyorsunuz. Yemek hazırlamak, afiş yapmak, davetiyeler göndermek, malzeme satın almak veya çocukların oynayabileceği bir oyun planlamaktan memnuniyet duyuyorsunuz.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4. Tezahürat bölümü</a:t>
            </a:r>
            <a:r>
              <a:rPr lang="tr-TR" sz="1200" i="1" kern="1200" dirty="0" smtClean="0">
                <a:solidFill>
                  <a:schemeClr val="tx1"/>
                </a:solidFill>
                <a:effectLst/>
                <a:latin typeface="+mn-lt"/>
                <a:ea typeface="+mn-ea"/>
                <a:cs typeface="+mn-cs"/>
              </a:rPr>
              <a:t> - Oturmak için kendi minderinizi veya sandalyenizi getiriyorsunuz ve kenara oturup diğerlerinin çalışıp oynamasını izlemekten mutluluk duyuyorsunuz. Tezahürat bölümünün bir parçasısınız, arkanıza yaslanıp rahatlamanın tadını çıkarıyorsunuz.</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7</a:t>
            </a:fld>
            <a:endParaRPr lang="en-US"/>
          </a:p>
        </p:txBody>
      </p:sp>
    </p:spTree>
    <p:extLst>
      <p:ext uri="{BB962C8B-B14F-4D97-AF65-F5344CB8AC3E}">
        <p14:creationId xmlns:p14="http://schemas.microsoft.com/office/powerpoint/2010/main" val="616266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WHICH TEMPERAMENT DESCRIBES YOU</a:t>
            </a:r>
            <a:r>
              <a:rPr lang="en-US" sz="1200" b="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you chose picnic coordinator, you are likely to be a CHOLERIC personality. You like to get things done …. now!  You are energetic, dynamic, hardworking, disciplined and well organized. A sense of being in control of a situation is very important to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you picked player, you probably have a more SANGUINE personality. You like people and action, and like to be noticed by others.  You like people to cheer you and laugh at your jokes.  Being around people gives you energy.  Having lots of friends is important to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you chose the food committee, you are likely to be a MELANCHOLY personality. You are someone who enjoys attending to details. You want things done right and are happy to work in the background to make the program a success.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you decided on the cheering section, you probably have a PHLEGMATIC temperament. You would rather be in the audience, sit back, relax, and enjoy the experience from the sidelines.  You are steady, dependable, and easy to get along with.</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HANGİ MİZAÇ SİZİ TANIMLIYOR</a:t>
            </a:r>
            <a:r>
              <a:rPr lang="tr-TR" sz="1200" b="1" i="1" kern="1200" dirty="0" smtClean="0">
                <a:solidFill>
                  <a:schemeClr val="tx1"/>
                </a:solidFill>
                <a:effectLst/>
                <a:latin typeface="+mn-lt"/>
                <a:ea typeface="+mn-ea"/>
                <a:cs typeface="+mn-cs"/>
              </a:rPr>
              <a:t>?</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 Eğer piknik koordinatörlüğünü seçtiyseniz, muhtemelen ASABİ bir kişiliğiniz olacaktır. İşleri halletmek istiyorsunuz… hemen! Siz enerjik, dinamik, çalışkan, disiplinli ve iyi organize olmuşsunuz. Bir durumun kontrolünde olma hissi sizin adınıza çok önemli.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Eğer oyunculuğu seçtiyseniz, büyük olasılıkla İYİMSER bir mizaca sahipsinizdir. İnsanları, aksiyonu ve başkaları tarafından fark edilmeyi seviyorsunuz. İnsanların size tezahürat yapıp şakalarınıza gülmesini seversiniz. İnsanların etrafında olmak size enerji verir. Çok arkadaşınız olması sizin için önemlidir.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Eğer yiyecek komitesini seçtiyseniz, muhtemelen MELANKOLİK bir kişiliğiniz olacaktır. Siz detaylara girmekten hoşlanan birisiniz. İşlerin doğru yapılması ve programın başarılı olabilmesi için arka planda çalışmaktan mutluluk duyarsınız.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4. Tezahürat bölümüne karar verdiyseniz muhtemelen AĞIR KANLI bir mizacınız vardır. Pikniği bir kenardan seyretmeyi tercih edip, seyirciler arasında arkanıza yaslanıp sakinleşmekten zevk alıyorsunuz. Kararlı, güvenilirsiniz ve sizinle zaman geçirmek kolaydır.</a:t>
            </a:r>
            <a:endParaRPr lang="en-US" sz="1200" i="1" kern="1200" dirty="0" smtClean="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8</a:t>
            </a:fld>
            <a:endParaRPr lang="en-US"/>
          </a:p>
        </p:txBody>
      </p:sp>
    </p:spTree>
    <p:extLst>
      <p:ext uri="{BB962C8B-B14F-4D97-AF65-F5344CB8AC3E}">
        <p14:creationId xmlns:p14="http://schemas.microsoft.com/office/powerpoint/2010/main" val="1508096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GROWTH </a:t>
            </a:r>
            <a:r>
              <a:rPr lang="en-US" sz="1200" b="1" kern="1200" dirty="0" smtClean="0">
                <a:solidFill>
                  <a:schemeClr val="tx1"/>
                </a:solidFill>
                <a:effectLst/>
                <a:latin typeface="+mn-lt"/>
                <a:ea typeface="+mn-ea"/>
                <a:cs typeface="+mn-cs"/>
              </a:rPr>
              <a:t>EXERCISES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 you have never taken a temperament test, contact your local mission, church pastor, or Women’s Ministries director. Someone there may be able to give you a test or tell you about a coming seminar or workshop where you can do this. This will help you understand yourself better and make you more understanding and patient with others.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You may also enjoy reading one of the many books about personality types.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KİŞİSEL GELİŞİM </a:t>
            </a:r>
            <a:r>
              <a:rPr lang="tr-TR" sz="1200" b="1" i="1" kern="1200" dirty="0" smtClean="0">
                <a:solidFill>
                  <a:schemeClr val="tx1"/>
                </a:solidFill>
                <a:effectLst/>
                <a:latin typeface="+mn-lt"/>
                <a:ea typeface="+mn-ea"/>
                <a:cs typeface="+mn-cs"/>
              </a:rPr>
              <a:t>EGZERSİZLERİ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Henüz bir mizaç testi yaptırmadıysanız, yerel heyetinizle, kilisenin </a:t>
            </a:r>
            <a:r>
              <a:rPr lang="tr-TR" sz="1200" i="1" kern="1200" dirty="0" err="1" smtClean="0">
                <a:solidFill>
                  <a:schemeClr val="tx1"/>
                </a:solidFill>
                <a:effectLst/>
                <a:latin typeface="+mn-lt"/>
                <a:ea typeface="+mn-ea"/>
                <a:cs typeface="+mn-cs"/>
              </a:rPr>
              <a:t>pastörüyle</a:t>
            </a:r>
            <a:r>
              <a:rPr lang="tr-TR" sz="1200" i="1" kern="1200" dirty="0" smtClean="0">
                <a:solidFill>
                  <a:schemeClr val="tx1"/>
                </a:solidFill>
                <a:effectLst/>
                <a:latin typeface="+mn-lt"/>
                <a:ea typeface="+mn-ea"/>
                <a:cs typeface="+mn-cs"/>
              </a:rPr>
              <a:t> veya Kadın Hizmetleri direktörüyle iletişime geçin. Birisi size bu testten verebilir veya bunu yapabileceğiniz bir seminer veya workshop hakkında bilgi verebilir. Bu test, kendinizi daha iyi anlamanıza ve başkaları ile daha anlayışlı ve sabırlı olmanıza yardımcı olacaktır.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Ayrıca, kişilik türleri ile ilgili birçok kitaptan birini okumanın keyfini çıkarabilirsiniz.</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9</a:t>
            </a:fld>
            <a:endParaRPr lang="en-US"/>
          </a:p>
        </p:txBody>
      </p:sp>
    </p:spTree>
    <p:extLst>
      <p:ext uri="{BB962C8B-B14F-4D97-AF65-F5344CB8AC3E}">
        <p14:creationId xmlns:p14="http://schemas.microsoft.com/office/powerpoint/2010/main" val="1685638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a:t>
            </a:r>
            <a:r>
              <a:rPr lang="en-US" sz="1200" b="1" kern="1200" dirty="0" smtClean="0">
                <a:solidFill>
                  <a:schemeClr val="tx1"/>
                </a:solidFill>
                <a:effectLst/>
                <a:latin typeface="+mn-lt"/>
                <a:ea typeface="+mn-ea"/>
                <a:cs typeface="+mn-cs"/>
              </a:rPr>
              <a:t>PRINCIPLE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most successful way to facilitate change in others is with the ABC model:</a:t>
            </a:r>
          </a:p>
          <a:p>
            <a:r>
              <a:rPr lang="en-US" sz="1200" b="1" kern="1200" dirty="0"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 - accept them </a:t>
            </a:r>
          </a:p>
          <a:p>
            <a:r>
              <a:rPr lang="en-US" sz="12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 - believe in them</a:t>
            </a:r>
          </a:p>
          <a:p>
            <a:r>
              <a:rPr lang="en-US" sz="1200" b="1" kern="1200" dirty="0" smtClean="0">
                <a:solidFill>
                  <a:schemeClr val="tx1"/>
                </a:solidFill>
                <a:effectLst/>
                <a:latin typeface="+mn-lt"/>
                <a:ea typeface="+mn-ea"/>
                <a:cs typeface="+mn-cs"/>
              </a:rPr>
              <a:t>C</a:t>
            </a:r>
            <a:r>
              <a:rPr lang="en-US" sz="1200" kern="1200" dirty="0" smtClean="0">
                <a:solidFill>
                  <a:schemeClr val="tx1"/>
                </a:solidFill>
                <a:effectLst/>
                <a:latin typeface="+mn-lt"/>
                <a:ea typeface="+mn-ea"/>
                <a:cs typeface="+mn-cs"/>
              </a:rPr>
              <a:t> - commit them to God</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BAŞARI </a:t>
            </a:r>
            <a:r>
              <a:rPr lang="tr-TR" sz="1200" b="1" i="1" kern="1200" dirty="0" smtClean="0">
                <a:solidFill>
                  <a:schemeClr val="tx1"/>
                </a:solidFill>
                <a:effectLst/>
                <a:latin typeface="+mn-lt"/>
                <a:ea typeface="+mn-ea"/>
                <a:cs typeface="+mn-cs"/>
              </a:rPr>
              <a:t>İLKESİ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Başkalarının değişimini kolaylaştırmanın en başarılı yolu ABC modelidir: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A – </a:t>
            </a:r>
            <a:r>
              <a:rPr lang="tr-TR" sz="1200" i="1" kern="1200" dirty="0" err="1" smtClean="0">
                <a:solidFill>
                  <a:schemeClr val="tx1"/>
                </a:solidFill>
                <a:effectLst/>
                <a:latin typeface="+mn-lt"/>
                <a:ea typeface="+mn-ea"/>
                <a:cs typeface="+mn-cs"/>
              </a:rPr>
              <a:t>Accept</a:t>
            </a:r>
            <a:r>
              <a:rPr lang="tr-TR" sz="1200" i="1" kern="1200" dirty="0" smtClean="0">
                <a:solidFill>
                  <a:schemeClr val="tx1"/>
                </a:solidFill>
                <a:effectLst/>
                <a:latin typeface="+mn-lt"/>
                <a:ea typeface="+mn-ea"/>
                <a:cs typeface="+mn-cs"/>
              </a:rPr>
              <a:t>. Onları kabul et</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 – </a:t>
            </a:r>
            <a:r>
              <a:rPr lang="tr-TR" sz="1200" i="1" kern="1200" dirty="0" err="1" smtClean="0">
                <a:solidFill>
                  <a:schemeClr val="tx1"/>
                </a:solidFill>
                <a:effectLst/>
                <a:latin typeface="+mn-lt"/>
                <a:ea typeface="+mn-ea"/>
                <a:cs typeface="+mn-cs"/>
              </a:rPr>
              <a:t>Believe</a:t>
            </a:r>
            <a:r>
              <a:rPr lang="tr-TR" sz="1200" i="1" kern="1200" dirty="0" smtClean="0">
                <a:solidFill>
                  <a:schemeClr val="tx1"/>
                </a:solidFill>
                <a:effectLst/>
                <a:latin typeface="+mn-lt"/>
                <a:ea typeface="+mn-ea"/>
                <a:cs typeface="+mn-cs"/>
              </a:rPr>
              <a:t>. Onlara inan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C – </a:t>
            </a:r>
            <a:r>
              <a:rPr lang="tr-TR" sz="1200" i="1" kern="1200" dirty="0" err="1" smtClean="0">
                <a:solidFill>
                  <a:schemeClr val="tx1"/>
                </a:solidFill>
                <a:effectLst/>
                <a:latin typeface="+mn-lt"/>
                <a:ea typeface="+mn-ea"/>
                <a:cs typeface="+mn-cs"/>
              </a:rPr>
              <a:t>Commit</a:t>
            </a:r>
            <a:r>
              <a:rPr lang="tr-TR" sz="1200" i="1" kern="1200" dirty="0" smtClean="0">
                <a:solidFill>
                  <a:schemeClr val="tx1"/>
                </a:solidFill>
                <a:effectLst/>
                <a:latin typeface="+mn-lt"/>
                <a:ea typeface="+mn-ea"/>
                <a:cs typeface="+mn-cs"/>
              </a:rPr>
              <a:t>. Onları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teslim et</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10</a:t>
            </a:fld>
            <a:endParaRPr lang="en-US"/>
          </a:p>
        </p:txBody>
      </p:sp>
    </p:spTree>
    <p:extLst>
      <p:ext uri="{BB962C8B-B14F-4D97-AF65-F5344CB8AC3E}">
        <p14:creationId xmlns:p14="http://schemas.microsoft.com/office/powerpoint/2010/main" val="116090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Dear, patient God, help me slow down, quiet my mind and heart, and listen to you and others.  Help me to accept others when they don’t agree with what I say or do and to be ready to hear their opinions and ideas. Forgive me for being anxious and angry when others do things differently than I would. Help me to understand that You have made us all unique and that is okay. Thank You for Your limitless patience with me. Bless me with patience and acceptance of others.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BUGÜN İÇİN </a:t>
            </a:r>
            <a:r>
              <a:rPr lang="tr-TR" sz="1200" b="1" i="1" kern="1200" dirty="0" smtClean="0">
                <a:solidFill>
                  <a:schemeClr val="tx1"/>
                </a:solidFill>
                <a:effectLst/>
                <a:latin typeface="+mn-lt"/>
                <a:ea typeface="+mn-ea"/>
                <a:cs typeface="+mn-cs"/>
              </a:rPr>
              <a:t>DUAM</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Sevgili sabırlı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yavaşlamama, zihnimi ve kalbimi susturmama, Seni ve diğerlerini dinlememe yardım et. Söylediklerimi veya yaptıklarımı kabul etmedikleri zaman başkalarını kabul etmem ve fikirlerini ve düşüncelerini dinlemeye hazır olmam için bana yardım et. Diğerleri bazı şeyleri benim yapacağımdan farklı yaptığında endişe ve sinir duyduğum için lütfen beni affet. Hepimizi eşsiz yarattığını ve bunun iyi olduğunu anlamamda bana yardımcı ol. Bana olan sınırsız sabrın için teşekkür ederim. Beni sabır ve başkalarını kabulleniş ile bereketle.</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710ED3-198A-EC4E-9182-C6824600F47D}" type="slidenum">
              <a:rPr lang="en-US" smtClean="0"/>
              <a:t>11</a:t>
            </a:fld>
            <a:endParaRPr lang="en-US"/>
          </a:p>
        </p:txBody>
      </p:sp>
    </p:spTree>
    <p:extLst>
      <p:ext uri="{BB962C8B-B14F-4D97-AF65-F5344CB8AC3E}">
        <p14:creationId xmlns:p14="http://schemas.microsoft.com/office/powerpoint/2010/main" val="845346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B34F261-2A16-D54B-818C-FAE19D40925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1507518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34F261-2A16-D54B-818C-FAE19D40925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843916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34F261-2A16-D54B-818C-FAE19D40925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1725854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B34F261-2A16-D54B-818C-FAE19D409250}"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374339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34F261-2A16-D54B-818C-FAE19D409250}"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1546256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B34F261-2A16-D54B-818C-FAE19D409250}"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123877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34F261-2A16-D54B-818C-FAE19D409250}"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29124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34F261-2A16-D54B-818C-FAE19D409250}"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919064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34F261-2A16-D54B-818C-FAE19D409250}"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2016880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34F261-2A16-D54B-818C-FAE19D40925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1833721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34F261-2A16-D54B-818C-FAE19D409250}"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F5A-B29C-B047-8424-6FA784EF689A}" type="slidenum">
              <a:rPr lang="en-US" smtClean="0"/>
              <a:t>‹#›</a:t>
            </a:fld>
            <a:endParaRPr lang="en-US"/>
          </a:p>
        </p:txBody>
      </p:sp>
    </p:spTree>
    <p:extLst>
      <p:ext uri="{BB962C8B-B14F-4D97-AF65-F5344CB8AC3E}">
        <p14:creationId xmlns:p14="http://schemas.microsoft.com/office/powerpoint/2010/main" val="8169449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4F261-2A16-D54B-818C-FAE19D409250}"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5A7F5A-B29C-B047-8424-6FA784EF689A}" type="slidenum">
              <a:rPr lang="en-US" smtClean="0"/>
              <a:t>‹#›</a:t>
            </a:fld>
            <a:endParaRPr lang="en-US"/>
          </a:p>
        </p:txBody>
      </p:sp>
    </p:spTree>
    <p:extLst>
      <p:ext uri="{BB962C8B-B14F-4D97-AF65-F5344CB8AC3E}">
        <p14:creationId xmlns:p14="http://schemas.microsoft.com/office/powerpoint/2010/main" val="1859189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702587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34379"/>
            <a:ext cx="9144000" cy="6823621"/>
          </a:xfrm>
        </p:spPr>
      </p:pic>
      <p:sp>
        <p:nvSpPr>
          <p:cNvPr id="2" name="Title 1"/>
          <p:cNvSpPr>
            <a:spLocks noGrp="1"/>
          </p:cNvSpPr>
          <p:nvPr>
            <p:ph type="title"/>
          </p:nvPr>
        </p:nvSpPr>
        <p:spPr>
          <a:xfrm>
            <a:off x="628650" y="4618634"/>
            <a:ext cx="7886700" cy="1325563"/>
          </a:xfrm>
        </p:spPr>
        <p:txBody>
          <a:bodyPr>
            <a:normAutofit/>
          </a:bodyPr>
          <a:lstStyle/>
          <a:p>
            <a:pPr algn="ctr"/>
            <a:r>
              <a:rPr lang="en-US" sz="4000" b="1" dirty="0">
                <a:solidFill>
                  <a:srgbClr val="D883FF"/>
                </a:solidFill>
                <a:latin typeface="+mn-lt"/>
              </a:rPr>
              <a:t>A </a:t>
            </a:r>
            <a:r>
              <a:rPr lang="en-US" sz="4000" b="1" i="1" dirty="0" smtClean="0">
                <a:solidFill>
                  <a:srgbClr val="D883FF"/>
                </a:solidFill>
                <a:latin typeface="Palatino Linotype" charset="0"/>
                <a:ea typeface="Palatino Linotype" charset="0"/>
                <a:cs typeface="Palatino Linotype" charset="0"/>
              </a:rPr>
              <a:t>Patient</a:t>
            </a:r>
            <a:r>
              <a:rPr lang="en-US" sz="4000" b="1" dirty="0" smtClean="0">
                <a:solidFill>
                  <a:srgbClr val="D883FF"/>
                </a:solidFill>
                <a:latin typeface="+mn-lt"/>
              </a:rPr>
              <a:t> Woman:</a:t>
            </a:r>
            <a:r>
              <a:rPr lang="en-US" sz="4000" b="1" dirty="0" smtClean="0">
                <a:solidFill>
                  <a:schemeClr val="bg1"/>
                </a:solidFill>
                <a:latin typeface="+mn-lt"/>
              </a:rPr>
              <a:t> </a:t>
            </a:r>
            <a:r>
              <a:rPr lang="en-US" sz="4000" b="1" i="1" dirty="0" smtClean="0">
                <a:solidFill>
                  <a:schemeClr val="bg1"/>
                </a:solidFill>
                <a:latin typeface="Palatino Linotype" charset="0"/>
                <a:ea typeface="Palatino Linotype" charset="0"/>
                <a:cs typeface="Palatino Linotype" charset="0"/>
              </a:rPr>
              <a:t>Lesson 10</a:t>
            </a:r>
            <a:br>
              <a:rPr lang="en-US" sz="4000" b="1" i="1" dirty="0" smtClean="0">
                <a:solidFill>
                  <a:schemeClr val="bg1"/>
                </a:solidFill>
                <a:latin typeface="Palatino Linotype" charset="0"/>
                <a:ea typeface="Palatino Linotype" charset="0"/>
                <a:cs typeface="Palatino Linotype" charset="0"/>
              </a:rPr>
            </a:br>
            <a:r>
              <a:rPr lang="en-US" sz="4000" b="1" i="1" dirty="0" err="1" smtClean="0">
                <a:solidFill>
                  <a:srgbClr val="D883FF"/>
                </a:solidFill>
                <a:latin typeface="Palatino Linotype" charset="0"/>
                <a:ea typeface="Palatino Linotype" charset="0"/>
                <a:cs typeface="Palatino Linotype" charset="0"/>
              </a:rPr>
              <a:t>Sabırlı</a:t>
            </a:r>
            <a:r>
              <a:rPr lang="en-US" sz="4000" b="1" dirty="0" smtClean="0">
                <a:solidFill>
                  <a:srgbClr val="D883FF"/>
                </a:solidFill>
              </a:rPr>
              <a:t> </a:t>
            </a:r>
            <a:r>
              <a:rPr lang="en-US" sz="4000" b="1" dirty="0" err="1" smtClean="0">
                <a:solidFill>
                  <a:srgbClr val="D883FF"/>
                </a:solidFill>
              </a:rPr>
              <a:t>Bir</a:t>
            </a:r>
            <a:r>
              <a:rPr lang="en-US" sz="4000" b="1" dirty="0" smtClean="0">
                <a:solidFill>
                  <a:srgbClr val="D883FF"/>
                </a:solidFill>
              </a:rPr>
              <a:t> Kadın:</a:t>
            </a:r>
            <a:r>
              <a:rPr lang="en-US" sz="4000" b="1" dirty="0" smtClean="0">
                <a:solidFill>
                  <a:schemeClr val="bg1"/>
                </a:solidFill>
              </a:rPr>
              <a:t>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a:t>
            </a:r>
            <a:r>
              <a:rPr lang="en-US" sz="4000" b="1" i="1" dirty="0">
                <a:solidFill>
                  <a:schemeClr val="bg1"/>
                </a:solidFill>
                <a:latin typeface="Palatino Linotype" charset="0"/>
                <a:ea typeface="Palatino Linotype" charset="0"/>
                <a:cs typeface="Palatino Linotype" charset="0"/>
              </a:rPr>
              <a:t>10</a:t>
            </a:r>
            <a:endParaRPr lang="en-US" sz="4000" i="1" dirty="0">
              <a:solidFill>
                <a:schemeClr val="bg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1545013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222830"/>
          </a:xfrm>
          <a:prstGeom prst="rect">
            <a:avLst/>
          </a:prstGeom>
        </p:spPr>
      </p:pic>
      <p:sp>
        <p:nvSpPr>
          <p:cNvPr id="3" name="Content Placeholder 2"/>
          <p:cNvSpPr>
            <a:spLocks noGrp="1"/>
          </p:cNvSpPr>
          <p:nvPr>
            <p:ph idx="1"/>
          </p:nvPr>
        </p:nvSpPr>
        <p:spPr>
          <a:xfrm>
            <a:off x="112295" y="2436830"/>
            <a:ext cx="9031705" cy="2263508"/>
          </a:xfrm>
        </p:spPr>
        <p:txBody>
          <a:bodyPr>
            <a:noAutofit/>
          </a:bodyPr>
          <a:lstStyle/>
          <a:p>
            <a:pPr marL="0" indent="0" algn="ctr">
              <a:buNone/>
            </a:pPr>
            <a:r>
              <a:rPr lang="en-US" sz="3200" dirty="0"/>
              <a:t>“’Martha, Martha,’ the Lord answered, ‘you are worried and upset about many things, </a:t>
            </a:r>
            <a:r>
              <a:rPr lang="en-US" sz="3200" dirty="0" smtClean="0"/>
              <a:t>but </a:t>
            </a:r>
            <a:r>
              <a:rPr lang="en-US" sz="3200" dirty="0"/>
              <a:t>few things are needed—or indeed only one. </a:t>
            </a:r>
            <a:r>
              <a:rPr lang="en-US" sz="3200" dirty="0" smtClean="0"/>
              <a:t>Mary </a:t>
            </a:r>
            <a:r>
              <a:rPr lang="en-US" sz="3200" dirty="0"/>
              <a:t>has chosen what is better, and it will not be taken away from her.’” </a:t>
            </a:r>
            <a:r>
              <a:rPr lang="en-US" sz="3200" dirty="0" smtClean="0"/>
              <a:t> </a:t>
            </a:r>
            <a:r>
              <a:rPr lang="en-US" dirty="0" smtClean="0"/>
              <a:t>Luke </a:t>
            </a:r>
            <a:r>
              <a:rPr lang="en-US" dirty="0"/>
              <a:t>10:41, 42</a:t>
            </a:r>
          </a:p>
        </p:txBody>
      </p:sp>
      <p:sp>
        <p:nvSpPr>
          <p:cNvPr id="5" name="Content Placeholder 2"/>
          <p:cNvSpPr txBox="1">
            <a:spLocks/>
          </p:cNvSpPr>
          <p:nvPr/>
        </p:nvSpPr>
        <p:spPr>
          <a:xfrm>
            <a:off x="112295" y="4959322"/>
            <a:ext cx="9031705" cy="22635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i="1" dirty="0" smtClean="0"/>
              <a:t>“</a:t>
            </a:r>
            <a:r>
              <a:rPr lang="en-US" sz="3200" i="1" dirty="0" err="1" smtClean="0"/>
              <a:t>Rab</a:t>
            </a:r>
            <a:r>
              <a:rPr lang="en-US" sz="3200" i="1" dirty="0" smtClean="0"/>
              <a:t> </a:t>
            </a:r>
            <a:r>
              <a:rPr lang="en-US" sz="3200" i="1" dirty="0" err="1"/>
              <a:t>ona</a:t>
            </a:r>
            <a:r>
              <a:rPr lang="en-US" sz="3200" i="1" dirty="0"/>
              <a:t> </a:t>
            </a:r>
            <a:r>
              <a:rPr lang="en-US" sz="3200" i="1" dirty="0" err="1"/>
              <a:t>şu</a:t>
            </a:r>
            <a:r>
              <a:rPr lang="en-US" sz="3200" i="1" dirty="0"/>
              <a:t> </a:t>
            </a:r>
            <a:r>
              <a:rPr lang="en-US" sz="3200" i="1" dirty="0" err="1"/>
              <a:t>karşılığı</a:t>
            </a:r>
            <a:r>
              <a:rPr lang="en-US" sz="3200" i="1" dirty="0"/>
              <a:t> </a:t>
            </a:r>
            <a:r>
              <a:rPr lang="en-US" sz="3200" i="1" dirty="0" err="1"/>
              <a:t>verdi</a:t>
            </a:r>
            <a:r>
              <a:rPr lang="en-US" sz="3200" i="1" dirty="0"/>
              <a:t>: “Marta, Marta, </a:t>
            </a:r>
            <a:r>
              <a:rPr lang="en-US" sz="3200" i="1" dirty="0" err="1"/>
              <a:t>sen</a:t>
            </a:r>
            <a:r>
              <a:rPr lang="en-US" sz="3200" i="1" dirty="0"/>
              <a:t> </a:t>
            </a:r>
            <a:r>
              <a:rPr lang="en-US" sz="3200" i="1" dirty="0" err="1"/>
              <a:t>çok</a:t>
            </a:r>
            <a:r>
              <a:rPr lang="en-US" sz="3200" i="1" dirty="0"/>
              <a:t> </a:t>
            </a:r>
            <a:r>
              <a:rPr lang="en-US" sz="3200" i="1" dirty="0" err="1"/>
              <a:t>şey</a:t>
            </a:r>
            <a:r>
              <a:rPr lang="en-US" sz="3200" i="1" dirty="0"/>
              <a:t> </a:t>
            </a:r>
            <a:r>
              <a:rPr lang="en-US" sz="3200" i="1" dirty="0" err="1"/>
              <a:t>için</a:t>
            </a:r>
            <a:r>
              <a:rPr lang="en-US" sz="3200" i="1" dirty="0"/>
              <a:t> </a:t>
            </a:r>
            <a:r>
              <a:rPr lang="en-US" sz="3200" i="1" dirty="0" err="1"/>
              <a:t>kaygılanıp</a:t>
            </a:r>
            <a:r>
              <a:rPr lang="en-US" sz="3200" i="1" dirty="0"/>
              <a:t> </a:t>
            </a:r>
            <a:r>
              <a:rPr lang="en-US" sz="3200" i="1" dirty="0" err="1"/>
              <a:t>telaşlanıyorsun</a:t>
            </a:r>
            <a:r>
              <a:rPr lang="en-US" sz="3200" i="1" dirty="0"/>
              <a:t>. </a:t>
            </a:r>
            <a:r>
              <a:rPr lang="en-US" sz="3200" i="1" dirty="0" err="1"/>
              <a:t>Oysa</a:t>
            </a:r>
            <a:r>
              <a:rPr lang="en-US" sz="3200" i="1" dirty="0"/>
              <a:t> </a:t>
            </a:r>
            <a:r>
              <a:rPr lang="en-US" sz="3200" i="1" dirty="0" err="1"/>
              <a:t>gerekli</a:t>
            </a:r>
            <a:r>
              <a:rPr lang="en-US" sz="3200" i="1" dirty="0"/>
              <a:t> </a:t>
            </a:r>
            <a:r>
              <a:rPr lang="en-US" sz="3200" i="1" dirty="0" err="1"/>
              <a:t>olan</a:t>
            </a:r>
            <a:r>
              <a:rPr lang="en-US" sz="3200" i="1" dirty="0"/>
              <a:t> </a:t>
            </a:r>
            <a:r>
              <a:rPr lang="en-US" sz="3200" i="1" dirty="0" err="1"/>
              <a:t>tek</a:t>
            </a:r>
            <a:r>
              <a:rPr lang="en-US" sz="3200" i="1" dirty="0"/>
              <a:t> </a:t>
            </a:r>
            <a:r>
              <a:rPr lang="en-US" sz="3200" i="1" dirty="0" err="1"/>
              <a:t>bir</a:t>
            </a:r>
            <a:r>
              <a:rPr lang="en-US" sz="3200" i="1" dirty="0"/>
              <a:t> </a:t>
            </a:r>
            <a:r>
              <a:rPr lang="en-US" sz="3200" i="1" dirty="0" err="1"/>
              <a:t>şey</a:t>
            </a:r>
            <a:r>
              <a:rPr lang="en-US" sz="3200" i="1" dirty="0"/>
              <a:t> </a:t>
            </a:r>
            <a:r>
              <a:rPr lang="en-US" sz="3200" i="1" dirty="0" err="1"/>
              <a:t>vardır</a:t>
            </a:r>
            <a:r>
              <a:rPr lang="en-US" sz="3200" i="1" dirty="0"/>
              <a:t>. </a:t>
            </a:r>
            <a:r>
              <a:rPr lang="en-US" sz="3200" i="1" dirty="0" err="1"/>
              <a:t>Meryem</a:t>
            </a:r>
            <a:r>
              <a:rPr lang="en-US" sz="3200" i="1" dirty="0"/>
              <a:t> </a:t>
            </a:r>
            <a:r>
              <a:rPr lang="en-US" sz="3200" i="1" dirty="0" err="1"/>
              <a:t>iyi</a:t>
            </a:r>
            <a:r>
              <a:rPr lang="en-US" sz="3200" i="1" dirty="0"/>
              <a:t> </a:t>
            </a:r>
            <a:r>
              <a:rPr lang="en-US" sz="3200" i="1" dirty="0" err="1"/>
              <a:t>olanı</a:t>
            </a:r>
            <a:r>
              <a:rPr lang="en-US" sz="3200" i="1" dirty="0"/>
              <a:t> </a:t>
            </a:r>
            <a:r>
              <a:rPr lang="en-US" sz="3200" i="1" dirty="0" err="1"/>
              <a:t>seçti</a:t>
            </a:r>
            <a:r>
              <a:rPr lang="en-US" sz="3200" i="1" dirty="0"/>
              <a:t> </a:t>
            </a:r>
            <a:r>
              <a:rPr lang="en-US" sz="3200" i="1" dirty="0" err="1"/>
              <a:t>ve</a:t>
            </a:r>
            <a:r>
              <a:rPr lang="en-US" sz="3200" i="1" dirty="0"/>
              <a:t> </a:t>
            </a:r>
            <a:r>
              <a:rPr lang="en-US" sz="3200" i="1" dirty="0" err="1"/>
              <a:t>bu</a:t>
            </a:r>
            <a:r>
              <a:rPr lang="en-US" sz="3200" i="1" dirty="0"/>
              <a:t> </a:t>
            </a:r>
            <a:r>
              <a:rPr lang="en-US" sz="3200" i="1" dirty="0" err="1"/>
              <a:t>kendisinden</a:t>
            </a:r>
            <a:r>
              <a:rPr lang="en-US" sz="3200" i="1" dirty="0"/>
              <a:t> </a:t>
            </a:r>
            <a:r>
              <a:rPr lang="en-US" sz="3200" i="1" dirty="0" err="1"/>
              <a:t>alınmayacak</a:t>
            </a:r>
            <a:r>
              <a:rPr lang="en-US" sz="3200" i="1" dirty="0" smtClean="0"/>
              <a:t>.” </a:t>
            </a:r>
            <a:r>
              <a:rPr lang="en-US" sz="3200" i="1" dirty="0"/>
              <a:t>”</a:t>
            </a:r>
            <a:r>
              <a:rPr lang="en-US" sz="3200" i="1" dirty="0" smtClean="0"/>
              <a:t>  </a:t>
            </a:r>
            <a:r>
              <a:rPr lang="en-US" i="1" dirty="0" smtClean="0"/>
              <a:t>Luka 10:41, 42</a:t>
            </a:r>
            <a:endParaRPr lang="en-US" i="1" dirty="0"/>
          </a:p>
        </p:txBody>
      </p:sp>
    </p:spTree>
    <p:extLst>
      <p:ext uri="{BB962C8B-B14F-4D97-AF65-F5344CB8AC3E}">
        <p14:creationId xmlns:p14="http://schemas.microsoft.com/office/powerpoint/2010/main" val="63380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222830"/>
          </a:xfrm>
          <a:prstGeom prst="rect">
            <a:avLst/>
          </a:prstGeom>
        </p:spPr>
      </p:pic>
      <p:sp>
        <p:nvSpPr>
          <p:cNvPr id="3" name="Content Placeholder 2"/>
          <p:cNvSpPr>
            <a:spLocks noGrp="1"/>
          </p:cNvSpPr>
          <p:nvPr>
            <p:ph idx="1"/>
          </p:nvPr>
        </p:nvSpPr>
        <p:spPr>
          <a:xfrm>
            <a:off x="0" y="2276142"/>
            <a:ext cx="9144000" cy="4974891"/>
          </a:xfrm>
        </p:spPr>
        <p:txBody>
          <a:bodyPr>
            <a:noAutofit/>
          </a:bodyPr>
          <a:lstStyle/>
          <a:p>
            <a:pPr marL="0" indent="0" algn="ctr">
              <a:lnSpc>
                <a:spcPct val="100000"/>
              </a:lnSpc>
              <a:spcBef>
                <a:spcPts val="0"/>
              </a:spcBef>
              <a:buNone/>
            </a:pPr>
            <a:r>
              <a:rPr lang="en-US" sz="3200" dirty="0"/>
              <a:t>God created each of us as unique individuals. People’s temperaments and personalities differ widely. Reading about the different personality types can help us better understand ourselves and be more patient with those of different temperaments</a:t>
            </a:r>
            <a:r>
              <a:rPr lang="en-US" sz="3200" dirty="0" smtClean="0"/>
              <a:t>.</a:t>
            </a:r>
          </a:p>
          <a:p>
            <a:pPr marL="0" indent="0" algn="ctr">
              <a:lnSpc>
                <a:spcPct val="100000"/>
              </a:lnSpc>
              <a:spcBef>
                <a:spcPts val="0"/>
              </a:spcBef>
              <a:buNone/>
            </a:pPr>
            <a:r>
              <a:rPr lang="en-US" sz="3200" i="1" dirty="0" err="1"/>
              <a:t>Rab</a:t>
            </a:r>
            <a:r>
              <a:rPr lang="en-US" sz="3200" i="1" dirty="0"/>
              <a:t>, her </a:t>
            </a:r>
            <a:r>
              <a:rPr lang="en-US" sz="3200" i="1" dirty="0" err="1"/>
              <a:t>birimizi</a:t>
            </a:r>
            <a:r>
              <a:rPr lang="en-US" sz="3200" i="1" dirty="0"/>
              <a:t> </a:t>
            </a:r>
            <a:r>
              <a:rPr lang="en-US" sz="3200" i="1" dirty="0" err="1"/>
              <a:t>benzersiz</a:t>
            </a:r>
            <a:r>
              <a:rPr lang="en-US" sz="3200" i="1" dirty="0"/>
              <a:t> </a:t>
            </a:r>
            <a:r>
              <a:rPr lang="en-US" sz="3200" i="1" dirty="0" err="1"/>
              <a:t>bireyler</a:t>
            </a:r>
            <a:r>
              <a:rPr lang="en-US" sz="3200" i="1" dirty="0"/>
              <a:t> </a:t>
            </a:r>
            <a:r>
              <a:rPr lang="en-US" sz="3200" i="1" dirty="0" err="1"/>
              <a:t>olarak</a:t>
            </a:r>
            <a:r>
              <a:rPr lang="en-US" sz="3200" i="1" dirty="0"/>
              <a:t> </a:t>
            </a:r>
            <a:r>
              <a:rPr lang="en-US" sz="3200" i="1" dirty="0" err="1"/>
              <a:t>yarattı</a:t>
            </a:r>
            <a:r>
              <a:rPr lang="en-US" sz="3200" i="1" dirty="0"/>
              <a:t>. </a:t>
            </a:r>
            <a:r>
              <a:rPr lang="en-US" sz="3200" i="1" dirty="0" err="1"/>
              <a:t>İnsanlardaki</a:t>
            </a:r>
            <a:r>
              <a:rPr lang="en-US" sz="3200" i="1" dirty="0"/>
              <a:t> </a:t>
            </a:r>
            <a:r>
              <a:rPr lang="en-US" sz="3200" i="1" dirty="0" err="1"/>
              <a:t>mizaç</a:t>
            </a:r>
            <a:r>
              <a:rPr lang="en-US" sz="3200" i="1" dirty="0"/>
              <a:t> </a:t>
            </a:r>
            <a:r>
              <a:rPr lang="en-US" sz="3200" i="1" dirty="0" err="1"/>
              <a:t>ve</a:t>
            </a:r>
            <a:r>
              <a:rPr lang="en-US" sz="3200" i="1" dirty="0"/>
              <a:t> </a:t>
            </a:r>
            <a:r>
              <a:rPr lang="en-US" sz="3200" i="1" dirty="0" err="1"/>
              <a:t>kişilikler</a:t>
            </a:r>
            <a:r>
              <a:rPr lang="en-US" sz="3200" i="1" dirty="0"/>
              <a:t> </a:t>
            </a:r>
            <a:r>
              <a:rPr lang="en-US" sz="3200" i="1" dirty="0" err="1"/>
              <a:t>çok</a:t>
            </a:r>
            <a:r>
              <a:rPr lang="en-US" sz="3200" i="1" dirty="0"/>
              <a:t> </a:t>
            </a:r>
            <a:r>
              <a:rPr lang="en-US" sz="3200" i="1" dirty="0" err="1"/>
              <a:t>farklıdır</a:t>
            </a:r>
            <a:r>
              <a:rPr lang="en-US" sz="3200" i="1" dirty="0"/>
              <a:t>. </a:t>
            </a:r>
            <a:r>
              <a:rPr lang="en-US" sz="3200" i="1" dirty="0" err="1"/>
              <a:t>Farklı</a:t>
            </a:r>
            <a:r>
              <a:rPr lang="en-US" sz="3200" i="1" dirty="0"/>
              <a:t> </a:t>
            </a:r>
            <a:r>
              <a:rPr lang="en-US" sz="3200" i="1" dirty="0" err="1"/>
              <a:t>kişilik</a:t>
            </a:r>
            <a:r>
              <a:rPr lang="en-US" sz="3200" i="1" dirty="0"/>
              <a:t> </a:t>
            </a:r>
            <a:r>
              <a:rPr lang="en-US" sz="3200" i="1" dirty="0" err="1"/>
              <a:t>türleri</a:t>
            </a:r>
            <a:r>
              <a:rPr lang="en-US" sz="3200" i="1" dirty="0"/>
              <a:t> </a:t>
            </a:r>
            <a:r>
              <a:rPr lang="en-US" sz="3200" i="1" dirty="0" err="1"/>
              <a:t>hakkında</a:t>
            </a:r>
            <a:r>
              <a:rPr lang="en-US" sz="3200" i="1" dirty="0"/>
              <a:t> </a:t>
            </a:r>
            <a:r>
              <a:rPr lang="en-US" sz="3200" i="1" dirty="0" err="1"/>
              <a:t>bilgi</a:t>
            </a:r>
            <a:r>
              <a:rPr lang="en-US" sz="3200" i="1" dirty="0"/>
              <a:t> </a:t>
            </a:r>
            <a:r>
              <a:rPr lang="en-US" sz="3200" i="1" dirty="0" err="1"/>
              <a:t>sahibi</a:t>
            </a:r>
            <a:r>
              <a:rPr lang="en-US" sz="3200" i="1" dirty="0"/>
              <a:t> </a:t>
            </a:r>
            <a:r>
              <a:rPr lang="en-US" sz="3200" i="1" dirty="0" err="1"/>
              <a:t>olmak</a:t>
            </a:r>
            <a:r>
              <a:rPr lang="en-US" sz="3200" i="1" dirty="0"/>
              <a:t>, </a:t>
            </a:r>
            <a:r>
              <a:rPr lang="en-US" sz="3200" i="1" dirty="0" err="1"/>
              <a:t>kendimizi</a:t>
            </a:r>
            <a:r>
              <a:rPr lang="en-US" sz="3200" i="1" dirty="0"/>
              <a:t> </a:t>
            </a:r>
            <a:r>
              <a:rPr lang="en-US" sz="3200" i="1" dirty="0" err="1"/>
              <a:t>daha</a:t>
            </a:r>
            <a:r>
              <a:rPr lang="en-US" sz="3200" i="1" dirty="0"/>
              <a:t> </a:t>
            </a:r>
            <a:r>
              <a:rPr lang="en-US" sz="3200" i="1" dirty="0" err="1"/>
              <a:t>iyi</a:t>
            </a:r>
            <a:r>
              <a:rPr lang="en-US" sz="3200" i="1" dirty="0"/>
              <a:t> </a:t>
            </a:r>
            <a:r>
              <a:rPr lang="en-US" sz="3200" i="1" dirty="0" err="1"/>
              <a:t>anlamamıza</a:t>
            </a:r>
            <a:r>
              <a:rPr lang="en-US" sz="3200" i="1" dirty="0"/>
              <a:t> </a:t>
            </a:r>
            <a:r>
              <a:rPr lang="en-US" sz="3200" i="1" dirty="0" err="1"/>
              <a:t>ve</a:t>
            </a:r>
            <a:r>
              <a:rPr lang="en-US" sz="3200" i="1" dirty="0"/>
              <a:t> </a:t>
            </a:r>
            <a:r>
              <a:rPr lang="en-US" sz="3200" i="1" dirty="0" err="1"/>
              <a:t>farklı</a:t>
            </a:r>
            <a:r>
              <a:rPr lang="en-US" sz="3200" i="1" dirty="0"/>
              <a:t> </a:t>
            </a:r>
            <a:r>
              <a:rPr lang="en-US" sz="3200" i="1" dirty="0" err="1"/>
              <a:t>mizaçlara</a:t>
            </a:r>
            <a:r>
              <a:rPr lang="en-US" sz="3200" i="1" dirty="0"/>
              <a:t> </a:t>
            </a:r>
            <a:r>
              <a:rPr lang="en-US" sz="3200" i="1" dirty="0" err="1"/>
              <a:t>daha</a:t>
            </a:r>
            <a:r>
              <a:rPr lang="en-US" sz="3200" i="1" dirty="0"/>
              <a:t> </a:t>
            </a:r>
            <a:r>
              <a:rPr lang="en-US" sz="3200" i="1" dirty="0" err="1"/>
              <a:t>sabırlı</a:t>
            </a:r>
            <a:r>
              <a:rPr lang="en-US" sz="3200" i="1" dirty="0"/>
              <a:t> </a:t>
            </a:r>
            <a:r>
              <a:rPr lang="en-US" sz="3200" i="1" dirty="0" err="1"/>
              <a:t>olabilmemize</a:t>
            </a:r>
            <a:r>
              <a:rPr lang="en-US" sz="3200" i="1" dirty="0"/>
              <a:t> </a:t>
            </a:r>
            <a:r>
              <a:rPr lang="en-US" sz="3200" i="1" dirty="0" err="1"/>
              <a:t>yardımcı</a:t>
            </a:r>
            <a:r>
              <a:rPr lang="en-US" sz="3200" i="1" dirty="0"/>
              <a:t> </a:t>
            </a:r>
            <a:r>
              <a:rPr lang="en-US" sz="3200" i="1" dirty="0" err="1"/>
              <a:t>olabilir</a:t>
            </a:r>
            <a:r>
              <a:rPr lang="en-US" sz="3200" i="1" dirty="0" smtClean="0"/>
              <a:t>.</a:t>
            </a:r>
            <a:endParaRPr lang="en-US" sz="3200" i="1" dirty="0"/>
          </a:p>
        </p:txBody>
      </p:sp>
    </p:spTree>
    <p:extLst>
      <p:ext uri="{BB962C8B-B14F-4D97-AF65-F5344CB8AC3E}">
        <p14:creationId xmlns:p14="http://schemas.microsoft.com/office/powerpoint/2010/main" val="2015015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222830"/>
          </a:xfrm>
          <a:prstGeom prst="rect">
            <a:avLst/>
          </a:prstGeom>
        </p:spPr>
      </p:pic>
      <p:sp>
        <p:nvSpPr>
          <p:cNvPr id="2" name="Title 1"/>
          <p:cNvSpPr>
            <a:spLocks noGrp="1"/>
          </p:cNvSpPr>
          <p:nvPr>
            <p:ph type="title"/>
          </p:nvPr>
        </p:nvSpPr>
        <p:spPr>
          <a:xfrm>
            <a:off x="402724" y="834231"/>
            <a:ext cx="7886700" cy="1325563"/>
          </a:xfrm>
        </p:spPr>
        <p:txBody>
          <a:bodyPr>
            <a:normAutofit/>
          </a:bodyPr>
          <a:lstStyle/>
          <a:p>
            <a:r>
              <a:rPr lang="en-US" sz="4000" b="1" dirty="0">
                <a:solidFill>
                  <a:schemeClr val="bg1"/>
                </a:solidFill>
                <a:latin typeface="+mn-lt"/>
              </a:rPr>
              <a:t>ACCEPTING PEOPLE</a:t>
            </a:r>
            <a:br>
              <a:rPr lang="en-US" sz="4000" b="1" dirty="0">
                <a:solidFill>
                  <a:schemeClr val="bg1"/>
                </a:solidFill>
                <a:latin typeface="+mn-lt"/>
              </a:rPr>
            </a:br>
            <a:r>
              <a:rPr lang="en-US" sz="4000" b="1" i="1" dirty="0">
                <a:solidFill>
                  <a:schemeClr val="bg1"/>
                </a:solidFill>
                <a:latin typeface="+mn-lt"/>
              </a:rPr>
              <a:t>İNSANLARI </a:t>
            </a:r>
            <a:r>
              <a:rPr lang="en-US" sz="4000" b="1" i="1" dirty="0" smtClean="0">
                <a:solidFill>
                  <a:schemeClr val="bg1"/>
                </a:solidFill>
                <a:latin typeface="+mn-lt"/>
              </a:rPr>
              <a:t>KABULLENİŞ</a:t>
            </a:r>
            <a:endParaRPr lang="en-US" sz="4000" i="1" dirty="0">
              <a:solidFill>
                <a:schemeClr val="bg1"/>
              </a:solidFill>
              <a:latin typeface="+mn-lt"/>
            </a:endParaRPr>
          </a:p>
        </p:txBody>
      </p:sp>
      <p:sp>
        <p:nvSpPr>
          <p:cNvPr id="3" name="Content Placeholder 2"/>
          <p:cNvSpPr>
            <a:spLocks noGrp="1"/>
          </p:cNvSpPr>
          <p:nvPr>
            <p:ph idx="1"/>
          </p:nvPr>
        </p:nvSpPr>
        <p:spPr>
          <a:xfrm>
            <a:off x="-48127" y="2384425"/>
            <a:ext cx="9304422" cy="4838405"/>
          </a:xfrm>
        </p:spPr>
        <p:txBody>
          <a:bodyPr>
            <a:noAutofit/>
          </a:bodyPr>
          <a:lstStyle/>
          <a:p>
            <a:pPr marL="0" indent="0">
              <a:lnSpc>
                <a:spcPct val="100000"/>
              </a:lnSpc>
              <a:spcBef>
                <a:spcPts val="0"/>
              </a:spcBef>
              <a:buNone/>
            </a:pPr>
            <a:r>
              <a:rPr lang="en-US" sz="2840" dirty="0"/>
              <a:t>When we realize that we are not responsible for the way other people are or behave, it takes a lot of pressure off. </a:t>
            </a:r>
            <a:r>
              <a:rPr lang="en-US" sz="2840" dirty="0" smtClean="0"/>
              <a:t>It </a:t>
            </a:r>
            <a:r>
              <a:rPr lang="en-US" sz="2840" dirty="0"/>
              <a:t>is liberating to realize that God created us as unique </a:t>
            </a:r>
            <a:r>
              <a:rPr lang="en-US" sz="2840" dirty="0" smtClean="0"/>
              <a:t>individuals</a:t>
            </a:r>
            <a:r>
              <a:rPr lang="en-US" sz="2840" dirty="0"/>
              <a:t>, and we don’t have to conform to someone else’s ideas, but neither should we expect others to conform to </a:t>
            </a:r>
            <a:r>
              <a:rPr lang="en-US" sz="2840" dirty="0" smtClean="0"/>
              <a:t>ours.</a:t>
            </a:r>
          </a:p>
          <a:p>
            <a:pPr marL="0" indent="0">
              <a:lnSpc>
                <a:spcPct val="100000"/>
              </a:lnSpc>
              <a:spcBef>
                <a:spcPts val="0"/>
              </a:spcBef>
              <a:buNone/>
            </a:pPr>
            <a:r>
              <a:rPr lang="en-US" sz="2840" i="1" dirty="0" err="1"/>
              <a:t>Başkalarının</a:t>
            </a:r>
            <a:r>
              <a:rPr lang="en-US" sz="2840" i="1" dirty="0"/>
              <a:t> </a:t>
            </a:r>
            <a:r>
              <a:rPr lang="en-US" sz="2840" i="1" dirty="0" err="1"/>
              <a:t>oluş</a:t>
            </a:r>
            <a:r>
              <a:rPr lang="en-US" sz="2840" i="1" dirty="0"/>
              <a:t> </a:t>
            </a:r>
            <a:r>
              <a:rPr lang="en-US" sz="2840" i="1" dirty="0" err="1"/>
              <a:t>ve</a:t>
            </a:r>
            <a:r>
              <a:rPr lang="en-US" sz="2840" i="1" dirty="0"/>
              <a:t> </a:t>
            </a:r>
            <a:r>
              <a:rPr lang="en-US" sz="2840" i="1" dirty="0" err="1"/>
              <a:t>davranış</a:t>
            </a:r>
            <a:r>
              <a:rPr lang="en-US" sz="2840" i="1" dirty="0"/>
              <a:t> </a:t>
            </a:r>
            <a:r>
              <a:rPr lang="en-US" sz="2840" i="1" dirty="0" err="1"/>
              <a:t>şeklinden</a:t>
            </a:r>
            <a:r>
              <a:rPr lang="en-US" sz="2840" i="1" dirty="0"/>
              <a:t> </a:t>
            </a:r>
            <a:r>
              <a:rPr lang="en-US" sz="2840" i="1" dirty="0" err="1"/>
              <a:t>sorumlu</a:t>
            </a:r>
            <a:r>
              <a:rPr lang="en-US" sz="2840" i="1" dirty="0"/>
              <a:t> </a:t>
            </a:r>
            <a:r>
              <a:rPr lang="en-US" sz="2840" i="1" dirty="0" err="1" smtClean="0"/>
              <a:t>olmadığımızı</a:t>
            </a:r>
            <a:r>
              <a:rPr lang="en-US" sz="2840" i="1" dirty="0" smtClean="0"/>
              <a:t> </a:t>
            </a:r>
            <a:r>
              <a:rPr lang="en-US" sz="2840" i="1" dirty="0" err="1"/>
              <a:t>anladığımızda</a:t>
            </a:r>
            <a:r>
              <a:rPr lang="en-US" sz="2840" i="1" dirty="0"/>
              <a:t> </a:t>
            </a:r>
            <a:r>
              <a:rPr lang="en-US" sz="2840" i="1" dirty="0" err="1"/>
              <a:t>omuzlarımızdan</a:t>
            </a:r>
            <a:r>
              <a:rPr lang="en-US" sz="2840" i="1" dirty="0"/>
              <a:t> </a:t>
            </a:r>
            <a:r>
              <a:rPr lang="en-US" sz="2840" i="1" dirty="0" err="1"/>
              <a:t>bir</a:t>
            </a:r>
            <a:r>
              <a:rPr lang="en-US" sz="2840" i="1" dirty="0"/>
              <a:t> </a:t>
            </a:r>
            <a:r>
              <a:rPr lang="en-US" sz="2840" i="1" dirty="0" err="1"/>
              <a:t>yük</a:t>
            </a:r>
            <a:r>
              <a:rPr lang="en-US" sz="2840" i="1" dirty="0"/>
              <a:t> </a:t>
            </a:r>
            <a:r>
              <a:rPr lang="en-US" sz="2840" i="1" dirty="0" err="1"/>
              <a:t>kalkar</a:t>
            </a:r>
            <a:r>
              <a:rPr lang="en-US" sz="2840" i="1" dirty="0"/>
              <a:t>. </a:t>
            </a:r>
            <a:r>
              <a:rPr lang="en-US" sz="2840" i="1" dirty="0" err="1"/>
              <a:t>Rab’bin</a:t>
            </a:r>
            <a:r>
              <a:rPr lang="en-US" sz="2840" i="1" dirty="0"/>
              <a:t> </a:t>
            </a:r>
            <a:r>
              <a:rPr lang="en-US" sz="2840" i="1" dirty="0" err="1"/>
              <a:t>bizi</a:t>
            </a:r>
            <a:r>
              <a:rPr lang="en-US" sz="2840" i="1" dirty="0"/>
              <a:t> </a:t>
            </a:r>
            <a:r>
              <a:rPr lang="en-US" sz="2840" i="1" dirty="0" err="1"/>
              <a:t>benzersiz</a:t>
            </a:r>
            <a:r>
              <a:rPr lang="en-US" sz="2840" i="1" dirty="0"/>
              <a:t> </a:t>
            </a:r>
            <a:r>
              <a:rPr lang="en-US" sz="2840" i="1" dirty="0" err="1"/>
              <a:t>bireyler</a:t>
            </a:r>
            <a:r>
              <a:rPr lang="en-US" sz="2840" i="1" dirty="0"/>
              <a:t> </a:t>
            </a:r>
            <a:r>
              <a:rPr lang="en-US" sz="2840" i="1" dirty="0" err="1"/>
              <a:t>olarak</a:t>
            </a:r>
            <a:r>
              <a:rPr lang="en-US" sz="2840" i="1" dirty="0"/>
              <a:t> </a:t>
            </a:r>
            <a:r>
              <a:rPr lang="en-US" sz="2840" i="1" dirty="0" err="1"/>
              <a:t>yarattığını</a:t>
            </a:r>
            <a:r>
              <a:rPr lang="en-US" sz="2840" i="1" dirty="0"/>
              <a:t>, </a:t>
            </a:r>
            <a:r>
              <a:rPr lang="en-US" sz="2840" i="1" dirty="0" err="1"/>
              <a:t>başkalarının</a:t>
            </a:r>
            <a:r>
              <a:rPr lang="en-US" sz="2840" i="1" dirty="0"/>
              <a:t> </a:t>
            </a:r>
            <a:r>
              <a:rPr lang="en-US" sz="2840" i="1" dirty="0" err="1" smtClean="0"/>
              <a:t>fikirlerine</a:t>
            </a:r>
            <a:r>
              <a:rPr lang="en-US" sz="2840" i="1" dirty="0" smtClean="0"/>
              <a:t> </a:t>
            </a:r>
            <a:r>
              <a:rPr lang="en-US" sz="2840" i="1" dirty="0" err="1"/>
              <a:t>uymak</a:t>
            </a:r>
            <a:r>
              <a:rPr lang="en-US" sz="2840" i="1" dirty="0"/>
              <a:t> </a:t>
            </a:r>
            <a:r>
              <a:rPr lang="en-US" sz="2840" i="1" dirty="0" err="1"/>
              <a:t>zorunda</a:t>
            </a:r>
            <a:r>
              <a:rPr lang="en-US" sz="2840" i="1" dirty="0"/>
              <a:t> </a:t>
            </a:r>
            <a:r>
              <a:rPr lang="en-US" sz="2840" i="1" dirty="0" err="1"/>
              <a:t>olmadığımızı</a:t>
            </a:r>
            <a:r>
              <a:rPr lang="en-US" sz="2840" i="1" dirty="0"/>
              <a:t> </a:t>
            </a:r>
            <a:r>
              <a:rPr lang="en-US" sz="2840" i="1" dirty="0" err="1"/>
              <a:t>aynı</a:t>
            </a:r>
            <a:r>
              <a:rPr lang="en-US" sz="2840" i="1" dirty="0"/>
              <a:t> </a:t>
            </a:r>
            <a:r>
              <a:rPr lang="en-US" sz="2840" i="1" dirty="0" err="1"/>
              <a:t>zamanda</a:t>
            </a:r>
            <a:r>
              <a:rPr lang="en-US" sz="2840" i="1" dirty="0"/>
              <a:t> </a:t>
            </a:r>
            <a:r>
              <a:rPr lang="en-US" sz="2840" i="1" dirty="0" err="1"/>
              <a:t>kimsenin</a:t>
            </a:r>
            <a:r>
              <a:rPr lang="en-US" sz="2840" i="1" dirty="0"/>
              <a:t> de </a:t>
            </a:r>
            <a:r>
              <a:rPr lang="en-US" sz="2840" i="1" dirty="0" err="1"/>
              <a:t>bizim</a:t>
            </a:r>
            <a:r>
              <a:rPr lang="en-US" sz="2840" i="1" dirty="0"/>
              <a:t> </a:t>
            </a:r>
            <a:r>
              <a:rPr lang="en-US" sz="2840" i="1" dirty="0" err="1"/>
              <a:t>fikirlerimize</a:t>
            </a:r>
            <a:r>
              <a:rPr lang="en-US" sz="2840" i="1" dirty="0"/>
              <a:t> </a:t>
            </a:r>
            <a:r>
              <a:rPr lang="en-US" sz="2840" i="1" dirty="0" err="1"/>
              <a:t>uymasını</a:t>
            </a:r>
            <a:r>
              <a:rPr lang="en-US" sz="2840" i="1" dirty="0"/>
              <a:t> </a:t>
            </a:r>
            <a:r>
              <a:rPr lang="en-US" sz="2840" i="1" dirty="0" err="1"/>
              <a:t>beklemememiz</a:t>
            </a:r>
            <a:r>
              <a:rPr lang="en-US" sz="2840" i="1" dirty="0"/>
              <a:t> </a:t>
            </a:r>
            <a:r>
              <a:rPr lang="en-US" sz="2840" i="1" dirty="0" err="1"/>
              <a:t>gerektiğini</a:t>
            </a:r>
            <a:r>
              <a:rPr lang="en-US" sz="2840" i="1" dirty="0"/>
              <a:t> </a:t>
            </a:r>
            <a:r>
              <a:rPr lang="en-US" sz="2840" i="1" dirty="0" err="1"/>
              <a:t>fark</a:t>
            </a:r>
            <a:r>
              <a:rPr lang="en-US" sz="2840" i="1" dirty="0"/>
              <a:t> </a:t>
            </a:r>
            <a:r>
              <a:rPr lang="en-US" sz="2840" i="1" dirty="0" err="1"/>
              <a:t>etmek</a:t>
            </a:r>
            <a:r>
              <a:rPr lang="en-US" sz="2840" i="1" dirty="0"/>
              <a:t> </a:t>
            </a:r>
            <a:r>
              <a:rPr lang="en-US" sz="2840" i="1" dirty="0" err="1"/>
              <a:t>bizi</a:t>
            </a:r>
            <a:r>
              <a:rPr lang="en-US" sz="2840" i="1" dirty="0"/>
              <a:t> </a:t>
            </a:r>
            <a:r>
              <a:rPr lang="en-US" sz="2840" i="1" dirty="0" err="1"/>
              <a:t>özgür</a:t>
            </a:r>
            <a:r>
              <a:rPr lang="en-US" sz="2840" i="1" dirty="0"/>
              <a:t> </a:t>
            </a:r>
            <a:r>
              <a:rPr lang="en-US" sz="2840" i="1" dirty="0" err="1"/>
              <a:t>kılan</a:t>
            </a:r>
            <a:r>
              <a:rPr lang="en-US" sz="2840" i="1" dirty="0"/>
              <a:t> </a:t>
            </a:r>
            <a:r>
              <a:rPr lang="en-US" sz="2840" i="1" dirty="0" err="1"/>
              <a:t>bir</a:t>
            </a:r>
            <a:r>
              <a:rPr lang="en-US" sz="2840" i="1" dirty="0"/>
              <a:t> </a:t>
            </a:r>
            <a:r>
              <a:rPr lang="en-US" sz="2840" i="1" dirty="0" err="1"/>
              <a:t>histir</a:t>
            </a:r>
            <a:r>
              <a:rPr lang="en-US" sz="2840" i="1" dirty="0" smtClean="0"/>
              <a:t>.</a:t>
            </a:r>
            <a:r>
              <a:rPr lang="en-US" sz="2840" dirty="0" smtClean="0"/>
              <a:t> </a:t>
            </a:r>
            <a:endParaRPr lang="en-US" sz="2840" dirty="0"/>
          </a:p>
        </p:txBody>
      </p:sp>
    </p:spTree>
    <p:extLst>
      <p:ext uri="{BB962C8B-B14F-4D97-AF65-F5344CB8AC3E}">
        <p14:creationId xmlns:p14="http://schemas.microsoft.com/office/powerpoint/2010/main" val="1490304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222830"/>
          </a:xfrm>
          <a:prstGeom prst="rect">
            <a:avLst/>
          </a:prstGeom>
        </p:spPr>
      </p:pic>
      <p:sp>
        <p:nvSpPr>
          <p:cNvPr id="2" name="Title 1"/>
          <p:cNvSpPr>
            <a:spLocks noGrp="1"/>
          </p:cNvSpPr>
          <p:nvPr>
            <p:ph type="title"/>
          </p:nvPr>
        </p:nvSpPr>
        <p:spPr>
          <a:xfrm>
            <a:off x="-896937" y="1181101"/>
            <a:ext cx="7886700" cy="1325563"/>
          </a:xfrm>
        </p:spPr>
        <p:txBody>
          <a:bodyPr>
            <a:normAutofit fontScale="90000"/>
          </a:bodyPr>
          <a:lstStyle/>
          <a:p>
            <a:pPr algn="ctr"/>
            <a:r>
              <a:rPr lang="en-US" sz="3600" b="1" dirty="0">
                <a:solidFill>
                  <a:schemeClr val="bg1"/>
                </a:solidFill>
                <a:latin typeface="+mn-lt"/>
              </a:rPr>
              <a:t>ACCEPT, </a:t>
            </a:r>
            <a:r>
              <a:rPr lang="en-US" sz="3600" b="1" dirty="0">
                <a:solidFill>
                  <a:srgbClr val="FFC000"/>
                </a:solidFill>
                <a:latin typeface="+mn-lt"/>
              </a:rPr>
              <a:t>BELIEVE</a:t>
            </a:r>
            <a:r>
              <a:rPr lang="en-US" sz="3600" b="1" dirty="0">
                <a:solidFill>
                  <a:schemeClr val="bg1"/>
                </a:solidFill>
                <a:latin typeface="+mn-lt"/>
              </a:rPr>
              <a:t>, </a:t>
            </a:r>
            <a:r>
              <a:rPr lang="en-US" sz="3600" b="1" dirty="0" smtClean="0">
                <a:solidFill>
                  <a:srgbClr val="7030A0"/>
                </a:solidFill>
                <a:latin typeface="+mn-lt"/>
              </a:rPr>
              <a:t>COMMIT</a:t>
            </a:r>
            <a:br>
              <a:rPr lang="en-US" sz="3600" b="1" dirty="0" smtClean="0">
                <a:solidFill>
                  <a:srgbClr val="7030A0"/>
                </a:solidFill>
                <a:latin typeface="+mn-lt"/>
              </a:rPr>
            </a:br>
            <a:r>
              <a:rPr lang="en-US" sz="3600" b="1" i="1" dirty="0" smtClean="0">
                <a:solidFill>
                  <a:schemeClr val="bg1"/>
                </a:solidFill>
                <a:latin typeface="+mn-lt"/>
              </a:rPr>
              <a:t>KABULLEN, </a:t>
            </a:r>
            <a:r>
              <a:rPr lang="en-US" sz="3600" b="1" i="1" dirty="0" smtClean="0">
                <a:solidFill>
                  <a:srgbClr val="FFC000"/>
                </a:solidFill>
                <a:latin typeface="+mn-lt"/>
              </a:rPr>
              <a:t>İNAN</a:t>
            </a:r>
            <a:r>
              <a:rPr lang="en-US" sz="3600" b="1" i="1" dirty="0" smtClean="0">
                <a:solidFill>
                  <a:schemeClr val="bg1"/>
                </a:solidFill>
                <a:latin typeface="+mn-lt"/>
              </a:rPr>
              <a:t>, </a:t>
            </a:r>
            <a:r>
              <a:rPr lang="en-US" sz="3600" b="1" i="1" dirty="0" smtClean="0">
                <a:solidFill>
                  <a:srgbClr val="7030A0"/>
                </a:solidFill>
                <a:latin typeface="+mn-lt"/>
              </a:rPr>
              <a:t>ADA</a:t>
            </a:r>
            <a:r>
              <a:rPr lang="en-US" sz="3600" i="1" dirty="0">
                <a:solidFill>
                  <a:srgbClr val="7030A0"/>
                </a:solidFill>
                <a:latin typeface="+mn-lt"/>
              </a:rPr>
              <a:t/>
            </a:r>
            <a:br>
              <a:rPr lang="en-US" sz="3600" i="1" dirty="0">
                <a:solidFill>
                  <a:srgbClr val="7030A0"/>
                </a:solidFill>
                <a:latin typeface="+mn-lt"/>
              </a:rPr>
            </a:br>
            <a:r>
              <a:rPr lang="en-US" sz="3600" b="1" dirty="0">
                <a:solidFill>
                  <a:schemeClr val="bg1"/>
                </a:solidFill>
                <a:latin typeface="+mn-lt"/>
              </a:rPr>
              <a:t> </a:t>
            </a:r>
            <a:endParaRPr lang="en-US" sz="3600" dirty="0">
              <a:solidFill>
                <a:schemeClr val="bg1"/>
              </a:solidFill>
              <a:latin typeface="+mn-lt"/>
            </a:endParaRPr>
          </a:p>
        </p:txBody>
      </p:sp>
      <p:sp>
        <p:nvSpPr>
          <p:cNvPr id="3" name="Content Placeholder 2"/>
          <p:cNvSpPr>
            <a:spLocks noGrp="1"/>
          </p:cNvSpPr>
          <p:nvPr>
            <p:ph idx="1"/>
          </p:nvPr>
        </p:nvSpPr>
        <p:spPr>
          <a:xfrm>
            <a:off x="0" y="2346938"/>
            <a:ext cx="9144000" cy="4875891"/>
          </a:xfrm>
        </p:spPr>
        <p:txBody>
          <a:bodyPr>
            <a:normAutofit fontScale="92500" lnSpcReduction="10000"/>
          </a:bodyPr>
          <a:lstStyle/>
          <a:p>
            <a:pPr>
              <a:lnSpc>
                <a:spcPct val="100000"/>
              </a:lnSpc>
              <a:spcBef>
                <a:spcPts val="400"/>
              </a:spcBef>
            </a:pPr>
            <a:r>
              <a:rPr lang="en-US" dirty="0"/>
              <a:t>Jesus </a:t>
            </a:r>
            <a:r>
              <a:rPr lang="en-US" i="1" dirty="0"/>
              <a:t>accepted</a:t>
            </a:r>
            <a:r>
              <a:rPr lang="en-US" dirty="0"/>
              <a:t> Mary just as she was, with her weaknesses and her strengths. He loved her completely</a:t>
            </a:r>
            <a:r>
              <a:rPr lang="en-US" dirty="0" smtClean="0"/>
              <a:t>.</a:t>
            </a:r>
            <a:endParaRPr lang="en-US" dirty="0"/>
          </a:p>
          <a:p>
            <a:pPr>
              <a:lnSpc>
                <a:spcPct val="100000"/>
              </a:lnSpc>
              <a:spcBef>
                <a:spcPts val="400"/>
              </a:spcBef>
            </a:pPr>
            <a:r>
              <a:rPr lang="en-US" dirty="0"/>
              <a:t>Jesus </a:t>
            </a:r>
            <a:r>
              <a:rPr lang="en-US" i="1" dirty="0"/>
              <a:t>believed</a:t>
            </a:r>
            <a:r>
              <a:rPr lang="en-US" dirty="0"/>
              <a:t> in Mary and could see the hope and beauty inside her. He was positive</a:t>
            </a:r>
            <a:r>
              <a:rPr lang="en-US" dirty="0" smtClean="0"/>
              <a:t>.</a:t>
            </a:r>
            <a:endParaRPr lang="en-US" dirty="0"/>
          </a:p>
          <a:p>
            <a:pPr>
              <a:lnSpc>
                <a:spcPct val="100000"/>
              </a:lnSpc>
              <a:spcBef>
                <a:spcPts val="400"/>
              </a:spcBef>
            </a:pPr>
            <a:r>
              <a:rPr lang="en-US" dirty="0"/>
              <a:t>Jesus </a:t>
            </a:r>
            <a:r>
              <a:rPr lang="en-US" i="1" dirty="0"/>
              <a:t>committed</a:t>
            </a:r>
            <a:r>
              <a:rPr lang="en-US" dirty="0"/>
              <a:t> her to God. Jesus lifted her from despair and ruin. He prayed for her</a:t>
            </a:r>
            <a:r>
              <a:rPr lang="en-US" dirty="0" smtClean="0"/>
              <a:t>.</a:t>
            </a:r>
          </a:p>
          <a:p>
            <a:pPr>
              <a:lnSpc>
                <a:spcPct val="100000"/>
              </a:lnSpc>
              <a:spcBef>
                <a:spcPts val="400"/>
              </a:spcBef>
            </a:pPr>
            <a:r>
              <a:rPr lang="en-US" i="1" dirty="0" smtClean="0"/>
              <a:t>İsa</a:t>
            </a:r>
            <a:r>
              <a:rPr lang="en-US" i="1" dirty="0"/>
              <a:t>, </a:t>
            </a:r>
            <a:r>
              <a:rPr lang="en-US" i="1" dirty="0" err="1"/>
              <a:t>Meryem'i</a:t>
            </a:r>
            <a:r>
              <a:rPr lang="en-US" i="1" dirty="0"/>
              <a:t> </a:t>
            </a:r>
            <a:r>
              <a:rPr lang="en-US" i="1" dirty="0" err="1"/>
              <a:t>olduğu</a:t>
            </a:r>
            <a:r>
              <a:rPr lang="en-US" i="1" dirty="0"/>
              <a:t> </a:t>
            </a:r>
            <a:r>
              <a:rPr lang="en-US" i="1" dirty="0" err="1"/>
              <a:t>gibi</a:t>
            </a:r>
            <a:r>
              <a:rPr lang="en-US" i="1" dirty="0"/>
              <a:t>, </a:t>
            </a:r>
            <a:r>
              <a:rPr lang="en-US" i="1" dirty="0" err="1"/>
              <a:t>zayıf</a:t>
            </a:r>
            <a:r>
              <a:rPr lang="en-US" i="1" dirty="0"/>
              <a:t> </a:t>
            </a:r>
            <a:r>
              <a:rPr lang="en-US" i="1" dirty="0" err="1"/>
              <a:t>ve</a:t>
            </a:r>
            <a:r>
              <a:rPr lang="en-US" i="1" dirty="0"/>
              <a:t> </a:t>
            </a:r>
            <a:r>
              <a:rPr lang="en-US" i="1" dirty="0" err="1"/>
              <a:t>güçlü</a:t>
            </a:r>
            <a:r>
              <a:rPr lang="en-US" i="1" dirty="0"/>
              <a:t> </a:t>
            </a:r>
            <a:r>
              <a:rPr lang="en-US" i="1" dirty="0" err="1"/>
              <a:t>yönleriyle</a:t>
            </a:r>
            <a:r>
              <a:rPr lang="en-US" i="1" dirty="0"/>
              <a:t> KABUL ETTİ. </a:t>
            </a:r>
            <a:r>
              <a:rPr lang="en-US" i="1" dirty="0" err="1"/>
              <a:t>Onu</a:t>
            </a:r>
            <a:r>
              <a:rPr lang="en-US" i="1" dirty="0"/>
              <a:t> </a:t>
            </a:r>
            <a:r>
              <a:rPr lang="en-US" i="1" dirty="0" err="1"/>
              <a:t>tamamen</a:t>
            </a:r>
            <a:r>
              <a:rPr lang="en-US" i="1" dirty="0"/>
              <a:t> </a:t>
            </a:r>
            <a:r>
              <a:rPr lang="en-US" i="1" dirty="0" err="1"/>
              <a:t>seviyordu</a:t>
            </a:r>
            <a:r>
              <a:rPr lang="en-US" i="1" dirty="0" smtClean="0"/>
              <a:t>.</a:t>
            </a:r>
          </a:p>
          <a:p>
            <a:pPr>
              <a:lnSpc>
                <a:spcPct val="100000"/>
              </a:lnSpc>
              <a:spcBef>
                <a:spcPts val="400"/>
              </a:spcBef>
            </a:pPr>
            <a:r>
              <a:rPr lang="en-US" i="1" dirty="0" smtClean="0"/>
              <a:t>İsa</a:t>
            </a:r>
            <a:r>
              <a:rPr lang="en-US" i="1" dirty="0"/>
              <a:t>, </a:t>
            </a:r>
            <a:r>
              <a:rPr lang="en-US" i="1" dirty="0" err="1"/>
              <a:t>Meryem'e</a:t>
            </a:r>
            <a:r>
              <a:rPr lang="en-US" i="1" dirty="0"/>
              <a:t> İNANDI </a:t>
            </a:r>
            <a:r>
              <a:rPr lang="en-US" i="1" dirty="0" err="1"/>
              <a:t>ve</a:t>
            </a:r>
            <a:r>
              <a:rPr lang="en-US" i="1" dirty="0"/>
              <a:t> </a:t>
            </a:r>
            <a:r>
              <a:rPr lang="en-US" i="1" dirty="0" err="1"/>
              <a:t>onun</a:t>
            </a:r>
            <a:r>
              <a:rPr lang="en-US" i="1" dirty="0"/>
              <a:t> </a:t>
            </a:r>
            <a:r>
              <a:rPr lang="en-US" i="1" dirty="0" err="1"/>
              <a:t>içindeki</a:t>
            </a:r>
            <a:r>
              <a:rPr lang="en-US" i="1" dirty="0"/>
              <a:t> </a:t>
            </a:r>
            <a:r>
              <a:rPr lang="en-US" i="1" dirty="0" err="1"/>
              <a:t>umudu</a:t>
            </a:r>
            <a:r>
              <a:rPr lang="en-US" i="1" dirty="0"/>
              <a:t> </a:t>
            </a:r>
            <a:r>
              <a:rPr lang="en-US" i="1" dirty="0" err="1"/>
              <a:t>ve</a:t>
            </a:r>
            <a:r>
              <a:rPr lang="en-US" i="1" dirty="0"/>
              <a:t> </a:t>
            </a:r>
            <a:r>
              <a:rPr lang="en-US" i="1" dirty="0" err="1"/>
              <a:t>güzelliğini</a:t>
            </a:r>
            <a:r>
              <a:rPr lang="en-US" i="1" dirty="0"/>
              <a:t> </a:t>
            </a:r>
            <a:r>
              <a:rPr lang="en-US" i="1" dirty="0" err="1"/>
              <a:t>görebildi</a:t>
            </a:r>
            <a:r>
              <a:rPr lang="en-US" i="1" dirty="0"/>
              <a:t>. İsa </a:t>
            </a:r>
            <a:r>
              <a:rPr lang="en-US" i="1" dirty="0" err="1"/>
              <a:t>pozitifti</a:t>
            </a:r>
            <a:r>
              <a:rPr lang="en-US" i="1" dirty="0" smtClean="0"/>
              <a:t>.</a:t>
            </a:r>
            <a:endParaRPr lang="en-US" i="1" dirty="0"/>
          </a:p>
          <a:p>
            <a:pPr>
              <a:lnSpc>
                <a:spcPct val="100000"/>
              </a:lnSpc>
              <a:spcBef>
                <a:spcPts val="400"/>
              </a:spcBef>
            </a:pPr>
            <a:r>
              <a:rPr lang="en-US" i="1" dirty="0" smtClean="0"/>
              <a:t>İsa</a:t>
            </a:r>
            <a:r>
              <a:rPr lang="en-US" i="1" dirty="0"/>
              <a:t>, </a:t>
            </a:r>
            <a:r>
              <a:rPr lang="en-US" i="1" dirty="0" err="1"/>
              <a:t>onu</a:t>
            </a:r>
            <a:r>
              <a:rPr lang="en-US" i="1" dirty="0"/>
              <a:t> </a:t>
            </a:r>
            <a:r>
              <a:rPr lang="en-US" i="1" dirty="0" err="1"/>
              <a:t>Tanrı'ya</a:t>
            </a:r>
            <a:r>
              <a:rPr lang="en-US" i="1" dirty="0"/>
              <a:t> ADADI. İsa </a:t>
            </a:r>
            <a:r>
              <a:rPr lang="en-US" i="1" dirty="0" err="1"/>
              <a:t>onu</a:t>
            </a:r>
            <a:r>
              <a:rPr lang="en-US" i="1" dirty="0"/>
              <a:t> </a:t>
            </a:r>
            <a:r>
              <a:rPr lang="en-US" i="1" dirty="0" err="1"/>
              <a:t>umutsuzluktan</a:t>
            </a:r>
            <a:r>
              <a:rPr lang="en-US" i="1" dirty="0"/>
              <a:t> </a:t>
            </a:r>
            <a:r>
              <a:rPr lang="en-US" i="1" dirty="0" err="1"/>
              <a:t>ve</a:t>
            </a:r>
            <a:r>
              <a:rPr lang="en-US" i="1" dirty="0"/>
              <a:t> </a:t>
            </a:r>
            <a:r>
              <a:rPr lang="en-US" i="1" dirty="0" err="1"/>
              <a:t>mahvoluştan</a:t>
            </a:r>
            <a:r>
              <a:rPr lang="en-US" i="1" dirty="0"/>
              <a:t> </a:t>
            </a:r>
            <a:r>
              <a:rPr lang="en-US" i="1" dirty="0" err="1"/>
              <a:t>kurtardı</a:t>
            </a:r>
            <a:r>
              <a:rPr lang="en-US" i="1" dirty="0"/>
              <a:t>. </a:t>
            </a:r>
            <a:r>
              <a:rPr lang="en-US" i="1" dirty="0" err="1"/>
              <a:t>Onun</a:t>
            </a:r>
            <a:r>
              <a:rPr lang="en-US" i="1" dirty="0"/>
              <a:t> </a:t>
            </a:r>
            <a:r>
              <a:rPr lang="en-US" i="1" dirty="0" err="1"/>
              <a:t>için</a:t>
            </a:r>
            <a:r>
              <a:rPr lang="en-US" i="1" dirty="0"/>
              <a:t> </a:t>
            </a:r>
            <a:r>
              <a:rPr lang="en-US" i="1" dirty="0" err="1"/>
              <a:t>dua</a:t>
            </a:r>
            <a:r>
              <a:rPr lang="en-US" i="1" dirty="0"/>
              <a:t> </a:t>
            </a:r>
            <a:r>
              <a:rPr lang="en-US" i="1" dirty="0" err="1"/>
              <a:t>etti</a:t>
            </a:r>
            <a:r>
              <a:rPr lang="en-US" i="1" dirty="0" smtClean="0"/>
              <a:t>.</a:t>
            </a:r>
            <a:endParaRPr lang="en-US" i="1" dirty="0"/>
          </a:p>
        </p:txBody>
      </p:sp>
    </p:spTree>
    <p:extLst>
      <p:ext uri="{BB962C8B-B14F-4D97-AF65-F5344CB8AC3E}">
        <p14:creationId xmlns:p14="http://schemas.microsoft.com/office/powerpoint/2010/main" val="2070363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222830"/>
          </a:xfrm>
          <a:prstGeom prst="rect">
            <a:avLst/>
          </a:prstGeom>
        </p:spPr>
      </p:pic>
      <p:sp>
        <p:nvSpPr>
          <p:cNvPr id="3" name="Content Placeholder 2"/>
          <p:cNvSpPr>
            <a:spLocks noGrp="1"/>
          </p:cNvSpPr>
          <p:nvPr>
            <p:ph idx="1"/>
          </p:nvPr>
        </p:nvSpPr>
        <p:spPr>
          <a:xfrm>
            <a:off x="273050" y="2357438"/>
            <a:ext cx="8566150" cy="4865391"/>
          </a:xfrm>
        </p:spPr>
        <p:txBody>
          <a:bodyPr>
            <a:normAutofit lnSpcReduction="10000"/>
          </a:bodyPr>
          <a:lstStyle/>
          <a:p>
            <a:pPr marL="0" indent="0" algn="ctr">
              <a:lnSpc>
                <a:spcPct val="110000"/>
              </a:lnSpc>
              <a:spcBef>
                <a:spcPts val="0"/>
              </a:spcBef>
              <a:buNone/>
            </a:pPr>
            <a:r>
              <a:rPr lang="en-US" sz="3400" dirty="0"/>
              <a:t>Suppose the social committee in your church is planning a big picnic that will include food and games. What part would you like to have in the picnic? Choose which part you would feel most comfortable in</a:t>
            </a:r>
            <a:r>
              <a:rPr lang="en-US" sz="3400" dirty="0" smtClean="0"/>
              <a:t>.</a:t>
            </a:r>
          </a:p>
          <a:p>
            <a:pPr marL="0" indent="0" algn="ctr">
              <a:lnSpc>
                <a:spcPct val="110000"/>
              </a:lnSpc>
              <a:spcBef>
                <a:spcPts val="0"/>
              </a:spcBef>
              <a:buNone/>
            </a:pPr>
            <a:r>
              <a:rPr lang="en-US" sz="3400" i="1" dirty="0" err="1"/>
              <a:t>Kilisenizdeki</a:t>
            </a:r>
            <a:r>
              <a:rPr lang="en-US" sz="3400" i="1" dirty="0"/>
              <a:t> </a:t>
            </a:r>
            <a:r>
              <a:rPr lang="en-US" sz="3400" i="1" dirty="0" err="1"/>
              <a:t>sosyal</a:t>
            </a:r>
            <a:r>
              <a:rPr lang="en-US" sz="3400" i="1" dirty="0"/>
              <a:t> </a:t>
            </a:r>
            <a:r>
              <a:rPr lang="en-US" sz="3400" i="1" dirty="0" err="1"/>
              <a:t>komitenin</a:t>
            </a:r>
            <a:r>
              <a:rPr lang="en-US" sz="3400" i="1" dirty="0"/>
              <a:t> </a:t>
            </a:r>
            <a:r>
              <a:rPr lang="en-US" sz="3400" i="1" dirty="0" err="1"/>
              <a:t>yiyecek</a:t>
            </a:r>
            <a:r>
              <a:rPr lang="en-US" sz="3400" i="1" dirty="0"/>
              <a:t> </a:t>
            </a:r>
            <a:r>
              <a:rPr lang="en-US" sz="3400" i="1" dirty="0" err="1"/>
              <a:t>ve</a:t>
            </a:r>
            <a:r>
              <a:rPr lang="en-US" sz="3400" i="1" dirty="0"/>
              <a:t> </a:t>
            </a:r>
            <a:r>
              <a:rPr lang="en-US" sz="3400" i="1" dirty="0" err="1"/>
              <a:t>oyunlar</a:t>
            </a:r>
            <a:r>
              <a:rPr lang="en-US" sz="3400" i="1" dirty="0"/>
              <a:t> </a:t>
            </a:r>
            <a:r>
              <a:rPr lang="en-US" sz="3400" i="1" dirty="0" err="1"/>
              <a:t>içeren</a:t>
            </a:r>
            <a:r>
              <a:rPr lang="en-US" sz="3400" i="1" dirty="0"/>
              <a:t> </a:t>
            </a:r>
            <a:r>
              <a:rPr lang="en-US" sz="3400" i="1" dirty="0" err="1"/>
              <a:t>büyük</a:t>
            </a:r>
            <a:r>
              <a:rPr lang="en-US" sz="3400" i="1" dirty="0"/>
              <a:t> </a:t>
            </a:r>
            <a:r>
              <a:rPr lang="en-US" sz="3400" i="1" dirty="0" err="1"/>
              <a:t>bir</a:t>
            </a:r>
            <a:r>
              <a:rPr lang="en-US" sz="3400" i="1" dirty="0"/>
              <a:t> </a:t>
            </a:r>
            <a:r>
              <a:rPr lang="en-US" sz="3400" i="1" dirty="0" err="1"/>
              <a:t>piknik</a:t>
            </a:r>
            <a:r>
              <a:rPr lang="en-US" sz="3400" i="1" dirty="0"/>
              <a:t> </a:t>
            </a:r>
            <a:r>
              <a:rPr lang="en-US" sz="3400" i="1" dirty="0" err="1"/>
              <a:t>planladığını</a:t>
            </a:r>
            <a:r>
              <a:rPr lang="en-US" sz="3400" i="1" dirty="0"/>
              <a:t> </a:t>
            </a:r>
            <a:r>
              <a:rPr lang="en-US" sz="3400" i="1" dirty="0" err="1"/>
              <a:t>varsayalım</a:t>
            </a:r>
            <a:r>
              <a:rPr lang="en-US" sz="3400" i="1" dirty="0"/>
              <a:t>. </a:t>
            </a:r>
            <a:r>
              <a:rPr lang="en-US" sz="3400" i="1" dirty="0" err="1"/>
              <a:t>Piknikte</a:t>
            </a:r>
            <a:r>
              <a:rPr lang="en-US" sz="3400" i="1" dirty="0"/>
              <a:t> </a:t>
            </a:r>
            <a:r>
              <a:rPr lang="en-US" sz="3400" i="1" dirty="0" err="1"/>
              <a:t>hangi</a:t>
            </a:r>
            <a:r>
              <a:rPr lang="en-US" sz="3400" i="1" dirty="0"/>
              <a:t> </a:t>
            </a:r>
            <a:r>
              <a:rPr lang="en-US" sz="3400" i="1" dirty="0" err="1"/>
              <a:t>bölümde</a:t>
            </a:r>
            <a:r>
              <a:rPr lang="en-US" sz="3400" i="1" dirty="0"/>
              <a:t> </a:t>
            </a:r>
            <a:r>
              <a:rPr lang="en-US" sz="3400" i="1" dirty="0" err="1"/>
              <a:t>olmak</a:t>
            </a:r>
            <a:r>
              <a:rPr lang="en-US" sz="3400" i="1" dirty="0"/>
              <a:t> </a:t>
            </a:r>
            <a:r>
              <a:rPr lang="en-US" sz="3400" i="1" dirty="0" err="1"/>
              <a:t>istersiniz</a:t>
            </a:r>
            <a:r>
              <a:rPr lang="en-US" sz="3400" i="1" dirty="0"/>
              <a:t>? </a:t>
            </a:r>
            <a:r>
              <a:rPr lang="en-US" sz="3400" i="1" dirty="0" err="1"/>
              <a:t>En</a:t>
            </a:r>
            <a:r>
              <a:rPr lang="en-US" sz="3400" i="1" dirty="0"/>
              <a:t> </a:t>
            </a:r>
            <a:r>
              <a:rPr lang="en-US" sz="3400" i="1" dirty="0" err="1"/>
              <a:t>rahat</a:t>
            </a:r>
            <a:r>
              <a:rPr lang="en-US" sz="3400" i="1" dirty="0"/>
              <a:t> </a:t>
            </a:r>
            <a:r>
              <a:rPr lang="en-US" sz="3400" i="1" dirty="0" err="1" smtClean="0"/>
              <a:t>hissedeceğiniz</a:t>
            </a:r>
            <a:r>
              <a:rPr lang="en-US" sz="3400" i="1" dirty="0" smtClean="0"/>
              <a:t> </a:t>
            </a:r>
            <a:r>
              <a:rPr lang="en-US" sz="3400" i="1" dirty="0" err="1"/>
              <a:t>bölümü</a:t>
            </a:r>
            <a:r>
              <a:rPr lang="en-US" sz="3400" i="1" dirty="0"/>
              <a:t> </a:t>
            </a:r>
            <a:r>
              <a:rPr lang="en-US" sz="3400" i="1" dirty="0" err="1"/>
              <a:t>seçin</a:t>
            </a:r>
            <a:r>
              <a:rPr lang="en-US" sz="3400" i="1" dirty="0" smtClean="0"/>
              <a:t>.</a:t>
            </a:r>
            <a:endParaRPr lang="en-US" sz="3400" i="1" dirty="0"/>
          </a:p>
        </p:txBody>
      </p:sp>
      <p:sp>
        <p:nvSpPr>
          <p:cNvPr id="6" name="Title 1"/>
          <p:cNvSpPr>
            <a:spLocks noGrp="1"/>
          </p:cNvSpPr>
          <p:nvPr>
            <p:ph type="title"/>
          </p:nvPr>
        </p:nvSpPr>
        <p:spPr>
          <a:xfrm>
            <a:off x="89007" y="665174"/>
            <a:ext cx="7886700" cy="1325563"/>
          </a:xfrm>
        </p:spPr>
        <p:txBody>
          <a:bodyPr>
            <a:noAutofit/>
          </a:bodyPr>
          <a:lstStyle/>
          <a:p>
            <a:pPr>
              <a:lnSpc>
                <a:spcPct val="120000"/>
              </a:lnSpc>
              <a:spcBef>
                <a:spcPts val="0"/>
              </a:spcBef>
            </a:pPr>
            <a:r>
              <a:rPr lang="en-US" sz="4000" b="1" dirty="0">
                <a:solidFill>
                  <a:schemeClr val="bg1"/>
                </a:solidFill>
                <a:latin typeface="+mn-lt"/>
              </a:rPr>
              <a:t>RATE </a:t>
            </a:r>
            <a:r>
              <a:rPr lang="en-US" sz="4000" b="1" dirty="0" smtClean="0">
                <a:solidFill>
                  <a:schemeClr val="bg1"/>
                </a:solidFill>
                <a:latin typeface="+mn-lt"/>
              </a:rPr>
              <a:t>YOURSELF</a:t>
            </a:r>
            <a:r>
              <a:rPr lang="en-US" sz="4000" b="1" dirty="0">
                <a:solidFill>
                  <a:schemeClr val="bg1"/>
                </a:solidFill>
                <a:latin typeface="+mn-lt"/>
              </a:rPr>
              <a:t/>
            </a:r>
            <a:br>
              <a:rPr lang="en-US" sz="4000" b="1" dirty="0">
                <a:solidFill>
                  <a:schemeClr val="bg1"/>
                </a:solidFill>
                <a:latin typeface="+mn-lt"/>
              </a:rPr>
            </a:br>
            <a:r>
              <a:rPr lang="en-US" sz="4000" b="1" i="1" dirty="0">
                <a:solidFill>
                  <a:schemeClr val="bg1"/>
                </a:solidFill>
                <a:latin typeface="+mn-lt"/>
              </a:rPr>
              <a:t>KENDİNİZİ DEĞERLENDİRİN</a:t>
            </a:r>
            <a:endParaRPr lang="en-US" sz="4000" i="1" dirty="0">
              <a:solidFill>
                <a:schemeClr val="bg1"/>
              </a:solidFill>
              <a:latin typeface="+mn-lt"/>
            </a:endParaRPr>
          </a:p>
        </p:txBody>
      </p:sp>
    </p:spTree>
    <p:extLst>
      <p:ext uri="{BB962C8B-B14F-4D97-AF65-F5344CB8AC3E}">
        <p14:creationId xmlns:p14="http://schemas.microsoft.com/office/powerpoint/2010/main" val="1031276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222830"/>
          </a:xfrm>
          <a:prstGeom prst="rect">
            <a:avLst/>
          </a:prstGeom>
        </p:spPr>
      </p:pic>
      <p:sp>
        <p:nvSpPr>
          <p:cNvPr id="2" name="Title 1"/>
          <p:cNvSpPr>
            <a:spLocks noGrp="1"/>
          </p:cNvSpPr>
          <p:nvPr>
            <p:ph type="title"/>
          </p:nvPr>
        </p:nvSpPr>
        <p:spPr>
          <a:xfrm>
            <a:off x="-57152" y="801983"/>
            <a:ext cx="7886700" cy="1328737"/>
          </a:xfrm>
        </p:spPr>
        <p:txBody>
          <a:bodyPr>
            <a:noAutofit/>
          </a:bodyPr>
          <a:lstStyle/>
          <a:p>
            <a:r>
              <a:rPr lang="en-US" sz="3600" b="1" dirty="0">
                <a:solidFill>
                  <a:schemeClr val="bg1"/>
                </a:solidFill>
                <a:latin typeface="+mn-lt"/>
              </a:rPr>
              <a:t>WHICH TEMPERAMENT </a:t>
            </a:r>
            <a:r>
              <a:rPr lang="en-US" sz="3600" b="1" dirty="0" smtClean="0">
                <a:solidFill>
                  <a:schemeClr val="bg1"/>
                </a:solidFill>
                <a:latin typeface="+mn-lt"/>
              </a:rPr>
              <a:t/>
            </a:r>
            <a:br>
              <a:rPr lang="en-US" sz="3600" b="1" dirty="0" smtClean="0">
                <a:solidFill>
                  <a:schemeClr val="bg1"/>
                </a:solidFill>
                <a:latin typeface="+mn-lt"/>
              </a:rPr>
            </a:br>
            <a:r>
              <a:rPr lang="en-US" sz="3600" b="1" dirty="0" smtClean="0">
                <a:solidFill>
                  <a:schemeClr val="bg1"/>
                </a:solidFill>
                <a:latin typeface="+mn-lt"/>
              </a:rPr>
              <a:t>DESCRIBES </a:t>
            </a:r>
            <a:r>
              <a:rPr lang="en-US" sz="3600" b="1">
                <a:solidFill>
                  <a:schemeClr val="bg1"/>
                </a:solidFill>
                <a:latin typeface="+mn-lt"/>
              </a:rPr>
              <a:t>YOU</a:t>
            </a:r>
            <a:r>
              <a:rPr lang="en-US" sz="3600" b="1" smtClean="0">
                <a:solidFill>
                  <a:schemeClr val="bg1"/>
                </a:solidFill>
                <a:latin typeface="+mn-lt"/>
              </a:rPr>
              <a:t>?</a:t>
            </a:r>
            <a:r>
              <a:rPr lang="en-US" sz="3600" b="1" dirty="0">
                <a:solidFill>
                  <a:schemeClr val="bg1"/>
                </a:solidFill>
                <a:latin typeface="+mn-lt"/>
              </a:rPr>
              <a:t/>
            </a:r>
            <a:br>
              <a:rPr lang="en-US" sz="3600" b="1" dirty="0">
                <a:solidFill>
                  <a:schemeClr val="bg1"/>
                </a:solidFill>
                <a:latin typeface="+mn-lt"/>
              </a:rPr>
            </a:br>
            <a:r>
              <a:rPr lang="en-US" sz="3530" b="1" i="1" dirty="0">
                <a:solidFill>
                  <a:schemeClr val="bg1"/>
                </a:solidFill>
                <a:latin typeface="+mn-lt"/>
              </a:rPr>
              <a:t>HANGİ MİZAÇ SİZİ TANIMLIYOR</a:t>
            </a:r>
            <a:r>
              <a:rPr lang="en-US" sz="3530" b="1" i="1" dirty="0" smtClean="0">
                <a:solidFill>
                  <a:schemeClr val="bg1"/>
                </a:solidFill>
                <a:latin typeface="+mn-lt"/>
              </a:rPr>
              <a:t>?</a:t>
            </a:r>
            <a:r>
              <a:rPr lang="en-US" sz="3600" b="1" dirty="0">
                <a:solidFill>
                  <a:schemeClr val="bg1"/>
                </a:solidFill>
                <a:latin typeface="+mn-lt"/>
              </a:rPr>
              <a:t/>
            </a:r>
            <a:br>
              <a:rPr lang="en-US" sz="3600" b="1" dirty="0">
                <a:solidFill>
                  <a:schemeClr val="bg1"/>
                </a:solidFill>
                <a:latin typeface="+mn-lt"/>
              </a:rPr>
            </a:br>
            <a:r>
              <a:rPr lang="en-US" sz="3600" b="1" dirty="0">
                <a:solidFill>
                  <a:schemeClr val="bg1"/>
                </a:solidFill>
                <a:latin typeface="+mn-lt"/>
              </a:rPr>
              <a:t> </a:t>
            </a:r>
          </a:p>
        </p:txBody>
      </p:sp>
      <p:sp>
        <p:nvSpPr>
          <p:cNvPr id="3" name="Content Placeholder 2"/>
          <p:cNvSpPr>
            <a:spLocks noGrp="1"/>
          </p:cNvSpPr>
          <p:nvPr>
            <p:ph idx="1"/>
          </p:nvPr>
        </p:nvSpPr>
        <p:spPr>
          <a:xfrm>
            <a:off x="0" y="2386013"/>
            <a:ext cx="9144000" cy="3252787"/>
          </a:xfrm>
        </p:spPr>
        <p:txBody>
          <a:bodyPr>
            <a:noAutofit/>
          </a:bodyPr>
          <a:lstStyle/>
          <a:p>
            <a:r>
              <a:rPr lang="en-US" sz="3000" dirty="0" smtClean="0"/>
              <a:t>If </a:t>
            </a:r>
            <a:r>
              <a:rPr lang="en-US" sz="3000" dirty="0"/>
              <a:t>you picked player, you probably have a more SANGUINE personality. You like people and action, and like to be noticed by others.  You like people to cheer you and laugh at your jokes.  Being around people gives you energy.  Having lots of friends is important to you</a:t>
            </a:r>
            <a:r>
              <a:rPr lang="en-US" sz="3000" dirty="0" smtClean="0"/>
              <a:t>.</a:t>
            </a:r>
          </a:p>
          <a:p>
            <a:r>
              <a:rPr lang="en-US" sz="3000" i="1" dirty="0" err="1"/>
              <a:t>Eğer</a:t>
            </a:r>
            <a:r>
              <a:rPr lang="en-US" sz="3000" i="1" dirty="0"/>
              <a:t> </a:t>
            </a:r>
            <a:r>
              <a:rPr lang="en-US" sz="3000" i="1" dirty="0" err="1"/>
              <a:t>oyunculuğu</a:t>
            </a:r>
            <a:r>
              <a:rPr lang="en-US" sz="3000" i="1" dirty="0"/>
              <a:t> </a:t>
            </a:r>
            <a:r>
              <a:rPr lang="en-US" sz="3000" i="1" dirty="0" err="1"/>
              <a:t>seçtiyseniz</a:t>
            </a:r>
            <a:r>
              <a:rPr lang="en-US" sz="3000" i="1" dirty="0"/>
              <a:t>, </a:t>
            </a:r>
            <a:r>
              <a:rPr lang="en-US" sz="3000" i="1" dirty="0" err="1"/>
              <a:t>büyük</a:t>
            </a:r>
            <a:r>
              <a:rPr lang="en-US" sz="3000" i="1" dirty="0"/>
              <a:t> </a:t>
            </a:r>
            <a:r>
              <a:rPr lang="en-US" sz="3000" i="1" dirty="0" err="1"/>
              <a:t>olasılıkla</a:t>
            </a:r>
            <a:r>
              <a:rPr lang="en-US" sz="3000" i="1" dirty="0"/>
              <a:t> İYİMSER </a:t>
            </a:r>
            <a:r>
              <a:rPr lang="en-US" sz="3000" i="1" dirty="0" err="1"/>
              <a:t>bir</a:t>
            </a:r>
            <a:r>
              <a:rPr lang="en-US" sz="3000" i="1" dirty="0"/>
              <a:t> </a:t>
            </a:r>
            <a:r>
              <a:rPr lang="en-US" sz="3000" i="1" dirty="0" err="1"/>
              <a:t>mizaca</a:t>
            </a:r>
            <a:r>
              <a:rPr lang="en-US" sz="3000" i="1" dirty="0"/>
              <a:t> </a:t>
            </a:r>
            <a:r>
              <a:rPr lang="en-US" sz="3000" i="1" dirty="0" err="1"/>
              <a:t>sahipsinizdir</a:t>
            </a:r>
            <a:r>
              <a:rPr lang="en-US" sz="3000" i="1" dirty="0"/>
              <a:t>. </a:t>
            </a:r>
            <a:r>
              <a:rPr lang="en-US" sz="3000" i="1" dirty="0" err="1"/>
              <a:t>İnsanları</a:t>
            </a:r>
            <a:r>
              <a:rPr lang="en-US" sz="3000" i="1" dirty="0"/>
              <a:t>, </a:t>
            </a:r>
            <a:r>
              <a:rPr lang="en-US" sz="3000" i="1" dirty="0" err="1"/>
              <a:t>aksiyonu</a:t>
            </a:r>
            <a:r>
              <a:rPr lang="en-US" sz="3000" i="1" dirty="0"/>
              <a:t> </a:t>
            </a:r>
            <a:r>
              <a:rPr lang="en-US" sz="3000" i="1" dirty="0" err="1"/>
              <a:t>ve</a:t>
            </a:r>
            <a:r>
              <a:rPr lang="en-US" sz="3000" i="1" dirty="0"/>
              <a:t> </a:t>
            </a:r>
            <a:r>
              <a:rPr lang="en-US" sz="3000" i="1" dirty="0" err="1"/>
              <a:t>başkaları</a:t>
            </a:r>
            <a:r>
              <a:rPr lang="en-US" sz="3000" i="1" dirty="0"/>
              <a:t> </a:t>
            </a:r>
            <a:r>
              <a:rPr lang="en-US" sz="3000" i="1" dirty="0" err="1"/>
              <a:t>tarafından</a:t>
            </a:r>
            <a:r>
              <a:rPr lang="en-US" sz="3000" i="1" dirty="0"/>
              <a:t> </a:t>
            </a:r>
            <a:r>
              <a:rPr lang="en-US" sz="3000" i="1" dirty="0" err="1"/>
              <a:t>fark</a:t>
            </a:r>
            <a:r>
              <a:rPr lang="en-US" sz="3000" i="1" dirty="0"/>
              <a:t> </a:t>
            </a:r>
            <a:r>
              <a:rPr lang="en-US" sz="3000" i="1" dirty="0" err="1"/>
              <a:t>edilmeyi</a:t>
            </a:r>
            <a:r>
              <a:rPr lang="en-US" sz="3000" i="1" dirty="0"/>
              <a:t> </a:t>
            </a:r>
            <a:r>
              <a:rPr lang="en-US" sz="3000" i="1" dirty="0" err="1"/>
              <a:t>seviyorsunuz</a:t>
            </a:r>
            <a:r>
              <a:rPr lang="en-US" sz="3000" i="1" dirty="0"/>
              <a:t>. </a:t>
            </a:r>
            <a:r>
              <a:rPr lang="en-US" sz="3000" i="1" dirty="0" err="1"/>
              <a:t>İnsanların</a:t>
            </a:r>
            <a:r>
              <a:rPr lang="en-US" sz="3000" i="1" dirty="0"/>
              <a:t> size </a:t>
            </a:r>
            <a:r>
              <a:rPr lang="en-US" sz="3000" i="1" dirty="0" err="1" smtClean="0"/>
              <a:t>tezahürat</a:t>
            </a:r>
            <a:r>
              <a:rPr lang="en-US" sz="3000" i="1" dirty="0" smtClean="0"/>
              <a:t> </a:t>
            </a:r>
            <a:r>
              <a:rPr lang="en-US" sz="3000" i="1" dirty="0" err="1" smtClean="0"/>
              <a:t>yapıp</a:t>
            </a:r>
            <a:r>
              <a:rPr lang="en-US" sz="3000" i="1" dirty="0" smtClean="0"/>
              <a:t> </a:t>
            </a:r>
            <a:r>
              <a:rPr lang="en-US" sz="3000" i="1" dirty="0" err="1"/>
              <a:t>şakalarınıza</a:t>
            </a:r>
            <a:r>
              <a:rPr lang="en-US" sz="3000" i="1" dirty="0"/>
              <a:t> </a:t>
            </a:r>
            <a:r>
              <a:rPr lang="en-US" sz="3000" i="1" dirty="0" err="1"/>
              <a:t>gülmesini</a:t>
            </a:r>
            <a:r>
              <a:rPr lang="en-US" sz="3000" i="1" dirty="0"/>
              <a:t> </a:t>
            </a:r>
            <a:r>
              <a:rPr lang="en-US" sz="3000" i="1" dirty="0" err="1"/>
              <a:t>seversiniz</a:t>
            </a:r>
            <a:r>
              <a:rPr lang="en-US" sz="3000" i="1" dirty="0"/>
              <a:t>. </a:t>
            </a:r>
            <a:r>
              <a:rPr lang="en-US" sz="3000" i="1" dirty="0" err="1"/>
              <a:t>İnsanların</a:t>
            </a:r>
            <a:r>
              <a:rPr lang="en-US" sz="3000" i="1" dirty="0"/>
              <a:t> </a:t>
            </a:r>
            <a:r>
              <a:rPr lang="en-US" sz="3000" i="1" dirty="0" err="1"/>
              <a:t>etrafında</a:t>
            </a:r>
            <a:r>
              <a:rPr lang="en-US" sz="3000" i="1" dirty="0"/>
              <a:t> </a:t>
            </a:r>
            <a:r>
              <a:rPr lang="en-US" sz="3000" i="1" dirty="0" err="1"/>
              <a:t>olmak</a:t>
            </a:r>
            <a:r>
              <a:rPr lang="en-US" sz="3000" i="1" dirty="0"/>
              <a:t> size </a:t>
            </a:r>
            <a:r>
              <a:rPr lang="en-US" sz="3000" i="1" dirty="0" err="1"/>
              <a:t>enerji</a:t>
            </a:r>
            <a:r>
              <a:rPr lang="en-US" sz="3000" i="1" dirty="0"/>
              <a:t> </a:t>
            </a:r>
            <a:r>
              <a:rPr lang="en-US" sz="3000" i="1" dirty="0" err="1"/>
              <a:t>verir</a:t>
            </a:r>
            <a:r>
              <a:rPr lang="en-US" sz="3000" i="1" dirty="0"/>
              <a:t>. </a:t>
            </a:r>
            <a:r>
              <a:rPr lang="en-US" sz="3000" i="1" dirty="0" err="1"/>
              <a:t>Çok</a:t>
            </a:r>
            <a:r>
              <a:rPr lang="en-US" sz="3000" i="1" dirty="0"/>
              <a:t> </a:t>
            </a:r>
            <a:r>
              <a:rPr lang="en-US" sz="3000" i="1" dirty="0" err="1"/>
              <a:t>arkadaşınız</a:t>
            </a:r>
            <a:r>
              <a:rPr lang="en-US" sz="3000" i="1" dirty="0"/>
              <a:t> </a:t>
            </a:r>
            <a:r>
              <a:rPr lang="en-US" sz="3000" i="1" dirty="0" err="1"/>
              <a:t>olması</a:t>
            </a:r>
            <a:r>
              <a:rPr lang="en-US" sz="3000" i="1" dirty="0"/>
              <a:t> </a:t>
            </a:r>
            <a:r>
              <a:rPr lang="en-US" sz="3000" i="1" dirty="0" err="1"/>
              <a:t>sizin</a:t>
            </a:r>
            <a:r>
              <a:rPr lang="en-US" sz="3000" i="1" dirty="0"/>
              <a:t> </a:t>
            </a:r>
            <a:r>
              <a:rPr lang="en-US" sz="3000" i="1" dirty="0" err="1"/>
              <a:t>için</a:t>
            </a:r>
            <a:r>
              <a:rPr lang="en-US" sz="3000" i="1" dirty="0"/>
              <a:t> </a:t>
            </a:r>
            <a:r>
              <a:rPr lang="en-US" sz="3000" i="1" dirty="0" err="1"/>
              <a:t>önemlidir</a:t>
            </a:r>
            <a:r>
              <a:rPr lang="en-US" sz="3000" i="1" dirty="0" smtClean="0"/>
              <a:t>.</a:t>
            </a:r>
          </a:p>
        </p:txBody>
      </p:sp>
    </p:spTree>
    <p:extLst>
      <p:ext uri="{BB962C8B-B14F-4D97-AF65-F5344CB8AC3E}">
        <p14:creationId xmlns:p14="http://schemas.microsoft.com/office/powerpoint/2010/main" val="1124867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222830"/>
          </a:xfrm>
          <a:prstGeom prst="rect">
            <a:avLst/>
          </a:prstGeom>
        </p:spPr>
      </p:pic>
      <p:sp>
        <p:nvSpPr>
          <p:cNvPr id="3" name="Content Placeholder 2"/>
          <p:cNvSpPr>
            <a:spLocks noGrp="1"/>
          </p:cNvSpPr>
          <p:nvPr>
            <p:ph idx="1"/>
          </p:nvPr>
        </p:nvSpPr>
        <p:spPr>
          <a:xfrm>
            <a:off x="0" y="2421691"/>
            <a:ext cx="9144000" cy="4801139"/>
          </a:xfrm>
        </p:spPr>
        <p:txBody>
          <a:bodyPr lIns="0" tIns="0" rIns="0" bIns="0">
            <a:noAutofit/>
          </a:bodyPr>
          <a:lstStyle/>
          <a:p>
            <a:pPr marL="0" indent="0" algn="ctr" hangingPunct="0">
              <a:lnSpc>
                <a:spcPts val="3140"/>
              </a:lnSpc>
              <a:spcBef>
                <a:spcPts val="0"/>
              </a:spcBef>
              <a:buNone/>
            </a:pPr>
            <a:r>
              <a:rPr lang="en-US" sz="3400" dirty="0"/>
              <a:t>If you have never taken a temperament test, contact your local mission, church pastor, or Women’s Ministries director. Someone there may be able to give you a test or tell you about a coming seminar or workshop where you can do this</a:t>
            </a:r>
            <a:r>
              <a:rPr lang="en-US" sz="3400" dirty="0" smtClean="0"/>
              <a:t>.</a:t>
            </a:r>
          </a:p>
          <a:p>
            <a:pPr marL="0" indent="0" algn="ctr" hangingPunct="0">
              <a:lnSpc>
                <a:spcPts val="3140"/>
              </a:lnSpc>
              <a:spcBef>
                <a:spcPts val="0"/>
              </a:spcBef>
              <a:buNone/>
            </a:pPr>
            <a:endParaRPr lang="en-US" sz="3400" dirty="0" smtClean="0"/>
          </a:p>
          <a:p>
            <a:pPr marL="0" indent="0" algn="ctr" hangingPunct="0">
              <a:lnSpc>
                <a:spcPts val="3140"/>
              </a:lnSpc>
              <a:spcBef>
                <a:spcPts val="0"/>
              </a:spcBef>
              <a:buNone/>
            </a:pPr>
            <a:r>
              <a:rPr lang="en-US" sz="3400" i="1" dirty="0" err="1"/>
              <a:t>Henüz</a:t>
            </a:r>
            <a:r>
              <a:rPr lang="en-US" sz="3400" i="1" dirty="0"/>
              <a:t> </a:t>
            </a:r>
            <a:r>
              <a:rPr lang="en-US" sz="3400" i="1" dirty="0" err="1"/>
              <a:t>bir</a:t>
            </a:r>
            <a:r>
              <a:rPr lang="en-US" sz="3400" i="1" dirty="0"/>
              <a:t> </a:t>
            </a:r>
            <a:r>
              <a:rPr lang="en-US" sz="3400" i="1" dirty="0" err="1"/>
              <a:t>mizaç</a:t>
            </a:r>
            <a:r>
              <a:rPr lang="en-US" sz="3400" i="1" dirty="0"/>
              <a:t> </a:t>
            </a:r>
            <a:r>
              <a:rPr lang="en-US" sz="3400" i="1" dirty="0" err="1"/>
              <a:t>testi</a:t>
            </a:r>
            <a:r>
              <a:rPr lang="en-US" sz="3400" i="1" dirty="0"/>
              <a:t> </a:t>
            </a:r>
            <a:r>
              <a:rPr lang="en-US" sz="3400" i="1" dirty="0" err="1"/>
              <a:t>yaptırmadıysanız</a:t>
            </a:r>
            <a:r>
              <a:rPr lang="en-US" sz="3400" i="1" dirty="0"/>
              <a:t>, </a:t>
            </a:r>
            <a:r>
              <a:rPr lang="en-US" sz="3400" i="1" dirty="0" err="1"/>
              <a:t>yerel</a:t>
            </a:r>
            <a:r>
              <a:rPr lang="en-US" sz="3400" i="1" dirty="0"/>
              <a:t> </a:t>
            </a:r>
            <a:r>
              <a:rPr lang="en-US" sz="3400" i="1" dirty="0" err="1"/>
              <a:t>heyetinizle</a:t>
            </a:r>
            <a:r>
              <a:rPr lang="en-US" sz="3400" i="1" dirty="0"/>
              <a:t>, </a:t>
            </a:r>
            <a:r>
              <a:rPr lang="en-US" sz="3400" i="1" dirty="0" err="1"/>
              <a:t>kilisenin</a:t>
            </a:r>
            <a:r>
              <a:rPr lang="en-US" sz="3400" i="1" dirty="0"/>
              <a:t> </a:t>
            </a:r>
            <a:r>
              <a:rPr lang="en-US" sz="3400" i="1" dirty="0" err="1"/>
              <a:t>pastörüyle</a:t>
            </a:r>
            <a:r>
              <a:rPr lang="en-US" sz="3400" i="1" dirty="0"/>
              <a:t> </a:t>
            </a:r>
            <a:r>
              <a:rPr lang="en-US" sz="3400" i="1" dirty="0" err="1"/>
              <a:t>veya</a:t>
            </a:r>
            <a:r>
              <a:rPr lang="en-US" sz="3400" i="1" dirty="0"/>
              <a:t> Kadın </a:t>
            </a:r>
            <a:r>
              <a:rPr lang="en-US" sz="3400" i="1" dirty="0" err="1"/>
              <a:t>Hizmetleri</a:t>
            </a:r>
            <a:r>
              <a:rPr lang="en-US" sz="3400" i="1" dirty="0"/>
              <a:t> </a:t>
            </a:r>
            <a:r>
              <a:rPr lang="en-US" sz="3400" i="1" dirty="0" err="1"/>
              <a:t>direktörüyle</a:t>
            </a:r>
            <a:r>
              <a:rPr lang="en-US" sz="3400" i="1" dirty="0"/>
              <a:t> </a:t>
            </a:r>
            <a:r>
              <a:rPr lang="en-US" sz="3400" i="1" dirty="0" err="1"/>
              <a:t>iletişime</a:t>
            </a:r>
            <a:r>
              <a:rPr lang="en-US" sz="3400" i="1" dirty="0"/>
              <a:t> </a:t>
            </a:r>
            <a:r>
              <a:rPr lang="en-US" sz="3400" i="1" dirty="0" err="1"/>
              <a:t>geçin</a:t>
            </a:r>
            <a:r>
              <a:rPr lang="en-US" sz="3400" i="1" dirty="0"/>
              <a:t>. </a:t>
            </a:r>
            <a:r>
              <a:rPr lang="en-US" sz="3400" i="1" dirty="0" err="1"/>
              <a:t>Birisi</a:t>
            </a:r>
            <a:r>
              <a:rPr lang="en-US" sz="3400" i="1" dirty="0"/>
              <a:t> size </a:t>
            </a:r>
            <a:r>
              <a:rPr lang="en-US" sz="3400" i="1" dirty="0" err="1"/>
              <a:t>bu</a:t>
            </a:r>
            <a:r>
              <a:rPr lang="en-US" sz="3400" i="1" dirty="0"/>
              <a:t> </a:t>
            </a:r>
            <a:r>
              <a:rPr lang="en-US" sz="3400" i="1" dirty="0" err="1"/>
              <a:t>testten</a:t>
            </a:r>
            <a:r>
              <a:rPr lang="en-US" sz="3400" i="1" dirty="0"/>
              <a:t> </a:t>
            </a:r>
            <a:r>
              <a:rPr lang="en-US" sz="3400" i="1" dirty="0" err="1"/>
              <a:t>verebilir</a:t>
            </a:r>
            <a:r>
              <a:rPr lang="en-US" sz="3400" i="1" dirty="0"/>
              <a:t> </a:t>
            </a:r>
            <a:r>
              <a:rPr lang="en-US" sz="3400" i="1" dirty="0" err="1"/>
              <a:t>veya</a:t>
            </a:r>
            <a:r>
              <a:rPr lang="en-US" sz="3400" i="1" dirty="0"/>
              <a:t> </a:t>
            </a:r>
            <a:r>
              <a:rPr lang="en-US" sz="3400" i="1" dirty="0" err="1"/>
              <a:t>bunu</a:t>
            </a:r>
            <a:r>
              <a:rPr lang="en-US" sz="3400" i="1" dirty="0"/>
              <a:t> </a:t>
            </a:r>
            <a:r>
              <a:rPr lang="en-US" sz="3400" i="1" dirty="0" err="1"/>
              <a:t>yapabileceğiniz</a:t>
            </a:r>
            <a:r>
              <a:rPr lang="en-US" sz="3400" i="1" dirty="0"/>
              <a:t> </a:t>
            </a:r>
            <a:r>
              <a:rPr lang="en-US" sz="3400" i="1" dirty="0" err="1"/>
              <a:t>bir</a:t>
            </a:r>
            <a:r>
              <a:rPr lang="en-US" sz="3400" i="1" dirty="0"/>
              <a:t> </a:t>
            </a:r>
            <a:r>
              <a:rPr lang="en-US" sz="3400" i="1" dirty="0" err="1"/>
              <a:t>seminer</a:t>
            </a:r>
            <a:r>
              <a:rPr lang="en-US" sz="3400" i="1" dirty="0"/>
              <a:t> </a:t>
            </a:r>
            <a:r>
              <a:rPr lang="en-US" sz="3400" i="1" dirty="0" err="1"/>
              <a:t>veya</a:t>
            </a:r>
            <a:r>
              <a:rPr lang="en-US" sz="3400" i="1" dirty="0"/>
              <a:t> workshop </a:t>
            </a:r>
            <a:r>
              <a:rPr lang="en-US" sz="3400" i="1" dirty="0" err="1"/>
              <a:t>hakkında</a:t>
            </a:r>
            <a:r>
              <a:rPr lang="en-US" sz="3400" i="1" dirty="0"/>
              <a:t> </a:t>
            </a:r>
            <a:r>
              <a:rPr lang="en-US" sz="3400" i="1" dirty="0" err="1"/>
              <a:t>bilgi</a:t>
            </a:r>
            <a:r>
              <a:rPr lang="en-US" sz="3400" i="1" dirty="0"/>
              <a:t> </a:t>
            </a:r>
            <a:r>
              <a:rPr lang="en-US" sz="3400" i="1" dirty="0" err="1"/>
              <a:t>verebilir</a:t>
            </a:r>
            <a:r>
              <a:rPr lang="en-US" sz="3400" i="1" dirty="0"/>
              <a:t>. </a:t>
            </a:r>
          </a:p>
        </p:txBody>
      </p:sp>
      <p:sp>
        <p:nvSpPr>
          <p:cNvPr id="6" name="Title 1"/>
          <p:cNvSpPr>
            <a:spLocks noGrp="1"/>
          </p:cNvSpPr>
          <p:nvPr>
            <p:ph type="title"/>
          </p:nvPr>
        </p:nvSpPr>
        <p:spPr>
          <a:xfrm>
            <a:off x="-60892" y="1024688"/>
            <a:ext cx="7886700" cy="1325563"/>
          </a:xfrm>
        </p:spPr>
        <p:txBody>
          <a:bodyPr>
            <a:noAutofit/>
          </a:bodyPr>
          <a:lstStyle/>
          <a:p>
            <a:r>
              <a:rPr lang="en-US" sz="3600" b="1" dirty="0">
                <a:solidFill>
                  <a:schemeClr val="bg1"/>
                </a:solidFill>
                <a:latin typeface="+mn-lt"/>
              </a:rPr>
              <a:t>PERSONAL </a:t>
            </a:r>
            <a:r>
              <a:rPr lang="en-US" sz="3600" b="1" dirty="0" smtClean="0">
                <a:solidFill>
                  <a:schemeClr val="bg1"/>
                </a:solidFill>
                <a:latin typeface="+mn-lt"/>
              </a:rPr>
              <a:t>GROWTH EXERCISES</a:t>
            </a:r>
            <a:r>
              <a:rPr lang="en-US" sz="3600" b="1" dirty="0">
                <a:solidFill>
                  <a:schemeClr val="bg1"/>
                </a:solidFill>
                <a:latin typeface="+mn-lt"/>
              </a:rPr>
              <a:t/>
            </a:r>
            <a:br>
              <a:rPr lang="en-US" sz="3600" b="1" dirty="0">
                <a:solidFill>
                  <a:schemeClr val="bg1"/>
                </a:solidFill>
                <a:latin typeface="+mn-lt"/>
              </a:rPr>
            </a:br>
            <a:r>
              <a:rPr lang="en-US" sz="3600" b="1" i="1" dirty="0">
                <a:solidFill>
                  <a:schemeClr val="bg1"/>
                </a:solidFill>
                <a:latin typeface="+mn-lt"/>
              </a:rPr>
              <a:t>KİŞİSEL GELİŞİM </a:t>
            </a:r>
            <a:r>
              <a:rPr lang="en-US" sz="3600" b="1" i="1" dirty="0" smtClean="0">
                <a:solidFill>
                  <a:schemeClr val="bg1"/>
                </a:solidFill>
                <a:latin typeface="+mn-lt"/>
              </a:rPr>
              <a:t>EGZERSİZLERİ</a:t>
            </a:r>
            <a:endParaRPr lang="en-US" sz="3600" i="1" dirty="0">
              <a:solidFill>
                <a:schemeClr val="bg1"/>
              </a:solidFill>
              <a:latin typeface="+mn-lt"/>
            </a:endParaRPr>
          </a:p>
        </p:txBody>
      </p:sp>
    </p:spTree>
    <p:extLst>
      <p:ext uri="{BB962C8B-B14F-4D97-AF65-F5344CB8AC3E}">
        <p14:creationId xmlns:p14="http://schemas.microsoft.com/office/powerpoint/2010/main" val="179496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222830"/>
          </a:xfrm>
          <a:prstGeom prst="rect">
            <a:avLst/>
          </a:prstGeom>
        </p:spPr>
      </p:pic>
      <p:sp>
        <p:nvSpPr>
          <p:cNvPr id="3" name="Content Placeholder 2"/>
          <p:cNvSpPr>
            <a:spLocks noGrp="1"/>
          </p:cNvSpPr>
          <p:nvPr>
            <p:ph idx="1"/>
          </p:nvPr>
        </p:nvSpPr>
        <p:spPr>
          <a:xfrm>
            <a:off x="142875" y="2371724"/>
            <a:ext cx="9001125" cy="4851105"/>
          </a:xfrm>
        </p:spPr>
        <p:txBody>
          <a:bodyPr>
            <a:normAutofit/>
          </a:bodyPr>
          <a:lstStyle/>
          <a:p>
            <a:pPr marL="0" indent="0" algn="ctr">
              <a:lnSpc>
                <a:spcPct val="100000"/>
              </a:lnSpc>
              <a:buNone/>
            </a:pPr>
            <a:r>
              <a:rPr lang="en-US" sz="3200" b="1" dirty="0" smtClean="0">
                <a:solidFill>
                  <a:srgbClr val="7030A0"/>
                </a:solidFill>
              </a:rPr>
              <a:t>The </a:t>
            </a:r>
            <a:r>
              <a:rPr lang="en-US" sz="3200" b="1" dirty="0">
                <a:solidFill>
                  <a:srgbClr val="7030A0"/>
                </a:solidFill>
              </a:rPr>
              <a:t>most successful way to facilitate change in others is with the ABC model</a:t>
            </a:r>
            <a:r>
              <a:rPr lang="en-US" sz="3200" b="1" dirty="0" smtClean="0">
                <a:solidFill>
                  <a:srgbClr val="7030A0"/>
                </a:solidFill>
              </a:rPr>
              <a:t>:</a:t>
            </a:r>
          </a:p>
          <a:p>
            <a:pPr marL="0" indent="0" algn="ctr">
              <a:lnSpc>
                <a:spcPct val="100000"/>
              </a:lnSpc>
              <a:buNone/>
            </a:pPr>
            <a:r>
              <a:rPr lang="en-US" sz="3200" b="1" i="1" dirty="0" err="1">
                <a:solidFill>
                  <a:srgbClr val="7030A0"/>
                </a:solidFill>
              </a:rPr>
              <a:t>Başkalarının</a:t>
            </a:r>
            <a:r>
              <a:rPr lang="en-US" sz="3200" b="1" i="1" dirty="0">
                <a:solidFill>
                  <a:srgbClr val="7030A0"/>
                </a:solidFill>
              </a:rPr>
              <a:t> </a:t>
            </a:r>
            <a:r>
              <a:rPr lang="en-US" sz="3200" b="1" i="1" dirty="0" err="1">
                <a:solidFill>
                  <a:srgbClr val="7030A0"/>
                </a:solidFill>
              </a:rPr>
              <a:t>değişimini</a:t>
            </a:r>
            <a:r>
              <a:rPr lang="en-US" sz="3200" b="1" i="1" dirty="0">
                <a:solidFill>
                  <a:srgbClr val="7030A0"/>
                </a:solidFill>
              </a:rPr>
              <a:t> </a:t>
            </a:r>
            <a:r>
              <a:rPr lang="en-US" sz="3200" b="1" i="1" dirty="0" err="1">
                <a:solidFill>
                  <a:srgbClr val="7030A0"/>
                </a:solidFill>
              </a:rPr>
              <a:t>kolaylaştırmanın</a:t>
            </a:r>
            <a:r>
              <a:rPr lang="en-US" sz="3200" b="1" i="1" dirty="0">
                <a:solidFill>
                  <a:srgbClr val="7030A0"/>
                </a:solidFill>
              </a:rPr>
              <a:t> </a:t>
            </a:r>
            <a:r>
              <a:rPr lang="en-US" sz="3200" b="1" i="1" dirty="0" err="1">
                <a:solidFill>
                  <a:srgbClr val="7030A0"/>
                </a:solidFill>
              </a:rPr>
              <a:t>en</a:t>
            </a:r>
            <a:r>
              <a:rPr lang="en-US" sz="3200" b="1" i="1" dirty="0">
                <a:solidFill>
                  <a:srgbClr val="7030A0"/>
                </a:solidFill>
              </a:rPr>
              <a:t> </a:t>
            </a:r>
            <a:r>
              <a:rPr lang="en-US" sz="3200" b="1" i="1" dirty="0" err="1">
                <a:solidFill>
                  <a:srgbClr val="7030A0"/>
                </a:solidFill>
              </a:rPr>
              <a:t>başarılı</a:t>
            </a:r>
            <a:r>
              <a:rPr lang="en-US" sz="3200" b="1" i="1" dirty="0">
                <a:solidFill>
                  <a:srgbClr val="7030A0"/>
                </a:solidFill>
              </a:rPr>
              <a:t> </a:t>
            </a:r>
            <a:r>
              <a:rPr lang="en-US" sz="3200" b="1" i="1" dirty="0" err="1">
                <a:solidFill>
                  <a:srgbClr val="7030A0"/>
                </a:solidFill>
              </a:rPr>
              <a:t>yolu</a:t>
            </a:r>
            <a:r>
              <a:rPr lang="en-US" sz="3200" b="1" i="1" dirty="0">
                <a:solidFill>
                  <a:srgbClr val="7030A0"/>
                </a:solidFill>
              </a:rPr>
              <a:t> ABC </a:t>
            </a:r>
            <a:r>
              <a:rPr lang="en-US" sz="3200" b="1" i="1" dirty="0" err="1">
                <a:solidFill>
                  <a:srgbClr val="7030A0"/>
                </a:solidFill>
              </a:rPr>
              <a:t>modelidir</a:t>
            </a:r>
            <a:r>
              <a:rPr lang="en-US" sz="3200" b="1" i="1" dirty="0" smtClean="0">
                <a:solidFill>
                  <a:srgbClr val="7030A0"/>
                </a:solidFill>
              </a:rPr>
              <a:t>:</a:t>
            </a:r>
          </a:p>
          <a:p>
            <a:pPr marL="0" indent="0">
              <a:buNone/>
            </a:pPr>
            <a:endParaRPr lang="en-US" sz="1200" dirty="0"/>
          </a:p>
          <a:p>
            <a:pPr marL="0" indent="0">
              <a:buNone/>
            </a:pPr>
            <a:r>
              <a:rPr lang="en-US" sz="3200" b="1" dirty="0"/>
              <a:t>A</a:t>
            </a:r>
            <a:r>
              <a:rPr lang="en-US" sz="3200" dirty="0"/>
              <a:t> - accept </a:t>
            </a:r>
            <a:r>
              <a:rPr lang="en-US" sz="3200" dirty="0" smtClean="0"/>
              <a:t>them = </a:t>
            </a:r>
            <a:r>
              <a:rPr lang="tr-TR" sz="3200" i="1" dirty="0" smtClean="0"/>
              <a:t>Onları </a:t>
            </a:r>
            <a:r>
              <a:rPr lang="tr-TR" sz="3200" i="1" dirty="0"/>
              <a:t>kabul et</a:t>
            </a:r>
            <a:r>
              <a:rPr lang="en-US" sz="3200" dirty="0" smtClean="0"/>
              <a:t> </a:t>
            </a:r>
            <a:endParaRPr lang="en-US" sz="3200" dirty="0"/>
          </a:p>
          <a:p>
            <a:pPr marL="0" indent="0">
              <a:buNone/>
            </a:pPr>
            <a:r>
              <a:rPr lang="en-US" sz="3200" b="1" dirty="0"/>
              <a:t>B</a:t>
            </a:r>
            <a:r>
              <a:rPr lang="en-US" sz="3200" dirty="0"/>
              <a:t> - believe in </a:t>
            </a:r>
            <a:r>
              <a:rPr lang="en-US" sz="3200" dirty="0" smtClean="0"/>
              <a:t>them = </a:t>
            </a:r>
            <a:r>
              <a:rPr lang="tr-TR" sz="3200" i="1" dirty="0" smtClean="0"/>
              <a:t>Onlara </a:t>
            </a:r>
            <a:r>
              <a:rPr lang="tr-TR" sz="3200" i="1" dirty="0"/>
              <a:t>inan</a:t>
            </a:r>
            <a:endParaRPr lang="en-US" sz="3200" i="1" dirty="0"/>
          </a:p>
          <a:p>
            <a:pPr marL="0" indent="0">
              <a:buNone/>
            </a:pPr>
            <a:r>
              <a:rPr lang="en-US" sz="3200" b="1" dirty="0"/>
              <a:t>C</a:t>
            </a:r>
            <a:r>
              <a:rPr lang="en-US" sz="3200" dirty="0"/>
              <a:t> - commit them to </a:t>
            </a:r>
            <a:r>
              <a:rPr lang="en-US" sz="3200" dirty="0" smtClean="0"/>
              <a:t>God = </a:t>
            </a:r>
            <a:r>
              <a:rPr lang="tr-TR" sz="3200" i="1" dirty="0" smtClean="0"/>
              <a:t>Onları </a:t>
            </a:r>
            <a:r>
              <a:rPr lang="tr-TR" sz="3200" i="1" dirty="0" err="1"/>
              <a:t>Rab’be</a:t>
            </a:r>
            <a:r>
              <a:rPr lang="tr-TR" sz="3200" i="1" dirty="0"/>
              <a:t> teslim et</a:t>
            </a:r>
            <a:endParaRPr lang="en-US" sz="3200" i="1" dirty="0"/>
          </a:p>
        </p:txBody>
      </p:sp>
      <p:sp>
        <p:nvSpPr>
          <p:cNvPr id="6" name="Title 1"/>
          <p:cNvSpPr>
            <a:spLocks noGrp="1"/>
          </p:cNvSpPr>
          <p:nvPr>
            <p:ph type="title"/>
          </p:nvPr>
        </p:nvSpPr>
        <p:spPr>
          <a:xfrm>
            <a:off x="328607" y="934751"/>
            <a:ext cx="5217514" cy="1325563"/>
          </a:xfrm>
        </p:spPr>
        <p:txBody>
          <a:bodyPr>
            <a:normAutofit/>
          </a:bodyPr>
          <a:lstStyle/>
          <a:p>
            <a:r>
              <a:rPr lang="en-US" sz="4000" b="1" dirty="0">
                <a:solidFill>
                  <a:schemeClr val="bg1"/>
                </a:solidFill>
                <a:latin typeface="+mn-lt"/>
              </a:rPr>
              <a:t>SUCCESS PRINCIPLE </a:t>
            </a:r>
            <a:r>
              <a:rPr lang="en-US" sz="4000" b="1" i="1" dirty="0">
                <a:solidFill>
                  <a:schemeClr val="bg1"/>
                </a:solidFill>
                <a:latin typeface="+mn-lt"/>
              </a:rPr>
              <a:t>BAŞARI </a:t>
            </a:r>
            <a:r>
              <a:rPr lang="en-US" sz="4000" b="1" i="1" dirty="0" smtClean="0">
                <a:solidFill>
                  <a:schemeClr val="bg1"/>
                </a:solidFill>
                <a:latin typeface="+mn-lt"/>
              </a:rPr>
              <a:t>İLKESİ</a:t>
            </a:r>
            <a:endParaRPr lang="en-US" sz="4000" i="1" dirty="0">
              <a:solidFill>
                <a:schemeClr val="bg1"/>
              </a:solidFill>
              <a:latin typeface="+mn-lt"/>
            </a:endParaRPr>
          </a:p>
        </p:txBody>
      </p:sp>
    </p:spTree>
    <p:extLst>
      <p:ext uri="{BB962C8B-B14F-4D97-AF65-F5344CB8AC3E}">
        <p14:creationId xmlns:p14="http://schemas.microsoft.com/office/powerpoint/2010/main" val="1579312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7071361"/>
          </a:xfrm>
          <a:prstGeom prst="rect">
            <a:avLst/>
          </a:prstGeom>
        </p:spPr>
      </p:pic>
      <p:sp>
        <p:nvSpPr>
          <p:cNvPr id="3" name="Content Placeholder 2"/>
          <p:cNvSpPr>
            <a:spLocks noGrp="1"/>
          </p:cNvSpPr>
          <p:nvPr>
            <p:ph idx="1"/>
          </p:nvPr>
        </p:nvSpPr>
        <p:spPr>
          <a:xfrm>
            <a:off x="0" y="2260312"/>
            <a:ext cx="9309096" cy="4811047"/>
          </a:xfrm>
        </p:spPr>
        <p:txBody>
          <a:bodyPr>
            <a:noAutofit/>
          </a:bodyPr>
          <a:lstStyle/>
          <a:p>
            <a:pPr marL="0" indent="0" algn="ctr">
              <a:lnSpc>
                <a:spcPts val="2500"/>
              </a:lnSpc>
              <a:spcBef>
                <a:spcPts val="0"/>
              </a:spcBef>
              <a:buNone/>
            </a:pPr>
            <a:r>
              <a:rPr lang="en-US" sz="2500" dirty="0"/>
              <a:t>Dear, patient God, help me slow down, quiet my mind and heart, and listen to you and others.  Help me to accept others when they don’t agree with what I say or do and to be ready to hear their opinions and ideas. Forgive me for being anxious and angry when others do things differently than I would. Help me to understand that You have made us all unique and that is okay. Thank You for Your limitless patience with me. Bless me with patience and acceptance of others</a:t>
            </a:r>
            <a:r>
              <a:rPr lang="en-US" sz="2500" dirty="0" smtClean="0"/>
              <a:t>. </a:t>
            </a:r>
          </a:p>
          <a:p>
            <a:pPr marL="0" indent="0" algn="ctr">
              <a:lnSpc>
                <a:spcPts val="2500"/>
              </a:lnSpc>
              <a:spcBef>
                <a:spcPts val="0"/>
              </a:spcBef>
              <a:buNone/>
            </a:pPr>
            <a:r>
              <a:rPr lang="tr-TR" sz="2500" i="1" dirty="0" smtClean="0"/>
              <a:t>Sevgili </a:t>
            </a:r>
            <a:r>
              <a:rPr lang="tr-TR" sz="2500" i="1" dirty="0"/>
              <a:t>sabırlı </a:t>
            </a:r>
            <a:r>
              <a:rPr lang="tr-TR" sz="2500" i="1" dirty="0" err="1"/>
              <a:t>Rab’bim</a:t>
            </a:r>
            <a:r>
              <a:rPr lang="tr-TR" sz="2500" i="1" dirty="0"/>
              <a:t>, yavaşlamama, zihnimi ve kalbimi susturmama, Seni ve diğerlerini dinlememe yardım et. Söylediklerimi veya </a:t>
            </a:r>
            <a:r>
              <a:rPr lang="tr-TR" sz="2500" i="1" dirty="0" smtClean="0"/>
              <a:t>yaptık-</a:t>
            </a:r>
            <a:r>
              <a:rPr lang="tr-TR" sz="2500" i="1" dirty="0" err="1" smtClean="0"/>
              <a:t>larımı</a:t>
            </a:r>
            <a:r>
              <a:rPr lang="tr-TR" sz="2500" i="1" dirty="0" smtClean="0"/>
              <a:t> </a:t>
            </a:r>
            <a:r>
              <a:rPr lang="tr-TR" sz="2500" i="1" dirty="0"/>
              <a:t>kabul etmedikleri zaman başkalarını kabul etmem ve fikirlerini ve düşüncelerini dinlemeye hazır olmam için bana yardım et. Diğerleri bazı şeyleri benim yapacağımdan farklı yaptığında endişe ve sinir duyduğum için lütfen beni affet. Hepimizi eşsiz yarattığını ve bunun iyi olduğunu anlamamda bana yardımcı ol. Bana olan sınırsız sabrın için teşekkür ederim. Beni sabır ve başkalarını kabulleniş ile bereketle.</a:t>
            </a:r>
            <a:endParaRPr lang="en-US" sz="2500" i="1" dirty="0"/>
          </a:p>
        </p:txBody>
      </p:sp>
      <p:sp>
        <p:nvSpPr>
          <p:cNvPr id="6" name="Title 1"/>
          <p:cNvSpPr>
            <a:spLocks noGrp="1"/>
          </p:cNvSpPr>
          <p:nvPr>
            <p:ph type="title"/>
          </p:nvPr>
        </p:nvSpPr>
        <p:spPr>
          <a:xfrm>
            <a:off x="628650" y="934750"/>
            <a:ext cx="7886700" cy="1325563"/>
          </a:xfrm>
        </p:spPr>
        <p:txBody>
          <a:bodyPr>
            <a:normAutofit/>
          </a:bodyPr>
          <a:lstStyle/>
          <a:p>
            <a:pPr algn="ctr"/>
            <a:r>
              <a:rPr lang="en-US" sz="4000" b="1" dirty="0">
                <a:solidFill>
                  <a:srgbClr val="7030A0"/>
                </a:solidFill>
                <a:latin typeface="+mn-lt"/>
              </a:rPr>
              <a:t>MY PRAYER FOR TODAY</a:t>
            </a:r>
            <a:br>
              <a:rPr lang="en-US" sz="4000" b="1" dirty="0">
                <a:solidFill>
                  <a:srgbClr val="7030A0"/>
                </a:solidFill>
                <a:latin typeface="+mn-lt"/>
              </a:rPr>
            </a:br>
            <a:r>
              <a:rPr lang="en-US" sz="4000" b="1" i="1" dirty="0">
                <a:solidFill>
                  <a:srgbClr val="7030A0"/>
                </a:solidFill>
                <a:latin typeface="+mn-lt"/>
              </a:rPr>
              <a:t>BUGÜN İÇİN </a:t>
            </a:r>
            <a:r>
              <a:rPr lang="en-US" sz="4000" b="1" i="1" dirty="0" smtClean="0">
                <a:solidFill>
                  <a:srgbClr val="7030A0"/>
                </a:solidFill>
                <a:latin typeface="+mn-lt"/>
              </a:rPr>
              <a:t>DUAM</a:t>
            </a:r>
            <a:endParaRPr lang="en-US" sz="4000" i="1" dirty="0">
              <a:solidFill>
                <a:srgbClr val="7030A0"/>
              </a:solidFill>
              <a:latin typeface="+mn-lt"/>
            </a:endParaRPr>
          </a:p>
        </p:txBody>
      </p:sp>
    </p:spTree>
    <p:extLst>
      <p:ext uri="{BB962C8B-B14F-4D97-AF65-F5344CB8AC3E}">
        <p14:creationId xmlns:p14="http://schemas.microsoft.com/office/powerpoint/2010/main" val="10329749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TotalTime>
  <Words>1602</Words>
  <Application>Microsoft Macintosh PowerPoint</Application>
  <PresentationFormat>On-screen Show (4:3)</PresentationFormat>
  <Paragraphs>175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Palatino Linotype</vt:lpstr>
      <vt:lpstr>Office Theme</vt:lpstr>
      <vt:lpstr>PowerPoint Presentation</vt:lpstr>
      <vt:lpstr>A Patient Woman: Lesson 10 Sabırlı Bir Kadın: Ders 10</vt:lpstr>
      <vt:lpstr>PowerPoint Presentation</vt:lpstr>
      <vt:lpstr>PowerPoint Presentation</vt:lpstr>
      <vt:lpstr>ACCEPTING PEOPLE İNSANLARI KABULLENİŞ</vt:lpstr>
      <vt:lpstr>ACCEPT, BELIEVE, COMMIT KABULLEN, İNAN, ADA  </vt:lpstr>
      <vt:lpstr>RATE YOURSELF KENDİNİZİ DEĞERLENDİRİN</vt:lpstr>
      <vt:lpstr>WHICH TEMPERAMENT  DESCRIBES YOU? HANGİ MİZAÇ SİZİ TANIMLIYOR?  </vt:lpstr>
      <vt:lpstr>PERSONAL GROWTH EXERCISES KİŞİSEL GELİŞİM EGZERSİZLERİ</vt:lpstr>
      <vt:lpstr>SUCCESS PRINCIPLE BAŞARI İLKESİ</vt:lpstr>
      <vt:lpstr>MY PRAYER FOR TODAY BUGÜN İÇİN DUAM</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19</cp:revision>
  <dcterms:created xsi:type="dcterms:W3CDTF">2016-03-02T14:41:27Z</dcterms:created>
  <dcterms:modified xsi:type="dcterms:W3CDTF">2018-03-23T19:17:57Z</dcterms:modified>
</cp:coreProperties>
</file>