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65"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75"/>
    <p:restoredTop sz="62845"/>
  </p:normalViewPr>
  <p:slideViewPr>
    <p:cSldViewPr snapToGrid="0" snapToObjects="1">
      <p:cViewPr varScale="1">
        <p:scale>
          <a:sx n="76" d="100"/>
          <a:sy n="76" d="100"/>
        </p:scale>
        <p:origin x="2008" y="200"/>
      </p:cViewPr>
      <p:guideLst/>
    </p:cSldViewPr>
  </p:slideViewPr>
  <p:notesTextViewPr>
    <p:cViewPr>
      <p:scale>
        <a:sx n="1" d="1"/>
        <a:sy n="1" d="1"/>
      </p:scale>
      <p:origin x="0" y="0"/>
    </p:cViewPr>
  </p:notesTextViewPr>
  <p:notesViewPr>
    <p:cSldViewPr snapToGrid="0" snapToObjects="1">
      <p:cViewPr varScale="1">
        <p:scale>
          <a:sx n="48" d="100"/>
          <a:sy n="48" d="100"/>
        </p:scale>
        <p:origin x="3032" y="200"/>
      </p:cViewPr>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E80B65-0445-FE48-830A-01D66F4FA46F}" type="datetimeFigureOut">
              <a:rPr lang="en-US" smtClean="0"/>
              <a:t>3/23/18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A9BCC3-9EF2-DC41-9486-E50246423197}" type="slidenum">
              <a:rPr lang="en-US" smtClean="0"/>
              <a:t>‹#›</a:t>
            </a:fld>
            <a:endParaRPr lang="en-US"/>
          </a:p>
        </p:txBody>
      </p:sp>
    </p:spTree>
    <p:extLst>
      <p:ext uri="{BB962C8B-B14F-4D97-AF65-F5344CB8AC3E}">
        <p14:creationId xmlns:p14="http://schemas.microsoft.com/office/powerpoint/2010/main" val="2073092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Kişisel</a:t>
            </a:r>
            <a:r>
              <a:rPr lang="en-US" dirty="0" smtClean="0"/>
              <a:t> </a:t>
            </a:r>
            <a:r>
              <a:rPr lang="en-US" dirty="0" err="1" smtClean="0"/>
              <a:t>gelişim</a:t>
            </a:r>
            <a:r>
              <a:rPr lang="en-US" dirty="0" smtClean="0"/>
              <a:t> </a:t>
            </a:r>
            <a:r>
              <a:rPr lang="en-US" dirty="0" err="1" smtClean="0"/>
              <a:t>için</a:t>
            </a:r>
            <a:r>
              <a:rPr lang="en-US" dirty="0" smtClean="0"/>
              <a:t> </a:t>
            </a:r>
            <a:r>
              <a:rPr lang="en-US" dirty="0" err="1" smtClean="0"/>
              <a:t>kadın</a:t>
            </a:r>
            <a:r>
              <a:rPr lang="en-US" dirty="0" smtClean="0"/>
              <a:t> </a:t>
            </a:r>
            <a:r>
              <a:rPr lang="en-US" dirty="0" err="1" smtClean="0"/>
              <a:t>rehberi</a:t>
            </a:r>
            <a:endParaRPr lang="en-US" dirty="0" smtClean="0"/>
          </a:p>
          <a:p>
            <a:endParaRPr lang="en-US" dirty="0" smtClean="0"/>
          </a:p>
          <a:p>
            <a:r>
              <a:rPr lang="en-US" dirty="0" err="1" smtClean="0"/>
              <a:t>Olabileceğinin</a:t>
            </a:r>
            <a:r>
              <a:rPr lang="en-US" dirty="0" smtClean="0"/>
              <a:t> </a:t>
            </a:r>
            <a:r>
              <a:rPr lang="en-US" dirty="0" err="1" smtClean="0"/>
              <a:t>en</a:t>
            </a:r>
            <a:r>
              <a:rPr lang="en-US" dirty="0" smtClean="0"/>
              <a:t> </a:t>
            </a:r>
            <a:r>
              <a:rPr lang="en-US" dirty="0" err="1" smtClean="0"/>
              <a:t>iyisi</a:t>
            </a:r>
            <a:endParaRPr lang="en-US" smtClean="0"/>
          </a:p>
          <a:p>
            <a:endParaRPr lang="en-US"/>
          </a:p>
        </p:txBody>
      </p:sp>
      <p:sp>
        <p:nvSpPr>
          <p:cNvPr id="4" name="Slide Number Placeholder 3"/>
          <p:cNvSpPr>
            <a:spLocks noGrp="1"/>
          </p:cNvSpPr>
          <p:nvPr>
            <p:ph type="sldNum" sz="quarter" idx="10"/>
          </p:nvPr>
        </p:nvSpPr>
        <p:spPr/>
        <p:txBody>
          <a:bodyPr/>
          <a:lstStyle/>
          <a:p>
            <a:fld id="{BC924195-E0C0-E74B-A1E5-62FFC8B6AABA}" type="slidenum">
              <a:rPr lang="en-US" smtClean="0"/>
              <a:t>1</a:t>
            </a:fld>
            <a:endParaRPr lang="en-US"/>
          </a:p>
        </p:txBody>
      </p:sp>
    </p:spTree>
    <p:extLst>
      <p:ext uri="{BB962C8B-B14F-4D97-AF65-F5344CB8AC3E}">
        <p14:creationId xmlns:p14="http://schemas.microsoft.com/office/powerpoint/2010/main" val="693193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 VICTORIOUS WOMAN</a:t>
            </a:r>
          </a:p>
          <a:p>
            <a:r>
              <a:rPr lang="tr-TR" sz="1200" b="1" i="1" kern="1200" dirty="0" smtClean="0">
                <a:solidFill>
                  <a:schemeClr val="tx1"/>
                </a:solidFill>
                <a:effectLst/>
                <a:latin typeface="+mn-lt"/>
                <a:ea typeface="+mn-ea"/>
                <a:cs typeface="+mn-cs"/>
              </a:rPr>
              <a:t>MUZAFFER BİR KADIN</a:t>
            </a:r>
            <a:r>
              <a:rPr lang="en-US" i="1" dirty="0" smtClean="0">
                <a:effectLst/>
              </a:rPr>
              <a:t> </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AA9BCC3-9EF2-DC41-9486-E50246423197}" type="slidenum">
              <a:rPr lang="en-US" smtClean="0"/>
              <a:t>2</a:t>
            </a:fld>
            <a:endParaRPr lang="en-US"/>
          </a:p>
        </p:txBody>
      </p:sp>
    </p:spTree>
    <p:extLst>
      <p:ext uri="{BB962C8B-B14F-4D97-AF65-F5344CB8AC3E}">
        <p14:creationId xmlns:p14="http://schemas.microsoft.com/office/powerpoint/2010/main" val="1686857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5238" y="565150"/>
            <a:ext cx="3303587" cy="2478088"/>
          </a:xfrm>
        </p:spPr>
      </p:sp>
      <p:sp>
        <p:nvSpPr>
          <p:cNvPr id="3" name="Notes Placeholder 2"/>
          <p:cNvSpPr>
            <a:spLocks noGrp="1"/>
          </p:cNvSpPr>
          <p:nvPr>
            <p:ph type="body" idx="1"/>
          </p:nvPr>
        </p:nvSpPr>
        <p:spPr>
          <a:xfrm>
            <a:off x="685800" y="3297894"/>
            <a:ext cx="5486400" cy="3600450"/>
          </a:xfrm>
        </p:spPr>
        <p:txBody>
          <a:bodyPr/>
          <a:lstStyle/>
          <a:p>
            <a:r>
              <a:rPr lang="en-US" sz="1200" i="0" kern="1200" dirty="0" smtClean="0">
                <a:solidFill>
                  <a:schemeClr val="tx1"/>
                </a:solidFill>
                <a:effectLst/>
                <a:latin typeface="+mn-lt"/>
                <a:ea typeface="+mn-ea"/>
                <a:cs typeface="+mn-cs"/>
              </a:rPr>
              <a:t>“But the Lord is faithful, and he will strengthen you and protect you from the evil one.</a:t>
            </a:r>
          </a:p>
          <a:p>
            <a:r>
              <a:rPr lang="en-US" sz="1200" i="0" kern="1200" dirty="0" smtClean="0">
                <a:solidFill>
                  <a:schemeClr val="tx1"/>
                </a:solidFill>
                <a:effectLst/>
                <a:latin typeface="+mn-lt"/>
                <a:ea typeface="+mn-ea"/>
                <a:cs typeface="+mn-cs"/>
              </a:rPr>
              <a:t>We have confidence in the Lord…. </a:t>
            </a:r>
          </a:p>
          <a:p>
            <a:r>
              <a:rPr lang="en-US" sz="1200" i="0" kern="1200" dirty="0" smtClean="0">
                <a:solidFill>
                  <a:schemeClr val="tx1"/>
                </a:solidFill>
                <a:effectLst/>
                <a:latin typeface="+mn-lt"/>
                <a:ea typeface="+mn-ea"/>
                <a:cs typeface="+mn-cs"/>
              </a:rPr>
              <a:t>May the Lord direct your hearts into God’s love and Christ’s perseverance.” </a:t>
            </a:r>
          </a:p>
          <a:p>
            <a:r>
              <a:rPr lang="en-US" sz="1200" i="0" kern="1200" dirty="0" smtClean="0">
                <a:solidFill>
                  <a:schemeClr val="tx1"/>
                </a:solidFill>
                <a:effectLst/>
                <a:latin typeface="+mn-lt"/>
                <a:ea typeface="+mn-ea"/>
                <a:cs typeface="+mn-cs"/>
              </a:rPr>
              <a:t>2 Thessalonians 3:3-5</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Bible is full of stories of apparent defeat which often turn into victory. History is also replete with such stories from every nation. Your family may have its own stories to tell of discouragement and what seemed like failure that turned into happiness and victory. Perhaps your own life will testify to similar events with happy endings. God has promised us victory. And we can look forward to that glorious, victorious day when Jesus comes to take us to our heavenly home.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promise gives us confidence and can help lead us to victory. “But the Lord is faithful, and he will strengthen you and protect you from the evil one. We have confidence in the Lord that you are doing and will continue to do the things we command. May the Lord direct your hearts into God’s love and Christ’s perseverance” (2 Thessalonians 3:3-5).</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When we look back on our lives, we can see how God has led and blessed us. At various times in our experience, we may not see the way ahead. Disappointments and sorrows may overwhelm us.  But it is our reaction to failure and the bad times that can help make us victorious and courageous women. Through bad times we can learn lessons of dependence upon God, the power of prayer, and the strength of love. The bad times can make us </a:t>
            </a:r>
            <a:r>
              <a:rPr lang="en-US" sz="1200" i="1" kern="1200" dirty="0" smtClean="0">
                <a:solidFill>
                  <a:schemeClr val="tx1"/>
                </a:solidFill>
                <a:effectLst/>
                <a:latin typeface="+mn-lt"/>
                <a:ea typeface="+mn-ea"/>
                <a:cs typeface="+mn-cs"/>
              </a:rPr>
              <a:t>bitte</a:t>
            </a:r>
            <a:r>
              <a:rPr lang="en-US" sz="1200" kern="1200" dirty="0" smtClean="0">
                <a:solidFill>
                  <a:schemeClr val="tx1"/>
                </a:solidFill>
                <a:effectLst/>
                <a:latin typeface="+mn-lt"/>
                <a:ea typeface="+mn-ea"/>
                <a:cs typeface="+mn-cs"/>
              </a:rPr>
              <a:t>r or </a:t>
            </a:r>
            <a:r>
              <a:rPr lang="en-US" sz="1200" i="1" kern="1200" dirty="0" smtClean="0">
                <a:solidFill>
                  <a:schemeClr val="tx1"/>
                </a:solidFill>
                <a:effectLst/>
                <a:latin typeface="+mn-lt"/>
                <a:ea typeface="+mn-ea"/>
                <a:cs typeface="+mn-cs"/>
              </a:rPr>
              <a:t>better</a:t>
            </a:r>
            <a:r>
              <a:rPr lang="en-US" sz="1200" kern="1200" dirty="0" smtClean="0">
                <a:solidFill>
                  <a:schemeClr val="tx1"/>
                </a:solidFill>
                <a:effectLst/>
                <a:latin typeface="+mn-lt"/>
                <a:ea typeface="+mn-ea"/>
                <a:cs typeface="+mn-cs"/>
              </a:rPr>
              <a:t> people.</a:t>
            </a:r>
          </a:p>
          <a:p>
            <a:r>
              <a:rPr lang="is-IS"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 </a:t>
            </a:r>
            <a:r>
              <a:rPr lang="tr-TR" sz="1200" i="1" kern="1200" dirty="0" smtClean="0">
                <a:solidFill>
                  <a:schemeClr val="tx1"/>
                </a:solidFill>
                <a:effectLst/>
                <a:latin typeface="+mn-lt"/>
                <a:ea typeface="+mn-ea"/>
                <a:cs typeface="+mn-cs"/>
              </a:rPr>
              <a:t>“Ama Rab güvenilirdir. O sizi pekiştirecek, kötü olandan koruyacaktır. Buyurduklarımızı yaptığınıza ve yapacağınıza dair </a:t>
            </a:r>
            <a:r>
              <a:rPr lang="tr-TR" sz="1200" i="1" kern="1200" dirty="0" err="1" smtClean="0">
                <a:solidFill>
                  <a:schemeClr val="tx1"/>
                </a:solidFill>
                <a:effectLst/>
                <a:latin typeface="+mn-lt"/>
                <a:ea typeface="+mn-ea"/>
                <a:cs typeface="+mn-cs"/>
              </a:rPr>
              <a:t>Rab’de</a:t>
            </a:r>
            <a:r>
              <a:rPr lang="tr-TR" sz="1200" i="1" kern="1200" dirty="0" smtClean="0">
                <a:solidFill>
                  <a:schemeClr val="tx1"/>
                </a:solidFill>
                <a:effectLst/>
                <a:latin typeface="+mn-lt"/>
                <a:ea typeface="+mn-ea"/>
                <a:cs typeface="+mn-cs"/>
              </a:rPr>
              <a:t> size güveniyoruz.</a:t>
            </a:r>
            <a:r>
              <a:rPr lang="tr-TR" sz="1200" i="1" kern="1200" baseline="30000" dirty="0" smtClean="0">
                <a:solidFill>
                  <a:schemeClr val="tx1"/>
                </a:solidFill>
                <a:effectLst/>
                <a:latin typeface="+mn-lt"/>
                <a:ea typeface="+mn-ea"/>
                <a:cs typeface="+mn-cs"/>
              </a:rPr>
              <a:t> </a:t>
            </a:r>
            <a:r>
              <a:rPr lang="tr-TR" sz="1200" i="1" kern="1200" dirty="0" smtClean="0">
                <a:solidFill>
                  <a:schemeClr val="tx1"/>
                </a:solidFill>
                <a:effectLst/>
                <a:latin typeface="+mn-lt"/>
                <a:ea typeface="+mn-ea"/>
                <a:cs typeface="+mn-cs"/>
              </a:rPr>
              <a:t>Rab yüreklerinizi Tanrı'nın sevgisine, Mesih'in sabrına yöneltsin.”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2. Selanikliler 3:3-5</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Kutsal Kitap, genellikle zafer haline dönüşen bariz yenilgi hikayeleri ile doludur. Tarih de her ulustan benzer hikayeler ile doludur. Kendi ailenizde bile zamanında bir başarısızlık olarak görünen heves kırıcı olayların mutluluk ve zafere dönüşmesi ile ilgili hikayeler olabilir. Belki kendi hayatınız bile mutlu sonlanan benzer olaylara tanıklık edecektir. Rab bize zafer sözü verdi. Ve İsa’nın bizi göksel evimize götürmeye geleceği o muhteşem, muzaffer günü sabırsızlıkla bekleyebiliriz.</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Bu vaat bize güven verir ve bizi zafere taşımaya yardımcı olabilir. “Ama Rab güvenilirdir. O sizi pekiştirecek, kötü olandan koruyacaktır. Buyurduklarımızı yaptığınıza ve yapacağınıza dair </a:t>
            </a:r>
            <a:r>
              <a:rPr lang="tr-TR" sz="1200" i="1" kern="1200" dirty="0" err="1" smtClean="0">
                <a:solidFill>
                  <a:schemeClr val="tx1"/>
                </a:solidFill>
                <a:effectLst/>
                <a:latin typeface="+mn-lt"/>
                <a:ea typeface="+mn-ea"/>
                <a:cs typeface="+mn-cs"/>
              </a:rPr>
              <a:t>Rab'de</a:t>
            </a:r>
            <a:r>
              <a:rPr lang="tr-TR" sz="1200" i="1" kern="1200" dirty="0" smtClean="0">
                <a:solidFill>
                  <a:schemeClr val="tx1"/>
                </a:solidFill>
                <a:effectLst/>
                <a:latin typeface="+mn-lt"/>
                <a:ea typeface="+mn-ea"/>
                <a:cs typeface="+mn-cs"/>
              </a:rPr>
              <a:t> size güveniyoruz. Rab yüreklerinizi Tanrı'nın sevgisine, Mesih'in sabrına yöneltsin.” (2. Selanikliler 3:3-5).</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Hayatlarımıza geri baktığımızda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bizi nasıl yönlendirdiğini ve kutsadığını görebiliriz. Deneyimimizdeki çeşitli zamanlarda, ilerleme yolunu göremeyebiliriz. Hayal kırıklığı ve üzüntü bizi mahvedebilir. Ancak bizi muzaffer ve cesur kadınlar yapan, zor durumlara ve başarısızlığa verdiğimiz tepkilerdir. Kötü zamanlar vesilesiyle, </a:t>
            </a:r>
            <a:r>
              <a:rPr lang="tr-TR" sz="1200" i="1" kern="1200" dirty="0" err="1" smtClean="0">
                <a:solidFill>
                  <a:schemeClr val="tx1"/>
                </a:solidFill>
                <a:effectLst/>
                <a:latin typeface="+mn-lt"/>
                <a:ea typeface="+mn-ea"/>
                <a:cs typeface="+mn-cs"/>
              </a:rPr>
              <a:t>Rab'be</a:t>
            </a:r>
            <a:r>
              <a:rPr lang="tr-TR" sz="1200" i="1" kern="1200" dirty="0" smtClean="0">
                <a:solidFill>
                  <a:schemeClr val="tx1"/>
                </a:solidFill>
                <a:effectLst/>
                <a:latin typeface="+mn-lt"/>
                <a:ea typeface="+mn-ea"/>
                <a:cs typeface="+mn-cs"/>
              </a:rPr>
              <a:t> bağlılığın önemini, duanın ve sevginin gücünü öğrenebiliriz. Kötü zamanlar bizi daha acılı ya da daha iyi insanlar yapabilir.</a:t>
            </a:r>
            <a:r>
              <a:rPr lang="en-US" i="1" dirty="0" smtClean="0">
                <a:effectLst/>
              </a:rPr>
              <a:t> </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AA9BCC3-9EF2-DC41-9486-E50246423197}" type="slidenum">
              <a:rPr lang="en-US" smtClean="0"/>
              <a:t>3</a:t>
            </a:fld>
            <a:endParaRPr lang="en-US"/>
          </a:p>
        </p:txBody>
      </p:sp>
    </p:spTree>
    <p:extLst>
      <p:ext uri="{BB962C8B-B14F-4D97-AF65-F5344CB8AC3E}">
        <p14:creationId xmlns:p14="http://schemas.microsoft.com/office/powerpoint/2010/main" val="2085134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SAYINGS THAT CAN HELP US </a:t>
            </a:r>
            <a:endParaRPr lang="en-US" sz="1200" kern="1200" dirty="0" smtClean="0">
              <a:solidFill>
                <a:schemeClr val="tx1"/>
              </a:solidFill>
              <a:effectLst/>
              <a:latin typeface="+mn-lt"/>
              <a:ea typeface="+mn-ea"/>
              <a:cs typeface="+mn-cs"/>
            </a:endParaRPr>
          </a:p>
          <a:p>
            <a:pPr marL="171450" lvl="0" indent="-171450">
              <a:buFont typeface="Arial" charset="0"/>
              <a:buChar char="•"/>
            </a:pPr>
            <a:r>
              <a:rPr lang="en-US" sz="1200" kern="1200" dirty="0" smtClean="0">
                <a:solidFill>
                  <a:schemeClr val="tx1"/>
                </a:solidFill>
                <a:effectLst/>
                <a:latin typeface="+mn-lt"/>
                <a:ea typeface="+mn-ea"/>
                <a:cs typeface="+mn-cs"/>
              </a:rPr>
              <a:t>“Success is the flip side of failure.”</a:t>
            </a:r>
          </a:p>
          <a:p>
            <a:pPr marL="171450" lvl="0" indent="-171450">
              <a:buFont typeface="Arial" charset="0"/>
              <a:buChar char="•"/>
            </a:pPr>
            <a:r>
              <a:rPr lang="en-US" sz="1200" kern="1200" dirty="0" smtClean="0">
                <a:solidFill>
                  <a:schemeClr val="tx1"/>
                </a:solidFill>
                <a:effectLst/>
                <a:latin typeface="+mn-lt"/>
                <a:ea typeface="+mn-ea"/>
                <a:cs typeface="+mn-cs"/>
              </a:rPr>
              <a:t>“Success is failure turned inside out, the silver tint to the clouds of doubt.”</a:t>
            </a:r>
          </a:p>
          <a:p>
            <a:pPr marL="171450" lvl="0" indent="-171450">
              <a:buFont typeface="Arial" charset="0"/>
              <a:buChar char="•"/>
            </a:pPr>
            <a:r>
              <a:rPr lang="en-US" sz="1200" kern="1200" dirty="0" smtClean="0">
                <a:solidFill>
                  <a:schemeClr val="tx1"/>
                </a:solidFill>
                <a:effectLst/>
                <a:latin typeface="+mn-lt"/>
                <a:ea typeface="+mn-ea"/>
                <a:cs typeface="+mn-cs"/>
              </a:rPr>
              <a:t>“Don’t give up. Learn from each failure, and you will have success. God has not called you to failure, but to success.”  </a:t>
            </a:r>
          </a:p>
          <a:p>
            <a:pPr marL="171450" lvl="0" indent="-171450">
              <a:buFont typeface="Arial" charset="0"/>
              <a:buChar char="•"/>
            </a:pPr>
            <a:r>
              <a:rPr lang="en-US" sz="1200" kern="1200" dirty="0" smtClean="0">
                <a:solidFill>
                  <a:schemeClr val="tx1"/>
                </a:solidFill>
                <a:effectLst/>
                <a:latin typeface="+mn-lt"/>
                <a:ea typeface="+mn-ea"/>
                <a:cs typeface="+mn-cs"/>
              </a:rPr>
              <a:t>“When the going gets tough, the tough get going.”</a:t>
            </a:r>
          </a:p>
          <a:p>
            <a:pPr marL="171450" lvl="0" indent="-171450">
              <a:buFont typeface="Arial" charset="0"/>
              <a:buChar char="•"/>
            </a:pPr>
            <a:r>
              <a:rPr lang="en-US" sz="1200" kern="1200" dirty="0" smtClean="0">
                <a:solidFill>
                  <a:schemeClr val="tx1"/>
                </a:solidFill>
                <a:effectLst/>
                <a:latin typeface="+mn-lt"/>
                <a:ea typeface="+mn-ea"/>
                <a:cs typeface="+mn-cs"/>
              </a:rPr>
              <a:t>“If at first you don’t succeed, try, try again. </a:t>
            </a:r>
            <a:r>
              <a:rPr lang="en-US" sz="1200" kern="1200" dirty="0" err="1" smtClean="0">
                <a:solidFill>
                  <a:schemeClr val="tx1"/>
                </a:solidFill>
                <a:effectLst/>
                <a:latin typeface="+mn-lt"/>
                <a:ea typeface="+mn-ea"/>
                <a:cs typeface="+mn-cs"/>
              </a:rPr>
              <a:t>‘Tis</a:t>
            </a:r>
            <a:r>
              <a:rPr lang="en-US" sz="1200" kern="1200" dirty="0" smtClean="0">
                <a:solidFill>
                  <a:schemeClr val="tx1"/>
                </a:solidFill>
                <a:effectLst/>
                <a:latin typeface="+mn-lt"/>
                <a:ea typeface="+mn-ea"/>
                <a:cs typeface="+mn-cs"/>
              </a:rPr>
              <a:t> a lesson all should heed, try again.”</a:t>
            </a:r>
          </a:p>
          <a:p>
            <a:pPr marL="171450" lvl="0" indent="-171450">
              <a:buFont typeface="Arial" charset="0"/>
              <a:buChar char="•"/>
            </a:pPr>
            <a:r>
              <a:rPr lang="en-US" sz="1200" kern="1200" dirty="0" smtClean="0">
                <a:solidFill>
                  <a:schemeClr val="tx1"/>
                </a:solidFill>
                <a:effectLst/>
                <a:latin typeface="+mn-lt"/>
                <a:ea typeface="+mn-ea"/>
                <a:cs typeface="+mn-cs"/>
              </a:rPr>
              <a:t>“Anything worth doing is worth doing well.”</a:t>
            </a:r>
          </a:p>
          <a:p>
            <a:pPr marL="171450" lvl="0" indent="-171450">
              <a:buFont typeface="Arial" charset="0"/>
              <a:buChar char="•"/>
            </a:pPr>
            <a:r>
              <a:rPr lang="en-US" sz="1200" kern="1200" dirty="0" smtClean="0">
                <a:solidFill>
                  <a:schemeClr val="tx1"/>
                </a:solidFill>
                <a:effectLst/>
                <a:latin typeface="+mn-lt"/>
                <a:ea typeface="+mn-ea"/>
                <a:cs typeface="+mn-cs"/>
              </a:rPr>
              <a:t>“There’s no shame in failing. The shame is in not learning from your failures.”</a:t>
            </a:r>
          </a:p>
          <a:p>
            <a:pPr marL="171450" lvl="0" indent="-171450">
              <a:buFont typeface="Arial" charset="0"/>
              <a:buChar char="•"/>
            </a:pPr>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BİZE YARDIMCI OLABİLECEK </a:t>
            </a:r>
            <a:r>
              <a:rPr lang="tr-TR" sz="1200" b="1" i="1" kern="1200" dirty="0" smtClean="0">
                <a:solidFill>
                  <a:schemeClr val="tx1"/>
                </a:solidFill>
                <a:effectLst/>
                <a:latin typeface="+mn-lt"/>
                <a:ea typeface="+mn-ea"/>
                <a:cs typeface="+mn-cs"/>
              </a:rPr>
              <a:t>SÖZLER</a:t>
            </a:r>
            <a:endParaRPr lang="en-US" sz="1200" i="1" kern="1200" dirty="0" smtClean="0">
              <a:solidFill>
                <a:schemeClr val="tx1"/>
              </a:solidFill>
              <a:effectLst/>
              <a:latin typeface="+mn-lt"/>
              <a:ea typeface="+mn-ea"/>
              <a:cs typeface="+mn-cs"/>
            </a:endParaRPr>
          </a:p>
          <a:p>
            <a:pPr marL="171450" lvl="0" indent="-171450">
              <a:buFont typeface="Arial" charset="0"/>
              <a:buChar char="•"/>
            </a:pPr>
            <a:r>
              <a:rPr lang="tr-TR" sz="1200" i="1" kern="1200" dirty="0" smtClean="0">
                <a:solidFill>
                  <a:schemeClr val="tx1"/>
                </a:solidFill>
                <a:effectLst/>
                <a:latin typeface="+mn-lt"/>
                <a:ea typeface="+mn-ea"/>
                <a:cs typeface="+mn-cs"/>
              </a:rPr>
              <a:t>"Başarı, başarısızlığın ters yüzüdür."</a:t>
            </a:r>
            <a:endParaRPr lang="en-US" sz="1200" i="1" kern="1200" dirty="0" smtClean="0">
              <a:solidFill>
                <a:schemeClr val="tx1"/>
              </a:solidFill>
              <a:effectLst/>
              <a:latin typeface="+mn-lt"/>
              <a:ea typeface="+mn-ea"/>
              <a:cs typeface="+mn-cs"/>
            </a:endParaRPr>
          </a:p>
          <a:p>
            <a:pPr marL="171450" lvl="0" indent="-171450">
              <a:buFont typeface="Arial" charset="0"/>
              <a:buChar char="•"/>
            </a:pPr>
            <a:r>
              <a:rPr lang="tr-TR" sz="1200" i="1" kern="1200" dirty="0" smtClean="0">
                <a:solidFill>
                  <a:schemeClr val="tx1"/>
                </a:solidFill>
                <a:effectLst/>
                <a:latin typeface="+mn-lt"/>
                <a:ea typeface="+mn-ea"/>
                <a:cs typeface="+mn-cs"/>
              </a:rPr>
              <a:t>"Başarı, başarısızlığın içten dışa, gümüş renginde şüphe bulutlarına dönüşmüş halidir."</a:t>
            </a:r>
            <a:endParaRPr lang="en-US" sz="1200" i="1" kern="1200" dirty="0" smtClean="0">
              <a:solidFill>
                <a:schemeClr val="tx1"/>
              </a:solidFill>
              <a:effectLst/>
              <a:latin typeface="+mn-lt"/>
              <a:ea typeface="+mn-ea"/>
              <a:cs typeface="+mn-cs"/>
            </a:endParaRPr>
          </a:p>
          <a:p>
            <a:pPr marL="171450" lvl="0" indent="-171450">
              <a:buFont typeface="Arial" charset="0"/>
              <a:buChar char="•"/>
            </a:pPr>
            <a:r>
              <a:rPr lang="tr-TR" sz="1200" i="1" kern="1200" dirty="0" smtClean="0">
                <a:solidFill>
                  <a:schemeClr val="tx1"/>
                </a:solidFill>
                <a:effectLst/>
                <a:latin typeface="+mn-lt"/>
                <a:ea typeface="+mn-ea"/>
                <a:cs typeface="+mn-cs"/>
              </a:rPr>
              <a:t>"Pes etmeyin. Her başarısızlıktan ders çıkarınca başarı elde edersiniz. Rab sizi başarısızlığa uğratmak için değil, başarı için çağırdı."</a:t>
            </a:r>
            <a:endParaRPr lang="en-US" sz="1200" i="1" kern="1200" dirty="0" smtClean="0">
              <a:solidFill>
                <a:schemeClr val="tx1"/>
              </a:solidFill>
              <a:effectLst/>
              <a:latin typeface="+mn-lt"/>
              <a:ea typeface="+mn-ea"/>
              <a:cs typeface="+mn-cs"/>
            </a:endParaRPr>
          </a:p>
          <a:p>
            <a:pPr marL="171450" lvl="0" indent="-171450">
              <a:buFont typeface="Arial" charset="0"/>
              <a:buChar char="•"/>
            </a:pPr>
            <a:r>
              <a:rPr lang="tr-TR" sz="1200" i="1" kern="1200" dirty="0" smtClean="0">
                <a:solidFill>
                  <a:schemeClr val="tx1"/>
                </a:solidFill>
                <a:effectLst/>
                <a:latin typeface="+mn-lt"/>
                <a:ea typeface="+mn-ea"/>
                <a:cs typeface="+mn-cs"/>
              </a:rPr>
              <a:t>"Gidişat zorlaştığında çetin olan kişi ilerler"</a:t>
            </a:r>
            <a:endParaRPr lang="en-US" sz="1200" i="1" kern="1200" dirty="0" smtClean="0">
              <a:solidFill>
                <a:schemeClr val="tx1"/>
              </a:solidFill>
              <a:effectLst/>
              <a:latin typeface="+mn-lt"/>
              <a:ea typeface="+mn-ea"/>
              <a:cs typeface="+mn-cs"/>
            </a:endParaRPr>
          </a:p>
          <a:p>
            <a:pPr marL="171450" lvl="0" indent="-171450">
              <a:buFont typeface="Arial" charset="0"/>
              <a:buChar char="•"/>
            </a:pPr>
            <a:r>
              <a:rPr lang="tr-TR" sz="1200" i="1" kern="1200" dirty="0" smtClean="0">
                <a:solidFill>
                  <a:schemeClr val="tx1"/>
                </a:solidFill>
                <a:effectLst/>
                <a:latin typeface="+mn-lt"/>
                <a:ea typeface="+mn-ea"/>
                <a:cs typeface="+mn-cs"/>
              </a:rPr>
              <a:t>"İlk başta başarılı olamazsanız, tekrar tekrar deneyin. Bu, herkesin önemsemesi gereken bir derstir, tekrar deneyin.”</a:t>
            </a:r>
            <a:endParaRPr lang="en-US" sz="1200" i="1" kern="1200" dirty="0" smtClean="0">
              <a:solidFill>
                <a:schemeClr val="tx1"/>
              </a:solidFill>
              <a:effectLst/>
              <a:latin typeface="+mn-lt"/>
              <a:ea typeface="+mn-ea"/>
              <a:cs typeface="+mn-cs"/>
            </a:endParaRPr>
          </a:p>
          <a:p>
            <a:pPr marL="171450" lvl="0" indent="-171450">
              <a:buFont typeface="Arial" charset="0"/>
              <a:buChar char="•"/>
            </a:pPr>
            <a:r>
              <a:rPr lang="tr-TR" sz="1200" i="1" kern="1200" dirty="0" smtClean="0">
                <a:solidFill>
                  <a:schemeClr val="tx1"/>
                </a:solidFill>
                <a:effectLst/>
                <a:latin typeface="+mn-lt"/>
                <a:ea typeface="+mn-ea"/>
                <a:cs typeface="+mn-cs"/>
              </a:rPr>
              <a:t>"Yapılmaya değer her şey, iyi yapılmaya da değer."</a:t>
            </a:r>
            <a:endParaRPr lang="en-US" sz="1200" i="1" kern="1200" dirty="0" smtClean="0">
              <a:solidFill>
                <a:schemeClr val="tx1"/>
              </a:solidFill>
              <a:effectLst/>
              <a:latin typeface="+mn-lt"/>
              <a:ea typeface="+mn-ea"/>
              <a:cs typeface="+mn-cs"/>
            </a:endParaRPr>
          </a:p>
          <a:p>
            <a:pPr marL="171450" lvl="0" indent="-171450">
              <a:buFont typeface="Arial" charset="0"/>
              <a:buChar char="•"/>
            </a:pPr>
            <a:r>
              <a:rPr lang="tr-TR" sz="1200" i="1" kern="1200" dirty="0" smtClean="0">
                <a:solidFill>
                  <a:schemeClr val="tx1"/>
                </a:solidFill>
                <a:effectLst/>
                <a:latin typeface="+mn-lt"/>
                <a:ea typeface="+mn-ea"/>
                <a:cs typeface="+mn-cs"/>
              </a:rPr>
              <a:t>"Başarısızlıkta utanılacak bir şey yok. Utanç hatalardan ders almamaktır."</a:t>
            </a:r>
            <a:endParaRPr lang="en-US" sz="1200" i="1" kern="1200" dirty="0" smtClean="0">
              <a:solidFill>
                <a:schemeClr val="tx1"/>
              </a:solidFill>
              <a:effectLst/>
              <a:latin typeface="+mn-lt"/>
              <a:ea typeface="+mn-ea"/>
              <a:cs typeface="+mn-cs"/>
            </a:endParaRPr>
          </a:p>
          <a:p>
            <a:pPr marL="0" indent="0">
              <a:buFont typeface="Arial"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AA9BCC3-9EF2-DC41-9486-E50246423197}" type="slidenum">
              <a:rPr lang="en-US" smtClean="0"/>
              <a:t>4</a:t>
            </a:fld>
            <a:endParaRPr lang="en-US"/>
          </a:p>
        </p:txBody>
      </p:sp>
    </p:spTree>
    <p:extLst>
      <p:ext uri="{BB962C8B-B14F-4D97-AF65-F5344CB8AC3E}">
        <p14:creationId xmlns:p14="http://schemas.microsoft.com/office/powerpoint/2010/main" val="1728355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484188"/>
            <a:ext cx="2698750" cy="2024062"/>
          </a:xfrm>
        </p:spPr>
      </p:sp>
      <p:sp>
        <p:nvSpPr>
          <p:cNvPr id="3" name="Notes Placeholder 2"/>
          <p:cNvSpPr>
            <a:spLocks noGrp="1"/>
          </p:cNvSpPr>
          <p:nvPr>
            <p:ph type="body" idx="1"/>
          </p:nvPr>
        </p:nvSpPr>
        <p:spPr>
          <a:xfrm>
            <a:off x="685800" y="2544857"/>
            <a:ext cx="5486400" cy="3600450"/>
          </a:xfrm>
        </p:spPr>
        <p:txBody>
          <a:bodyPr/>
          <a:lstStyle/>
          <a:p>
            <a:r>
              <a:rPr lang="en-US" sz="1200" b="1" kern="1200" dirty="0" smtClean="0">
                <a:solidFill>
                  <a:schemeClr val="tx1"/>
                </a:solidFill>
                <a:effectLst/>
                <a:latin typeface="+mn-lt"/>
                <a:ea typeface="+mn-ea"/>
                <a:cs typeface="+mn-cs"/>
              </a:rPr>
              <a:t>WHAT TO DO WITH FAILURE</a:t>
            </a: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1.</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Acknowledge it</a:t>
            </a:r>
            <a:r>
              <a:rPr lang="en-US" sz="1200" kern="1200" dirty="0" smtClean="0">
                <a:solidFill>
                  <a:schemeClr val="tx1"/>
                </a:solidFill>
                <a:effectLst/>
                <a:latin typeface="+mn-lt"/>
                <a:ea typeface="+mn-ea"/>
                <a:cs typeface="+mn-cs"/>
              </a:rPr>
              <a:t>.</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Stop trying to excuse it. Because of sin, all human beings experience failure. No one is perfect. Confession of our failures allows for the grace of forgiveness and the opportunity for change.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2.</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Thank God for it.</a:t>
            </a:r>
            <a:r>
              <a:rPr lang="en-US" sz="1200" kern="1200" dirty="0" smtClean="0">
                <a:solidFill>
                  <a:schemeClr val="tx1"/>
                </a:solidFill>
                <a:effectLst/>
                <a:latin typeface="+mn-lt"/>
                <a:ea typeface="+mn-ea"/>
                <a:cs typeface="+mn-cs"/>
              </a:rPr>
              <a:t> Defeat often shows us our inability to do the will of God without His aid. When we let go and let God, He can often work miracles for change. Then we can look back and say, “Thank you, Lord, for the miracle you wrought.”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3.</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Learn from it.</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 learn by the things we suffer. We gain experience from failure and </a:t>
            </a:r>
            <a:r>
              <a:rPr lang="en-US" sz="1200" kern="1200" dirty="0" err="1" smtClean="0">
                <a:solidFill>
                  <a:schemeClr val="tx1"/>
                </a:solidFill>
                <a:effectLst/>
                <a:latin typeface="+mn-lt"/>
                <a:ea typeface="+mn-ea"/>
                <a:cs typeface="+mn-cs"/>
              </a:rPr>
              <a:t>lear</a:t>
            </a:r>
            <a:r>
              <a:rPr lang="en-US" sz="1200" kern="1200" dirty="0" smtClean="0">
                <a:solidFill>
                  <a:schemeClr val="tx1"/>
                </a:solidFill>
                <a:effectLst/>
                <a:latin typeface="+mn-lt"/>
                <a:ea typeface="+mn-ea"/>
                <a:cs typeface="+mn-cs"/>
              </a:rPr>
              <a:t> how to avoid it in the future. Be open to new ideas or suggestions.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4.</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Use it as a stepping stone to success</a:t>
            </a:r>
            <a:r>
              <a:rPr lang="en-US" sz="1200" i="1"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Sometimes we weep and pray over apparent failures, but they can be times of learning and improvement if we hold onto our confidence in the way God has led us. God will make the way clear. Success will 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5.</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Overcome it.</a:t>
            </a:r>
            <a:r>
              <a:rPr lang="en-US" sz="1200" kern="1200" dirty="0" smtClean="0">
                <a:solidFill>
                  <a:schemeClr val="tx1"/>
                </a:solidFill>
                <a:effectLst/>
                <a:latin typeface="+mn-lt"/>
                <a:ea typeface="+mn-ea"/>
                <a:cs typeface="+mn-cs"/>
              </a:rPr>
              <a:t> All failure is not sin, but all sin is failure. If sin is our problem, then by the grace of God we can overcome. The methods are SCRIPTURE (“It is written,” said Jesus), HOLY SPIRIT (Jesus gives us the Spirit for the battle against sin), PRAYER (true prayer takes hold of God and gives us the victory), SINGING (it is one of the methods Jesus used, and it is a powerful tool for women today), and the MINISTRY OF ANGELS (we should not overlook the ministry of angels).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6.</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Transform it</a:t>
            </a:r>
            <a:r>
              <a:rPr lang="en-US" sz="1200" kern="1200" dirty="0" smtClean="0">
                <a:solidFill>
                  <a:schemeClr val="tx1"/>
                </a:solidFill>
                <a:effectLst/>
                <a:latin typeface="+mn-lt"/>
                <a:ea typeface="+mn-ea"/>
                <a:cs typeface="+mn-cs"/>
              </a:rPr>
              <a:t>. It is possible to turn a defeat into victory. Sometimes all that is necessary is just a change of the way we look at things. The successful Christian woman will see a possibility in every failure. She will seek, by God’s power, to transform that failure into success.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Many stories abound which testify to what women have done when failure occurred in their lives.  Success and good came from their apparent defeats. Share your story. You can be a victorious woman by God’s grace and your constant dependence on Him.</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BAŞARISIZLIKTA NE </a:t>
            </a:r>
            <a:r>
              <a:rPr lang="tr-TR" sz="1200" b="1" i="1" kern="1200" dirty="0" smtClean="0">
                <a:solidFill>
                  <a:schemeClr val="tx1"/>
                </a:solidFill>
                <a:effectLst/>
                <a:latin typeface="+mn-lt"/>
                <a:ea typeface="+mn-ea"/>
                <a:cs typeface="+mn-cs"/>
              </a:rPr>
              <a:t>YAPMALI</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1. Farkına varın.</a:t>
            </a:r>
            <a:r>
              <a:rPr lang="tr-TR" sz="1200" i="1" kern="1200" dirty="0" smtClean="0">
                <a:solidFill>
                  <a:schemeClr val="tx1"/>
                </a:solidFill>
                <a:effectLst/>
                <a:latin typeface="+mn-lt"/>
                <a:ea typeface="+mn-ea"/>
                <a:cs typeface="+mn-cs"/>
              </a:rPr>
              <a:t> Buna bahane bulmayı bırakın. Günah nedeniyle, tüm insanlar başarısızlığa uğrarlar. Kimse mükemmel değildir. Başarısızlıklarımızın itirafı bağışlanma lütfu ve değişim fırsatı sağlar.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2. </a:t>
            </a:r>
            <a:r>
              <a:rPr lang="tr-TR" sz="1200" b="1" i="1" kern="1200" dirty="0" err="1" smtClean="0">
                <a:solidFill>
                  <a:schemeClr val="tx1"/>
                </a:solidFill>
                <a:effectLst/>
                <a:latin typeface="+mn-lt"/>
                <a:ea typeface="+mn-ea"/>
                <a:cs typeface="+mn-cs"/>
              </a:rPr>
              <a:t>Rab’be</a:t>
            </a:r>
            <a:r>
              <a:rPr lang="tr-TR" sz="1200" b="1" i="1" kern="1200" dirty="0" smtClean="0">
                <a:solidFill>
                  <a:schemeClr val="tx1"/>
                </a:solidFill>
                <a:effectLst/>
                <a:latin typeface="+mn-lt"/>
                <a:ea typeface="+mn-ea"/>
                <a:cs typeface="+mn-cs"/>
              </a:rPr>
              <a:t> şükredin</a:t>
            </a:r>
            <a:r>
              <a:rPr lang="tr-TR" sz="1200" i="1" kern="1200" dirty="0" smtClean="0">
                <a:solidFill>
                  <a:schemeClr val="tx1"/>
                </a:solidFill>
                <a:effectLst/>
                <a:latin typeface="+mn-lt"/>
                <a:ea typeface="+mn-ea"/>
                <a:cs typeface="+mn-cs"/>
              </a:rPr>
              <a:t>. Yenilgilerimiz bize sıklıkla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yardımı olmadan O’nun isteğini yapamayacağımızı gösterir. Biz bırakıp </a:t>
            </a:r>
            <a:r>
              <a:rPr lang="tr-TR" sz="1200" i="1" kern="1200" dirty="0" err="1" smtClean="0">
                <a:solidFill>
                  <a:schemeClr val="tx1"/>
                </a:solidFill>
                <a:effectLst/>
                <a:latin typeface="+mn-lt"/>
                <a:ea typeface="+mn-ea"/>
                <a:cs typeface="+mn-cs"/>
              </a:rPr>
              <a:t>Rab’be</a:t>
            </a:r>
            <a:r>
              <a:rPr lang="tr-TR" sz="1200" i="1" kern="1200" dirty="0" smtClean="0">
                <a:solidFill>
                  <a:schemeClr val="tx1"/>
                </a:solidFill>
                <a:effectLst/>
                <a:latin typeface="+mn-lt"/>
                <a:ea typeface="+mn-ea"/>
                <a:cs typeface="+mn-cs"/>
              </a:rPr>
              <a:t> izin verirsek, değişim için mucizeler yaratabilir. Sonra geri dönüp "Teşekkürler, </a:t>
            </a:r>
            <a:r>
              <a:rPr lang="tr-TR" sz="1200" i="1" kern="1200" dirty="0" err="1" smtClean="0">
                <a:solidFill>
                  <a:schemeClr val="tx1"/>
                </a:solidFill>
                <a:effectLst/>
                <a:latin typeface="+mn-lt"/>
                <a:ea typeface="+mn-ea"/>
                <a:cs typeface="+mn-cs"/>
              </a:rPr>
              <a:t>Rab’bim</a:t>
            </a:r>
            <a:r>
              <a:rPr lang="tr-TR" sz="1200" i="1" kern="1200" dirty="0" smtClean="0">
                <a:solidFill>
                  <a:schemeClr val="tx1"/>
                </a:solidFill>
                <a:effectLst/>
                <a:latin typeface="+mn-lt"/>
                <a:ea typeface="+mn-ea"/>
                <a:cs typeface="+mn-cs"/>
              </a:rPr>
              <a:t>, sebep olduğun mucizeler için" diyebiliriz.</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3. Ders çıkarın</a:t>
            </a:r>
            <a:r>
              <a:rPr lang="tr-TR" sz="1200" i="1" kern="1200" dirty="0" smtClean="0">
                <a:solidFill>
                  <a:schemeClr val="tx1"/>
                </a:solidFill>
                <a:effectLst/>
                <a:latin typeface="+mn-lt"/>
                <a:ea typeface="+mn-ea"/>
                <a:cs typeface="+mn-cs"/>
              </a:rPr>
              <a:t>. Acı çektiğimiz şeylerden öğreniriz. Başarısızlıktan tecrübe kazanır ve ileride başarısızlıktan nasıl kaçınacağımızı öğreniriz. Yeni fikirlere veya önerilere açık olun.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4. Başarıya ulaşmak için onu basamak olarak kullanın.</a:t>
            </a:r>
            <a:r>
              <a:rPr lang="tr-TR" sz="1200" i="1" kern="1200" dirty="0" smtClean="0">
                <a:solidFill>
                  <a:schemeClr val="tx1"/>
                </a:solidFill>
                <a:effectLst/>
                <a:latin typeface="+mn-lt"/>
                <a:ea typeface="+mn-ea"/>
                <a:cs typeface="+mn-cs"/>
              </a:rPr>
              <a:t> Bazen bariz başarısızlıklar üzerine gözyaşı döker ve dua ederiz fakat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bizi yönlendirdiği şekilde kendi güvenimize sarılırsak bu gibi zamanlar bize ders çıkarmak ve kendimizi geliştirmek adına bir fırsat olabilir. Rab, yolu açacaktır. Başarı gelecektir.</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5. Üstesinden gelin. </a:t>
            </a:r>
            <a:r>
              <a:rPr lang="tr-TR" sz="1200" i="1" kern="1200" dirty="0" smtClean="0">
                <a:solidFill>
                  <a:schemeClr val="tx1"/>
                </a:solidFill>
                <a:effectLst/>
                <a:latin typeface="+mn-lt"/>
                <a:ea typeface="+mn-ea"/>
                <a:cs typeface="+mn-cs"/>
              </a:rPr>
              <a:t>Başarısızlık günah değildir, fakat tüm günahlar başarısızlıktır. Sorunumuz günahsa,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lütfu ile üstesinden gelebiliriz. Yöntemler şunlardır:</a:t>
            </a:r>
            <a:endParaRPr lang="en-US" sz="1200" i="1" kern="1200" dirty="0" smtClean="0">
              <a:solidFill>
                <a:schemeClr val="tx1"/>
              </a:solidFill>
              <a:effectLst/>
              <a:latin typeface="+mn-lt"/>
              <a:ea typeface="+mn-ea"/>
              <a:cs typeface="+mn-cs"/>
            </a:endParaRPr>
          </a:p>
          <a:p>
            <a:pPr lvl="0"/>
            <a:r>
              <a:rPr lang="tr-TR" sz="1200" i="1" kern="1200" dirty="0" smtClean="0">
                <a:solidFill>
                  <a:schemeClr val="tx1"/>
                </a:solidFill>
                <a:effectLst/>
                <a:latin typeface="+mn-lt"/>
                <a:ea typeface="+mn-ea"/>
                <a:cs typeface="+mn-cs"/>
              </a:rPr>
              <a:t>KUTSAL YAZI - "Yazılmıştır" dedi İsa.</a:t>
            </a:r>
            <a:endParaRPr lang="en-US" sz="1200" i="1" kern="1200" dirty="0" smtClean="0">
              <a:solidFill>
                <a:schemeClr val="tx1"/>
              </a:solidFill>
              <a:effectLst/>
              <a:latin typeface="+mn-lt"/>
              <a:ea typeface="+mn-ea"/>
              <a:cs typeface="+mn-cs"/>
            </a:endParaRPr>
          </a:p>
          <a:p>
            <a:pPr lvl="0"/>
            <a:r>
              <a:rPr lang="tr-TR" sz="1200" i="1" kern="1200" dirty="0" smtClean="0">
                <a:solidFill>
                  <a:schemeClr val="tx1"/>
                </a:solidFill>
                <a:effectLst/>
                <a:latin typeface="+mn-lt"/>
                <a:ea typeface="+mn-ea"/>
                <a:cs typeface="+mn-cs"/>
              </a:rPr>
              <a:t>KUTSAL RUH - İsa, günaha karşı savaş için </a:t>
            </a:r>
            <a:r>
              <a:rPr lang="tr-TR" sz="1200" i="1" kern="1200" dirty="0" err="1" smtClean="0">
                <a:solidFill>
                  <a:schemeClr val="tx1"/>
                </a:solidFill>
                <a:effectLst/>
                <a:latin typeface="+mn-lt"/>
                <a:ea typeface="+mn-ea"/>
                <a:cs typeface="+mn-cs"/>
              </a:rPr>
              <a:t>Ruh'u</a:t>
            </a:r>
            <a:r>
              <a:rPr lang="tr-TR" sz="1200" i="1" kern="1200" dirty="0" smtClean="0">
                <a:solidFill>
                  <a:schemeClr val="tx1"/>
                </a:solidFill>
                <a:effectLst/>
                <a:latin typeface="+mn-lt"/>
                <a:ea typeface="+mn-ea"/>
                <a:cs typeface="+mn-cs"/>
              </a:rPr>
              <a:t> bize verir.</a:t>
            </a:r>
            <a:endParaRPr lang="en-US" sz="1200" i="1" kern="1200" dirty="0" smtClean="0">
              <a:solidFill>
                <a:schemeClr val="tx1"/>
              </a:solidFill>
              <a:effectLst/>
              <a:latin typeface="+mn-lt"/>
              <a:ea typeface="+mn-ea"/>
              <a:cs typeface="+mn-cs"/>
            </a:endParaRPr>
          </a:p>
          <a:p>
            <a:pPr lvl="0"/>
            <a:r>
              <a:rPr lang="tr-TR" sz="1200" i="1" kern="1200" dirty="0" smtClean="0">
                <a:solidFill>
                  <a:schemeClr val="tx1"/>
                </a:solidFill>
                <a:effectLst/>
                <a:latin typeface="+mn-lt"/>
                <a:ea typeface="+mn-ea"/>
                <a:cs typeface="+mn-cs"/>
              </a:rPr>
              <a:t>DUA - Gerçek dua </a:t>
            </a:r>
            <a:r>
              <a:rPr lang="tr-TR" sz="1200" i="1" kern="1200" dirty="0" err="1" smtClean="0">
                <a:solidFill>
                  <a:schemeClr val="tx1"/>
                </a:solidFill>
                <a:effectLst/>
                <a:latin typeface="+mn-lt"/>
                <a:ea typeface="+mn-ea"/>
                <a:cs typeface="+mn-cs"/>
              </a:rPr>
              <a:t>Rab’be</a:t>
            </a:r>
            <a:r>
              <a:rPr lang="tr-TR" sz="1200" i="1" kern="1200" dirty="0" smtClean="0">
                <a:solidFill>
                  <a:schemeClr val="tx1"/>
                </a:solidFill>
                <a:effectLst/>
                <a:latin typeface="+mn-lt"/>
                <a:ea typeface="+mn-ea"/>
                <a:cs typeface="+mn-cs"/>
              </a:rPr>
              <a:t> tutunur ve bize zafer kazandırır.</a:t>
            </a:r>
            <a:endParaRPr lang="en-US" sz="1200" i="1" kern="1200" dirty="0" smtClean="0">
              <a:solidFill>
                <a:schemeClr val="tx1"/>
              </a:solidFill>
              <a:effectLst/>
              <a:latin typeface="+mn-lt"/>
              <a:ea typeface="+mn-ea"/>
              <a:cs typeface="+mn-cs"/>
            </a:endParaRPr>
          </a:p>
          <a:p>
            <a:pPr lvl="0"/>
            <a:r>
              <a:rPr lang="tr-TR" sz="1200" i="1" kern="1200" dirty="0" smtClean="0">
                <a:solidFill>
                  <a:schemeClr val="tx1"/>
                </a:solidFill>
                <a:effectLst/>
                <a:latin typeface="+mn-lt"/>
                <a:ea typeface="+mn-ea"/>
                <a:cs typeface="+mn-cs"/>
              </a:rPr>
              <a:t>İLAHİ SÖYLEME - İsa'nın kullandığı yöntemlerden biridir ve bugün kadınlar için güçlü bir araçtır.</a:t>
            </a:r>
            <a:endParaRPr lang="en-US" sz="1200" i="1" kern="1200" dirty="0" smtClean="0">
              <a:solidFill>
                <a:schemeClr val="tx1"/>
              </a:solidFill>
              <a:effectLst/>
              <a:latin typeface="+mn-lt"/>
              <a:ea typeface="+mn-ea"/>
              <a:cs typeface="+mn-cs"/>
            </a:endParaRPr>
          </a:p>
          <a:p>
            <a:pPr lvl="0"/>
            <a:r>
              <a:rPr lang="tr-TR" sz="1200" i="1" kern="1200" dirty="0" smtClean="0">
                <a:solidFill>
                  <a:schemeClr val="tx1"/>
                </a:solidFill>
                <a:effectLst/>
                <a:latin typeface="+mn-lt"/>
                <a:ea typeface="+mn-ea"/>
                <a:cs typeface="+mn-cs"/>
              </a:rPr>
              <a:t>MELEKLERİN HİZMETİ - Meleklerin hizmetini göz ardı etmemeliyiz.</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6. Dönüştürün.</a:t>
            </a:r>
            <a:r>
              <a:rPr lang="tr-TR" sz="1200" i="1" kern="1200" dirty="0" smtClean="0">
                <a:solidFill>
                  <a:schemeClr val="tx1"/>
                </a:solidFill>
                <a:effectLst/>
                <a:latin typeface="+mn-lt"/>
                <a:ea typeface="+mn-ea"/>
                <a:cs typeface="+mn-cs"/>
              </a:rPr>
              <a:t> Bir yenilgiyi zafer haline getirmek mümkündür. Bazen sadece gerekli olan şey olaylara bakış şeklimizin değişmesidir. Başarılı bir Hıristiyan kadın her başarısızlıkta bir ihtimal görecektir. O,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gücüyle başarısızlığı başarıya çevirmeye çalışacaktır.</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Başarısızlığa uğradıkları zaman kadınların ne yaptıklarına tanıklık eden hikayeler mevcuttur. Başarı ve iyilik, bariz yenilgilerinden geldi. Hikayenizi paylaşın. </a:t>
            </a:r>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lütfu ve O'na sürekli bağlılığınızla muzaffer bir kadın olabilirsiniz.</a:t>
            </a:r>
            <a:r>
              <a:rPr lang="en-US" i="1" dirty="0" smtClean="0">
                <a:effectLst/>
              </a:rPr>
              <a:t> </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AA9BCC3-9EF2-DC41-9486-E50246423197}" type="slidenum">
              <a:rPr lang="en-US" smtClean="0"/>
              <a:t>5</a:t>
            </a:fld>
            <a:endParaRPr lang="en-US"/>
          </a:p>
        </p:txBody>
      </p:sp>
    </p:spTree>
    <p:extLst>
      <p:ext uri="{BB962C8B-B14F-4D97-AF65-F5344CB8AC3E}">
        <p14:creationId xmlns:p14="http://schemas.microsoft.com/office/powerpoint/2010/main" val="1345741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RATE </a:t>
            </a:r>
            <a:r>
              <a:rPr lang="en-US" sz="1200" b="1" kern="1200" dirty="0" smtClean="0">
                <a:solidFill>
                  <a:schemeClr val="tx1"/>
                </a:solidFill>
                <a:effectLst/>
                <a:latin typeface="+mn-lt"/>
                <a:ea typeface="+mn-ea"/>
                <a:cs typeface="+mn-cs"/>
              </a:rPr>
              <a:t>YOURSELF</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 a scale of 1 to 5, rate yourself in the way you deal with failure and disappointment. Five is the best.</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KENDİNİZİ </a:t>
            </a:r>
            <a:r>
              <a:rPr lang="tr-TR" sz="1200" b="1" i="1" kern="1200" dirty="0" smtClean="0">
                <a:solidFill>
                  <a:schemeClr val="tx1"/>
                </a:solidFill>
                <a:effectLst/>
                <a:latin typeface="+mn-lt"/>
                <a:ea typeface="+mn-ea"/>
                <a:cs typeface="+mn-cs"/>
              </a:rPr>
              <a:t>DEĞERLENDİRİN</a:t>
            </a:r>
            <a:r>
              <a:rPr lang="tr-TR" sz="1200" i="1" kern="1200" dirty="0" smtClean="0">
                <a:solidFill>
                  <a:schemeClr val="tx1"/>
                </a:solidFill>
                <a:effectLst/>
                <a:latin typeface="+mn-lt"/>
                <a:ea typeface="+mn-ea"/>
                <a:cs typeface="+mn-cs"/>
              </a:rPr>
              <a:t/>
            </a:r>
            <a:br>
              <a:rPr lang="tr-TR" sz="1200" i="1" kern="1200" dirty="0" smtClean="0">
                <a:solidFill>
                  <a:schemeClr val="tx1"/>
                </a:solidFill>
                <a:effectLst/>
                <a:latin typeface="+mn-lt"/>
                <a:ea typeface="+mn-ea"/>
                <a:cs typeface="+mn-cs"/>
              </a:rPr>
            </a:br>
            <a:r>
              <a:rPr lang="tr-TR" sz="1200" i="1" kern="1200" dirty="0" smtClean="0">
                <a:solidFill>
                  <a:schemeClr val="tx1"/>
                </a:solidFill>
                <a:effectLst/>
                <a:latin typeface="+mn-lt"/>
                <a:ea typeface="+mn-ea"/>
                <a:cs typeface="+mn-cs"/>
              </a:rPr>
              <a:t>1'den 5'e kadar bir ölçekte, başarısızlık ve hayal kırıklığıyla baş etme şeklinizi değerlendirin. Beş en iyisidir.</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AA9BCC3-9EF2-DC41-9486-E50246423197}" type="slidenum">
              <a:rPr lang="en-US" smtClean="0"/>
              <a:t>6</a:t>
            </a:fld>
            <a:endParaRPr lang="en-US"/>
          </a:p>
        </p:txBody>
      </p:sp>
    </p:spTree>
    <p:extLst>
      <p:ext uri="{BB962C8B-B14F-4D97-AF65-F5344CB8AC3E}">
        <p14:creationId xmlns:p14="http://schemas.microsoft.com/office/powerpoint/2010/main" val="1445953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PERSONAL GROWTH </a:t>
            </a:r>
            <a:r>
              <a:rPr lang="en-US" sz="1200" b="1" kern="1200" dirty="0" smtClean="0">
                <a:solidFill>
                  <a:schemeClr val="tx1"/>
                </a:solidFill>
                <a:effectLst/>
                <a:latin typeface="+mn-lt"/>
                <a:ea typeface="+mn-ea"/>
                <a:cs typeface="+mn-cs"/>
              </a:rPr>
              <a:t>EXERCISES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Divide a sheet of paper into two columns. In the first column make a list of three major failures or disappointments in your life. In the second column write down at least one thing you have learned from each experience.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Look up the following texts. What does each one tell you about what to do with failure?  Jude 24; 1 John 1:9; Philippians 3:13,14; 4:13; Proverbs 28:13; 1 Corinthians 15:57; Isaiah 61:3; Romans 8:28.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“As the world’s Redeemer, Christ was constantly confronted with apparent failure,” says Ellen White. How did He deal with these discouraging circumstances? Read pages 678, 679 of </a:t>
            </a:r>
            <a:r>
              <a:rPr lang="en-US" sz="1200" i="1" kern="1200" dirty="0" smtClean="0">
                <a:solidFill>
                  <a:schemeClr val="tx1"/>
                </a:solidFill>
                <a:effectLst/>
                <a:latin typeface="+mn-lt"/>
                <a:ea typeface="+mn-ea"/>
                <a:cs typeface="+mn-cs"/>
              </a:rPr>
              <a:t>The Desire of Ages.</a:t>
            </a:r>
            <a:r>
              <a:rPr lang="en-US" sz="1200" kern="1200" dirty="0" smtClean="0">
                <a:solidFill>
                  <a:schemeClr val="tx1"/>
                </a:solidFill>
                <a:effectLst/>
                <a:latin typeface="+mn-lt"/>
                <a:ea typeface="+mn-ea"/>
                <a:cs typeface="+mn-cs"/>
              </a:rPr>
              <a:t> Find four ways Jesus dealt with failure.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4.</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Collect biographies of people who have taken failure and turned it into an opportunity for success. An example is </a:t>
            </a:r>
            <a:r>
              <a:rPr lang="en-US" sz="1200" i="1" kern="1200" dirty="0" smtClean="0">
                <a:solidFill>
                  <a:schemeClr val="tx1"/>
                </a:solidFill>
                <a:effectLst/>
                <a:latin typeface="+mn-lt"/>
                <a:ea typeface="+mn-ea"/>
                <a:cs typeface="+mn-cs"/>
              </a:rPr>
              <a:t>Think Big</a:t>
            </a:r>
            <a:r>
              <a:rPr lang="en-US" sz="1200" kern="1200" dirty="0" smtClean="0">
                <a:solidFill>
                  <a:schemeClr val="tx1"/>
                </a:solidFill>
                <a:effectLst/>
                <a:latin typeface="+mn-lt"/>
                <a:ea typeface="+mn-ea"/>
                <a:cs typeface="+mn-cs"/>
              </a:rPr>
              <a:t> by Ben Carson. M.D.</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KİŞİSEL GELİŞİM </a:t>
            </a:r>
            <a:r>
              <a:rPr lang="tr-TR" sz="1200" b="1" i="1" kern="1200" dirty="0" smtClean="0">
                <a:solidFill>
                  <a:schemeClr val="tx1"/>
                </a:solidFill>
                <a:effectLst/>
                <a:latin typeface="+mn-lt"/>
                <a:ea typeface="+mn-ea"/>
                <a:cs typeface="+mn-cs"/>
              </a:rPr>
              <a:t>EGZERSİZLERİ</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1. Bir sayfayı iki sütuna bölün. İlk sütunda hayatınızdaki üç büyük yenilgi veya hayal kırıklığının listesini yapın. İkinci sütunda, her tecrübeden öğrendiğiniz en az bir şeyi yazın.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2. Aşağıdaki metinleri araştırın. Her biri size başarısızlıklarda ne yapmanız gerektiği hakkında ne söylüyorlar? </a:t>
            </a:r>
            <a:r>
              <a:rPr lang="tr-TR" sz="1200" i="1" kern="1200" dirty="0" err="1" smtClean="0">
                <a:solidFill>
                  <a:schemeClr val="tx1"/>
                </a:solidFill>
                <a:effectLst/>
                <a:latin typeface="+mn-lt"/>
                <a:ea typeface="+mn-ea"/>
                <a:cs typeface="+mn-cs"/>
              </a:rPr>
              <a:t>Yahuda</a:t>
            </a:r>
            <a:r>
              <a:rPr lang="tr-TR" sz="1200" i="1" kern="1200" dirty="0" smtClean="0">
                <a:solidFill>
                  <a:schemeClr val="tx1"/>
                </a:solidFill>
                <a:effectLst/>
                <a:latin typeface="+mn-lt"/>
                <a:ea typeface="+mn-ea"/>
                <a:cs typeface="+mn-cs"/>
              </a:rPr>
              <a:t> 24; 1. </a:t>
            </a:r>
            <a:r>
              <a:rPr lang="tr-TR" sz="1200" i="1" kern="1200" dirty="0" err="1" smtClean="0">
                <a:solidFill>
                  <a:schemeClr val="tx1"/>
                </a:solidFill>
                <a:effectLst/>
                <a:latin typeface="+mn-lt"/>
                <a:ea typeface="+mn-ea"/>
                <a:cs typeface="+mn-cs"/>
              </a:rPr>
              <a:t>Yuhanna</a:t>
            </a:r>
            <a:r>
              <a:rPr lang="tr-TR" sz="1200" i="1" kern="1200" dirty="0" smtClean="0">
                <a:solidFill>
                  <a:schemeClr val="tx1"/>
                </a:solidFill>
                <a:effectLst/>
                <a:latin typeface="+mn-lt"/>
                <a:ea typeface="+mn-ea"/>
                <a:cs typeface="+mn-cs"/>
              </a:rPr>
              <a:t> 1:9; </a:t>
            </a:r>
            <a:r>
              <a:rPr lang="tr-TR" sz="1200" i="1" kern="1200" dirty="0" err="1" smtClean="0">
                <a:solidFill>
                  <a:schemeClr val="tx1"/>
                </a:solidFill>
                <a:effectLst/>
                <a:latin typeface="+mn-lt"/>
                <a:ea typeface="+mn-ea"/>
                <a:cs typeface="+mn-cs"/>
              </a:rPr>
              <a:t>Filipililer</a:t>
            </a:r>
            <a:r>
              <a:rPr lang="tr-TR" sz="1200" i="1" kern="1200" dirty="0" smtClean="0">
                <a:solidFill>
                  <a:schemeClr val="tx1"/>
                </a:solidFill>
                <a:effectLst/>
                <a:latin typeface="+mn-lt"/>
                <a:ea typeface="+mn-ea"/>
                <a:cs typeface="+mn-cs"/>
              </a:rPr>
              <a:t> 3:13,14; 4:13; Süleyman’ın Özdeyişleri 28:13; 1. </a:t>
            </a:r>
            <a:r>
              <a:rPr lang="tr-TR" sz="1200" i="1" kern="1200" dirty="0" err="1" smtClean="0">
                <a:solidFill>
                  <a:schemeClr val="tx1"/>
                </a:solidFill>
                <a:effectLst/>
                <a:latin typeface="+mn-lt"/>
                <a:ea typeface="+mn-ea"/>
                <a:cs typeface="+mn-cs"/>
              </a:rPr>
              <a:t>Korintliler</a:t>
            </a:r>
            <a:r>
              <a:rPr lang="tr-TR" sz="1200" i="1" kern="1200" dirty="0" smtClean="0">
                <a:solidFill>
                  <a:schemeClr val="tx1"/>
                </a:solidFill>
                <a:effectLst/>
                <a:latin typeface="+mn-lt"/>
                <a:ea typeface="+mn-ea"/>
                <a:cs typeface="+mn-cs"/>
              </a:rPr>
              <a:t> 15:57; </a:t>
            </a:r>
            <a:r>
              <a:rPr lang="tr-TR" sz="1200" i="1" kern="1200" dirty="0" err="1" smtClean="0">
                <a:solidFill>
                  <a:schemeClr val="tx1"/>
                </a:solidFill>
                <a:effectLst/>
                <a:latin typeface="+mn-lt"/>
                <a:ea typeface="+mn-ea"/>
                <a:cs typeface="+mn-cs"/>
              </a:rPr>
              <a:t>Yeşaya</a:t>
            </a:r>
            <a:r>
              <a:rPr lang="tr-TR" sz="1200" i="1" kern="1200" dirty="0" smtClean="0">
                <a:solidFill>
                  <a:schemeClr val="tx1"/>
                </a:solidFill>
                <a:effectLst/>
                <a:latin typeface="+mn-lt"/>
                <a:ea typeface="+mn-ea"/>
                <a:cs typeface="+mn-cs"/>
              </a:rPr>
              <a:t> 61:3; Romalılar 8:28.</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3. Ellen G. White, "Dünyanın Kurtarıcısı olan Mesih, sürekli bariz başarısızlıklarla yüzleşirdi" diye yazdı. O, bu heves kırıcı koşullarla nasıl baş etti? </a:t>
            </a:r>
            <a:r>
              <a:rPr lang="tr-TR" sz="1200" i="1" kern="1200" dirty="0" err="1" smtClean="0">
                <a:solidFill>
                  <a:schemeClr val="tx1"/>
                </a:solidFill>
                <a:effectLst/>
                <a:latin typeface="+mn-lt"/>
                <a:ea typeface="+mn-ea"/>
                <a:cs typeface="+mn-cs"/>
              </a:rPr>
              <a:t>Desire</a:t>
            </a:r>
            <a:r>
              <a:rPr lang="tr-TR" sz="1200" i="1" kern="1200" dirty="0" smtClean="0">
                <a:solidFill>
                  <a:schemeClr val="tx1"/>
                </a:solidFill>
                <a:effectLst/>
                <a:latin typeface="+mn-lt"/>
                <a:ea typeface="+mn-ea"/>
                <a:cs typeface="+mn-cs"/>
              </a:rPr>
              <a:t> of </a:t>
            </a:r>
            <a:r>
              <a:rPr lang="tr-TR" sz="1200" i="1" kern="1200" dirty="0" err="1" smtClean="0">
                <a:solidFill>
                  <a:schemeClr val="tx1"/>
                </a:solidFill>
                <a:effectLst/>
                <a:latin typeface="+mn-lt"/>
                <a:ea typeface="+mn-ea"/>
                <a:cs typeface="+mn-cs"/>
              </a:rPr>
              <a:t>Ages</a:t>
            </a:r>
            <a:r>
              <a:rPr lang="tr-TR" sz="1200" i="1" kern="1200" dirty="0" smtClean="0">
                <a:solidFill>
                  <a:schemeClr val="tx1"/>
                </a:solidFill>
                <a:effectLst/>
                <a:latin typeface="+mn-lt"/>
                <a:ea typeface="+mn-ea"/>
                <a:cs typeface="+mn-cs"/>
              </a:rPr>
              <a:t> (Sevgi Öğretmeni), sayfa 678, 679'u okuyun. İsa'nın başarısızlıkla başa çıktığı dört yolu bulun.</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 </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4. Başarısızlıklarını başarıya çeviren kişilerin biyografilerini okuyun. Buna bir örnek, Doktor Ben </a:t>
            </a:r>
            <a:r>
              <a:rPr lang="tr-TR" sz="1200" i="1" kern="1200" dirty="0" err="1" smtClean="0">
                <a:solidFill>
                  <a:schemeClr val="tx1"/>
                </a:solidFill>
                <a:effectLst/>
                <a:latin typeface="+mn-lt"/>
                <a:ea typeface="+mn-ea"/>
                <a:cs typeface="+mn-cs"/>
              </a:rPr>
              <a:t>Carson’un</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Think</a:t>
            </a:r>
            <a:r>
              <a:rPr lang="tr-TR" sz="1200" i="1" kern="1200" dirty="0" smtClean="0">
                <a:solidFill>
                  <a:schemeClr val="tx1"/>
                </a:solidFill>
                <a:effectLst/>
                <a:latin typeface="+mn-lt"/>
                <a:ea typeface="+mn-ea"/>
                <a:cs typeface="+mn-cs"/>
              </a:rPr>
              <a:t> </a:t>
            </a:r>
            <a:r>
              <a:rPr lang="tr-TR" sz="1200" i="1" kern="1200" dirty="0" err="1" smtClean="0">
                <a:solidFill>
                  <a:schemeClr val="tx1"/>
                </a:solidFill>
                <a:effectLst/>
                <a:latin typeface="+mn-lt"/>
                <a:ea typeface="+mn-ea"/>
                <a:cs typeface="+mn-cs"/>
              </a:rPr>
              <a:t>Big</a:t>
            </a:r>
            <a:r>
              <a:rPr lang="tr-TR" sz="1200" i="1" kern="1200" dirty="0" smtClean="0">
                <a:solidFill>
                  <a:schemeClr val="tx1"/>
                </a:solidFill>
                <a:effectLst/>
                <a:latin typeface="+mn-lt"/>
                <a:ea typeface="+mn-ea"/>
                <a:cs typeface="+mn-cs"/>
              </a:rPr>
              <a:t> (Büyük Düşün) kitabıdır. </a:t>
            </a:r>
            <a:endParaRPr lang="en-US" sz="1200" i="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AA9BCC3-9EF2-DC41-9486-E50246423197}" type="slidenum">
              <a:rPr lang="en-US" smtClean="0"/>
              <a:t>7</a:t>
            </a:fld>
            <a:endParaRPr lang="en-US"/>
          </a:p>
        </p:txBody>
      </p:sp>
    </p:spTree>
    <p:extLst>
      <p:ext uri="{BB962C8B-B14F-4D97-AF65-F5344CB8AC3E}">
        <p14:creationId xmlns:p14="http://schemas.microsoft.com/office/powerpoint/2010/main" val="664261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SUCCESS </a:t>
            </a:r>
            <a:r>
              <a:rPr lang="en-US" sz="1200" b="1" kern="1200" dirty="0" smtClean="0">
                <a:solidFill>
                  <a:schemeClr val="tx1"/>
                </a:solidFill>
                <a:effectLst/>
                <a:latin typeface="+mn-lt"/>
                <a:ea typeface="+mn-ea"/>
                <a:cs typeface="+mn-cs"/>
              </a:rPr>
              <a:t>PRINCIPLE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With God’s help every failure can become a stepping-stone to success.</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BAŞARI </a:t>
            </a:r>
            <a:r>
              <a:rPr lang="tr-TR" sz="1200" b="1" i="1" kern="1200" dirty="0" smtClean="0">
                <a:solidFill>
                  <a:schemeClr val="tx1"/>
                </a:solidFill>
                <a:effectLst/>
                <a:latin typeface="+mn-lt"/>
                <a:ea typeface="+mn-ea"/>
                <a:cs typeface="+mn-cs"/>
              </a:rPr>
              <a:t>İLKESİ</a:t>
            </a:r>
            <a:endParaRPr lang="en-US" sz="1200" i="1" kern="1200" dirty="0" smtClean="0">
              <a:solidFill>
                <a:schemeClr val="tx1"/>
              </a:solidFill>
              <a:effectLst/>
              <a:latin typeface="+mn-lt"/>
              <a:ea typeface="+mn-ea"/>
              <a:cs typeface="+mn-cs"/>
            </a:endParaRPr>
          </a:p>
          <a:p>
            <a:r>
              <a:rPr lang="tr-TR" sz="1200" i="1" kern="1200" dirty="0" err="1" smtClean="0">
                <a:solidFill>
                  <a:schemeClr val="tx1"/>
                </a:solidFill>
                <a:effectLst/>
                <a:latin typeface="+mn-lt"/>
                <a:ea typeface="+mn-ea"/>
                <a:cs typeface="+mn-cs"/>
              </a:rPr>
              <a:t>Rab’bin</a:t>
            </a:r>
            <a:r>
              <a:rPr lang="tr-TR" sz="1200" i="1" kern="1200" dirty="0" smtClean="0">
                <a:solidFill>
                  <a:schemeClr val="tx1"/>
                </a:solidFill>
                <a:effectLst/>
                <a:latin typeface="+mn-lt"/>
                <a:ea typeface="+mn-ea"/>
                <a:cs typeface="+mn-cs"/>
              </a:rPr>
              <a:t> yardımı ile her başarısızlık, başarı için bir basamak haline gelebilir.</a:t>
            </a:r>
            <a:endParaRPr lang="en-US" sz="1200" i="1"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
            </a:r>
            <a:br>
              <a:rPr lang="tr-TR"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AA9BCC3-9EF2-DC41-9486-E50246423197}" type="slidenum">
              <a:rPr lang="en-US" smtClean="0"/>
              <a:t>8</a:t>
            </a:fld>
            <a:endParaRPr lang="en-US"/>
          </a:p>
        </p:txBody>
      </p:sp>
    </p:spTree>
    <p:extLst>
      <p:ext uri="{BB962C8B-B14F-4D97-AF65-F5344CB8AC3E}">
        <p14:creationId xmlns:p14="http://schemas.microsoft.com/office/powerpoint/2010/main" val="869150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MY PRAYER FOR </a:t>
            </a:r>
            <a:r>
              <a:rPr lang="en-US" sz="1200" b="1" kern="1200" dirty="0" smtClean="0">
                <a:solidFill>
                  <a:schemeClr val="tx1"/>
                </a:solidFill>
                <a:effectLst/>
                <a:latin typeface="+mn-lt"/>
                <a:ea typeface="+mn-ea"/>
                <a:cs typeface="+mn-cs"/>
              </a:rPr>
              <a:t>TODAY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Dear Father and Friend, You are the One who understands. You are the One who guards and guides and gives us victory. It is only by Your grace and power that I can possibly hope to succeed in this life. Thank You for being My provider for everything. Thank You for giving me victory in all circumstances. When I fail and am discouraged, help me to always trust You and to remember Your promises to always be with me.  </a:t>
            </a:r>
          </a:p>
          <a:p>
            <a:endParaRPr lang="en-US" sz="1200" kern="1200" dirty="0" smtClean="0">
              <a:solidFill>
                <a:schemeClr val="tx1"/>
              </a:solidFill>
              <a:effectLst/>
              <a:latin typeface="+mn-lt"/>
              <a:ea typeface="+mn-ea"/>
              <a:cs typeface="+mn-cs"/>
            </a:endParaRPr>
          </a:p>
          <a:p>
            <a:r>
              <a:rPr lang="tr-TR" sz="1200" b="1" i="1" kern="1200" dirty="0" smtClean="0">
                <a:solidFill>
                  <a:schemeClr val="tx1"/>
                </a:solidFill>
                <a:effectLst/>
                <a:latin typeface="+mn-lt"/>
                <a:ea typeface="+mn-ea"/>
                <a:cs typeface="+mn-cs"/>
              </a:rPr>
              <a:t>BUGÜN İÇİN </a:t>
            </a:r>
            <a:r>
              <a:rPr lang="tr-TR" sz="1200" b="1" i="1" kern="1200" dirty="0" smtClean="0">
                <a:solidFill>
                  <a:schemeClr val="tx1"/>
                </a:solidFill>
                <a:effectLst/>
                <a:latin typeface="+mn-lt"/>
                <a:ea typeface="+mn-ea"/>
                <a:cs typeface="+mn-cs"/>
              </a:rPr>
              <a:t>DUAM</a:t>
            </a:r>
            <a:endParaRPr lang="en-US" sz="1200" i="1" kern="1200" dirty="0" smtClean="0">
              <a:solidFill>
                <a:schemeClr val="tx1"/>
              </a:solidFill>
              <a:effectLst/>
              <a:latin typeface="+mn-lt"/>
              <a:ea typeface="+mn-ea"/>
              <a:cs typeface="+mn-cs"/>
            </a:endParaRPr>
          </a:p>
          <a:p>
            <a:r>
              <a:rPr lang="tr-TR" sz="1200" i="1" kern="1200" dirty="0" smtClean="0">
                <a:solidFill>
                  <a:schemeClr val="tx1"/>
                </a:solidFill>
                <a:effectLst/>
                <a:latin typeface="+mn-lt"/>
                <a:ea typeface="+mn-ea"/>
                <a:cs typeface="+mn-cs"/>
              </a:rPr>
              <a:t>Sevgili Babam ve Arkadaşım, anlayan Sensin. Bizi koruyan, rehberlik edip bize zafer kazandıran Sensin. Sadece Senin merhametin ve gücünle bu hayatta başarılı olmayı umabilirim. Sağlayıcım olup her şeyimi tedarik ettiğin için teşekkür ederim. Her koşulda bana zafer kazandırdığın için teşekkür ederim. Başarısız olduğumda ve cesaretim kırıldığında, her zaman Sana güvenmeme ve her zaman benimle birlikte olma sözlerini hatırlamama yardım et.</a:t>
            </a:r>
            <a:endParaRPr lang="en-US" sz="1200" i="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AA9BCC3-9EF2-DC41-9486-E50246423197}" type="slidenum">
              <a:rPr lang="en-US" smtClean="0"/>
              <a:t>9</a:t>
            </a:fld>
            <a:endParaRPr lang="en-US"/>
          </a:p>
        </p:txBody>
      </p:sp>
    </p:spTree>
    <p:extLst>
      <p:ext uri="{BB962C8B-B14F-4D97-AF65-F5344CB8AC3E}">
        <p14:creationId xmlns:p14="http://schemas.microsoft.com/office/powerpoint/2010/main" val="1663417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0587370-AAE5-A640-82BC-8DCF9820D9D5}"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E55F83-9EB1-3146-9BC4-48BB0FACABF6}" type="slidenum">
              <a:rPr lang="en-US" smtClean="0"/>
              <a:t>‹#›</a:t>
            </a:fld>
            <a:endParaRPr lang="en-US"/>
          </a:p>
        </p:txBody>
      </p:sp>
    </p:spTree>
    <p:extLst>
      <p:ext uri="{BB962C8B-B14F-4D97-AF65-F5344CB8AC3E}">
        <p14:creationId xmlns:p14="http://schemas.microsoft.com/office/powerpoint/2010/main" val="1024588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0587370-AAE5-A640-82BC-8DCF9820D9D5}"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E55F83-9EB1-3146-9BC4-48BB0FACABF6}" type="slidenum">
              <a:rPr lang="en-US" smtClean="0"/>
              <a:t>‹#›</a:t>
            </a:fld>
            <a:endParaRPr lang="en-US"/>
          </a:p>
        </p:txBody>
      </p:sp>
    </p:spTree>
    <p:extLst>
      <p:ext uri="{BB962C8B-B14F-4D97-AF65-F5344CB8AC3E}">
        <p14:creationId xmlns:p14="http://schemas.microsoft.com/office/powerpoint/2010/main" val="1733508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587370-AAE5-A640-82BC-8DCF9820D9D5}"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E55F83-9EB1-3146-9BC4-48BB0FACABF6}" type="slidenum">
              <a:rPr lang="en-US" smtClean="0"/>
              <a:t>‹#›</a:t>
            </a:fld>
            <a:endParaRPr lang="en-US"/>
          </a:p>
        </p:txBody>
      </p:sp>
    </p:spTree>
    <p:extLst>
      <p:ext uri="{BB962C8B-B14F-4D97-AF65-F5344CB8AC3E}">
        <p14:creationId xmlns:p14="http://schemas.microsoft.com/office/powerpoint/2010/main" val="165325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0587370-AAE5-A640-82BC-8DCF9820D9D5}"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E55F83-9EB1-3146-9BC4-48BB0FACABF6}" type="slidenum">
              <a:rPr lang="en-US" smtClean="0"/>
              <a:t>‹#›</a:t>
            </a:fld>
            <a:endParaRPr lang="en-US"/>
          </a:p>
        </p:txBody>
      </p:sp>
    </p:spTree>
    <p:extLst>
      <p:ext uri="{BB962C8B-B14F-4D97-AF65-F5344CB8AC3E}">
        <p14:creationId xmlns:p14="http://schemas.microsoft.com/office/powerpoint/2010/main" val="1932180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0587370-AAE5-A640-82BC-8DCF9820D9D5}" type="datetimeFigureOut">
              <a:rPr lang="en-US" smtClean="0"/>
              <a:t>3/23/18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E55F83-9EB1-3146-9BC4-48BB0FACABF6}" type="slidenum">
              <a:rPr lang="en-US" smtClean="0"/>
              <a:t>‹#›</a:t>
            </a:fld>
            <a:endParaRPr lang="en-US"/>
          </a:p>
        </p:txBody>
      </p:sp>
    </p:spTree>
    <p:extLst>
      <p:ext uri="{BB962C8B-B14F-4D97-AF65-F5344CB8AC3E}">
        <p14:creationId xmlns:p14="http://schemas.microsoft.com/office/powerpoint/2010/main" val="2051033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0587370-AAE5-A640-82BC-8DCF9820D9D5}" type="datetimeFigureOut">
              <a:rPr lang="en-US" smtClean="0"/>
              <a:t>3/23/18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E55F83-9EB1-3146-9BC4-48BB0FACABF6}" type="slidenum">
              <a:rPr lang="en-US" smtClean="0"/>
              <a:t>‹#›</a:t>
            </a:fld>
            <a:endParaRPr lang="en-US"/>
          </a:p>
        </p:txBody>
      </p:sp>
    </p:spTree>
    <p:extLst>
      <p:ext uri="{BB962C8B-B14F-4D97-AF65-F5344CB8AC3E}">
        <p14:creationId xmlns:p14="http://schemas.microsoft.com/office/powerpoint/2010/main" val="316667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587370-AAE5-A640-82BC-8DCF9820D9D5}" type="datetimeFigureOut">
              <a:rPr lang="en-US" smtClean="0"/>
              <a:t>3/23/18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E55F83-9EB1-3146-9BC4-48BB0FACABF6}" type="slidenum">
              <a:rPr lang="en-US" smtClean="0"/>
              <a:t>‹#›</a:t>
            </a:fld>
            <a:endParaRPr lang="en-US"/>
          </a:p>
        </p:txBody>
      </p:sp>
    </p:spTree>
    <p:extLst>
      <p:ext uri="{BB962C8B-B14F-4D97-AF65-F5344CB8AC3E}">
        <p14:creationId xmlns:p14="http://schemas.microsoft.com/office/powerpoint/2010/main" val="764144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587370-AAE5-A640-82BC-8DCF9820D9D5}"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E55F83-9EB1-3146-9BC4-48BB0FACABF6}" type="slidenum">
              <a:rPr lang="en-US" smtClean="0"/>
              <a:t>‹#›</a:t>
            </a:fld>
            <a:endParaRPr lang="en-US"/>
          </a:p>
        </p:txBody>
      </p:sp>
    </p:spTree>
    <p:extLst>
      <p:ext uri="{BB962C8B-B14F-4D97-AF65-F5344CB8AC3E}">
        <p14:creationId xmlns:p14="http://schemas.microsoft.com/office/powerpoint/2010/main" val="1029108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587370-AAE5-A640-82BC-8DCF9820D9D5}" type="datetimeFigureOut">
              <a:rPr lang="en-US" smtClean="0"/>
              <a:t>3/23/18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E55F83-9EB1-3146-9BC4-48BB0FACABF6}" type="slidenum">
              <a:rPr lang="en-US" smtClean="0"/>
              <a:t>‹#›</a:t>
            </a:fld>
            <a:endParaRPr lang="en-US"/>
          </a:p>
        </p:txBody>
      </p:sp>
    </p:spTree>
    <p:extLst>
      <p:ext uri="{BB962C8B-B14F-4D97-AF65-F5344CB8AC3E}">
        <p14:creationId xmlns:p14="http://schemas.microsoft.com/office/powerpoint/2010/main" val="391585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0587370-AAE5-A640-82BC-8DCF9820D9D5}"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E55F83-9EB1-3146-9BC4-48BB0FACABF6}" type="slidenum">
              <a:rPr lang="en-US" smtClean="0"/>
              <a:t>‹#›</a:t>
            </a:fld>
            <a:endParaRPr lang="en-US"/>
          </a:p>
        </p:txBody>
      </p:sp>
    </p:spTree>
    <p:extLst>
      <p:ext uri="{BB962C8B-B14F-4D97-AF65-F5344CB8AC3E}">
        <p14:creationId xmlns:p14="http://schemas.microsoft.com/office/powerpoint/2010/main" val="1493688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0587370-AAE5-A640-82BC-8DCF9820D9D5}" type="datetimeFigureOut">
              <a:rPr lang="en-US" smtClean="0"/>
              <a:t>3/23/18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E55F83-9EB1-3146-9BC4-48BB0FACABF6}" type="slidenum">
              <a:rPr lang="en-US" smtClean="0"/>
              <a:t>‹#›</a:t>
            </a:fld>
            <a:endParaRPr lang="en-US"/>
          </a:p>
        </p:txBody>
      </p:sp>
    </p:spTree>
    <p:extLst>
      <p:ext uri="{BB962C8B-B14F-4D97-AF65-F5344CB8AC3E}">
        <p14:creationId xmlns:p14="http://schemas.microsoft.com/office/powerpoint/2010/main" val="33418095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587370-AAE5-A640-82BC-8DCF9820D9D5}" type="datetimeFigureOut">
              <a:rPr lang="en-US" smtClean="0"/>
              <a:t>3/23/18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E55F83-9EB1-3146-9BC4-48BB0FACABF6}" type="slidenum">
              <a:rPr lang="en-US" smtClean="0"/>
              <a:t>‹#›</a:t>
            </a:fld>
            <a:endParaRPr lang="en-US"/>
          </a:p>
        </p:txBody>
      </p:sp>
    </p:spTree>
    <p:extLst>
      <p:ext uri="{BB962C8B-B14F-4D97-AF65-F5344CB8AC3E}">
        <p14:creationId xmlns:p14="http://schemas.microsoft.com/office/powerpoint/2010/main" val="349137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86"/>
            <a:ext cx="9144000"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6236" y="3612995"/>
            <a:ext cx="634568" cy="443900"/>
          </a:xfrm>
          <a:prstGeom prst="rect">
            <a:avLst/>
          </a:prstGeom>
        </p:spPr>
      </p:pic>
      <p:sp>
        <p:nvSpPr>
          <p:cNvPr id="2" name="TextBox 1"/>
          <p:cNvSpPr txBox="1"/>
          <p:nvPr/>
        </p:nvSpPr>
        <p:spPr>
          <a:xfrm>
            <a:off x="4147452" y="-76204"/>
            <a:ext cx="4705134" cy="461665"/>
          </a:xfrm>
          <a:prstGeom prst="rect">
            <a:avLst/>
          </a:prstGeom>
          <a:noFill/>
        </p:spPr>
        <p:txBody>
          <a:bodyPr wrap="none" rtlCol="0">
            <a:spAutoFit/>
          </a:bodyPr>
          <a:lstStyle/>
          <a:p>
            <a:r>
              <a:rPr lang="tr-TR" sz="2400" b="1" dirty="0">
                <a:solidFill>
                  <a:srgbClr val="7030A0"/>
                </a:solidFill>
              </a:rPr>
              <a:t>Bireysel Gelişmede Kadının </a:t>
            </a:r>
            <a:r>
              <a:rPr lang="tr-TR" sz="2400" b="1" dirty="0" smtClean="0">
                <a:solidFill>
                  <a:srgbClr val="7030A0"/>
                </a:solidFill>
              </a:rPr>
              <a:t>Rehberi</a:t>
            </a:r>
            <a:endParaRPr lang="en-US" sz="2400" dirty="0">
              <a:solidFill>
                <a:srgbClr val="7030A0"/>
              </a:solidFill>
            </a:endParaRPr>
          </a:p>
        </p:txBody>
      </p:sp>
      <p:sp>
        <p:nvSpPr>
          <p:cNvPr id="3" name="TextBox 2"/>
          <p:cNvSpPr txBox="1"/>
          <p:nvPr/>
        </p:nvSpPr>
        <p:spPr>
          <a:xfrm>
            <a:off x="4691743" y="5029193"/>
            <a:ext cx="4118435" cy="615553"/>
          </a:xfrm>
          <a:prstGeom prst="rect">
            <a:avLst/>
          </a:prstGeom>
          <a:noFill/>
        </p:spPr>
        <p:txBody>
          <a:bodyPr wrap="none" rtlCol="0">
            <a:spAutoFit/>
          </a:bodyPr>
          <a:lstStyle/>
          <a:p>
            <a:r>
              <a:rPr lang="tr-TR" sz="3400" b="1" i="1" dirty="0">
                <a:solidFill>
                  <a:srgbClr val="F7E7FF"/>
                </a:solidFill>
              </a:rPr>
              <a:t>Olabileceğinin</a:t>
            </a:r>
            <a:r>
              <a:rPr lang="tr-TR" sz="3400" b="1" dirty="0">
                <a:solidFill>
                  <a:srgbClr val="D883FF"/>
                </a:solidFill>
              </a:rPr>
              <a:t> </a:t>
            </a:r>
            <a:r>
              <a:rPr lang="tr-TR" sz="3400" b="1" dirty="0">
                <a:solidFill>
                  <a:srgbClr val="E12C9C"/>
                </a:solidFill>
              </a:rPr>
              <a:t>En İyisi</a:t>
            </a:r>
            <a:endParaRPr lang="en-US" sz="3400" dirty="0">
              <a:solidFill>
                <a:srgbClr val="E12C9C"/>
              </a:solidFill>
            </a:endParaRPr>
          </a:p>
        </p:txBody>
      </p:sp>
    </p:spTree>
    <p:extLst>
      <p:ext uri="{BB962C8B-B14F-4D97-AF65-F5344CB8AC3E}">
        <p14:creationId xmlns:p14="http://schemas.microsoft.com/office/powerpoint/2010/main" val="17050464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34379"/>
            <a:ext cx="9144000" cy="6823621"/>
          </a:xfrm>
        </p:spPr>
      </p:pic>
      <p:sp>
        <p:nvSpPr>
          <p:cNvPr id="2" name="Title 1"/>
          <p:cNvSpPr>
            <a:spLocks noGrp="1"/>
          </p:cNvSpPr>
          <p:nvPr>
            <p:ph type="title"/>
          </p:nvPr>
        </p:nvSpPr>
        <p:spPr>
          <a:xfrm>
            <a:off x="654776" y="4600494"/>
            <a:ext cx="7886700" cy="1325563"/>
          </a:xfrm>
        </p:spPr>
        <p:txBody>
          <a:bodyPr>
            <a:normAutofit/>
          </a:bodyPr>
          <a:lstStyle/>
          <a:p>
            <a:pPr algn="ctr">
              <a:lnSpc>
                <a:spcPct val="80000"/>
              </a:lnSpc>
            </a:pPr>
            <a:r>
              <a:rPr lang="en-US" sz="4000" b="1" dirty="0">
                <a:solidFill>
                  <a:srgbClr val="FF40FF"/>
                </a:solidFill>
              </a:rPr>
              <a:t>A </a:t>
            </a:r>
            <a:r>
              <a:rPr lang="en-US" sz="4000" b="1" i="1" dirty="0">
                <a:solidFill>
                  <a:srgbClr val="FF40FF"/>
                </a:solidFill>
                <a:latin typeface="Palatino Linotype" charset="0"/>
                <a:ea typeface="Palatino Linotype" charset="0"/>
                <a:cs typeface="Palatino Linotype" charset="0"/>
              </a:rPr>
              <a:t>V</a:t>
            </a:r>
            <a:r>
              <a:rPr lang="en-US" sz="4000" b="1" i="1" dirty="0" smtClean="0">
                <a:solidFill>
                  <a:srgbClr val="FF40FF"/>
                </a:solidFill>
                <a:latin typeface="Palatino Linotype" charset="0"/>
                <a:ea typeface="Palatino Linotype" charset="0"/>
                <a:cs typeface="Palatino Linotype" charset="0"/>
              </a:rPr>
              <a:t>ictorious </a:t>
            </a:r>
            <a:r>
              <a:rPr lang="en-US" sz="4000" b="1" dirty="0" smtClean="0">
                <a:solidFill>
                  <a:srgbClr val="FF40FF"/>
                </a:solidFill>
              </a:rPr>
              <a:t>Woman: </a:t>
            </a:r>
            <a:r>
              <a:rPr lang="en-US" sz="3600" b="1" i="1" dirty="0" smtClean="0">
                <a:solidFill>
                  <a:schemeClr val="bg1"/>
                </a:solidFill>
                <a:latin typeface="Palatino Linotype" charset="0"/>
                <a:ea typeface="Palatino Linotype" charset="0"/>
                <a:cs typeface="Palatino Linotype" charset="0"/>
              </a:rPr>
              <a:t>Lesson 11</a:t>
            </a:r>
            <a:r>
              <a:rPr lang="en-US" sz="3600" b="1" dirty="0" smtClean="0">
                <a:solidFill>
                  <a:srgbClr val="FF40FF"/>
                </a:solidFill>
              </a:rPr>
              <a:t> </a:t>
            </a:r>
            <a:r>
              <a:rPr lang="en-US" sz="4000" b="1" i="1" dirty="0" err="1" smtClean="0">
                <a:solidFill>
                  <a:srgbClr val="FF40FF"/>
                </a:solidFill>
                <a:latin typeface="Palatino Linotype" charset="0"/>
                <a:ea typeface="Palatino Linotype" charset="0"/>
                <a:cs typeface="Palatino Linotype" charset="0"/>
              </a:rPr>
              <a:t>Muzaffer</a:t>
            </a:r>
            <a:r>
              <a:rPr lang="en-US" sz="4000" b="1" i="1" dirty="0" smtClean="0">
                <a:solidFill>
                  <a:srgbClr val="FF40FF"/>
                </a:solidFill>
                <a:latin typeface="Palatino Linotype" charset="0"/>
                <a:ea typeface="Palatino Linotype" charset="0"/>
                <a:cs typeface="Palatino Linotype" charset="0"/>
              </a:rPr>
              <a:t> </a:t>
            </a:r>
            <a:r>
              <a:rPr lang="en-US" sz="4000" b="1" dirty="0" err="1" smtClean="0">
                <a:solidFill>
                  <a:srgbClr val="FF40FF"/>
                </a:solidFill>
              </a:rPr>
              <a:t>Bir</a:t>
            </a:r>
            <a:r>
              <a:rPr lang="en-US" sz="4000" b="1" dirty="0" smtClean="0">
                <a:solidFill>
                  <a:srgbClr val="FF40FF"/>
                </a:solidFill>
              </a:rPr>
              <a:t> Kadın: </a:t>
            </a:r>
            <a:r>
              <a:rPr lang="en-US" sz="4000" b="1" i="1" dirty="0" err="1" smtClean="0">
                <a:solidFill>
                  <a:schemeClr val="bg1"/>
                </a:solidFill>
                <a:latin typeface="Palatino Linotype" charset="0"/>
                <a:ea typeface="Palatino Linotype" charset="0"/>
                <a:cs typeface="Palatino Linotype" charset="0"/>
              </a:rPr>
              <a:t>Ders</a:t>
            </a:r>
            <a:r>
              <a:rPr lang="en-US" sz="4000" b="1" i="1" dirty="0" smtClean="0">
                <a:solidFill>
                  <a:schemeClr val="bg1"/>
                </a:solidFill>
                <a:latin typeface="Palatino Linotype" charset="0"/>
                <a:ea typeface="Palatino Linotype" charset="0"/>
                <a:cs typeface="Palatino Linotype" charset="0"/>
              </a:rPr>
              <a:t> </a:t>
            </a:r>
            <a:r>
              <a:rPr lang="en-US" sz="4000" b="1" i="1" dirty="0">
                <a:solidFill>
                  <a:schemeClr val="bg1"/>
                </a:solidFill>
                <a:latin typeface="Palatino Linotype" charset="0"/>
                <a:ea typeface="Palatino Linotype" charset="0"/>
                <a:cs typeface="Palatino Linotype" charset="0"/>
              </a:rPr>
              <a:t>11</a:t>
            </a:r>
            <a:endParaRPr lang="en-US" sz="4000" i="1" dirty="0">
              <a:solidFill>
                <a:schemeClr val="bg1"/>
              </a:solidFill>
              <a:latin typeface="Palatino Linotype" charset="0"/>
              <a:ea typeface="Palatino Linotype" charset="0"/>
              <a:cs typeface="Palatino Linotype" charset="0"/>
            </a:endParaRPr>
          </a:p>
        </p:txBody>
      </p:sp>
    </p:spTree>
    <p:extLst>
      <p:ext uri="{BB962C8B-B14F-4D97-AF65-F5344CB8AC3E}">
        <p14:creationId xmlns:p14="http://schemas.microsoft.com/office/powerpoint/2010/main" val="777958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0" y="2266122"/>
            <a:ext cx="9144000" cy="4671390"/>
          </a:xfrm>
        </p:spPr>
        <p:txBody>
          <a:bodyPr>
            <a:noAutofit/>
          </a:bodyPr>
          <a:lstStyle/>
          <a:p>
            <a:pPr marL="0" indent="0" algn="ctr">
              <a:lnSpc>
                <a:spcPts val="3220"/>
              </a:lnSpc>
              <a:spcBef>
                <a:spcPts val="0"/>
              </a:spcBef>
              <a:buNone/>
            </a:pPr>
            <a:r>
              <a:rPr lang="en-US" sz="3200" dirty="0"/>
              <a:t>“But the Lord is faithful, and he will strengthen you and protect you from the evil </a:t>
            </a:r>
            <a:r>
              <a:rPr lang="en-US" sz="3200" dirty="0" smtClean="0"/>
              <a:t>one.</a:t>
            </a:r>
            <a:r>
              <a:rPr lang="en-US" sz="3200" dirty="0"/>
              <a:t> </a:t>
            </a:r>
            <a:r>
              <a:rPr lang="en-US" sz="3200" dirty="0" smtClean="0"/>
              <a:t>We </a:t>
            </a:r>
            <a:r>
              <a:rPr lang="en-US" sz="3200" dirty="0"/>
              <a:t>have confidence in the Lord…. </a:t>
            </a:r>
            <a:r>
              <a:rPr lang="en-US" sz="3200" dirty="0" smtClean="0"/>
              <a:t>May </a:t>
            </a:r>
            <a:r>
              <a:rPr lang="en-US" sz="3200" dirty="0"/>
              <a:t>the Lord direct your hearts into God’s love and Christ’s perseverance.” </a:t>
            </a:r>
          </a:p>
          <a:p>
            <a:pPr marL="0" indent="0" algn="r">
              <a:lnSpc>
                <a:spcPts val="3220"/>
              </a:lnSpc>
              <a:spcBef>
                <a:spcPts val="0"/>
              </a:spcBef>
              <a:buNone/>
            </a:pPr>
            <a:r>
              <a:rPr lang="en-US" sz="3200" dirty="0"/>
              <a:t>2 Thessalonians </a:t>
            </a:r>
            <a:r>
              <a:rPr lang="en-US" sz="3200" dirty="0" smtClean="0"/>
              <a:t>3:3-5</a:t>
            </a:r>
          </a:p>
          <a:p>
            <a:pPr marL="0" indent="0" algn="ctr">
              <a:lnSpc>
                <a:spcPts val="3220"/>
              </a:lnSpc>
              <a:spcBef>
                <a:spcPts val="0"/>
              </a:spcBef>
              <a:buNone/>
            </a:pPr>
            <a:r>
              <a:rPr lang="tr-TR" sz="3200" i="1" dirty="0"/>
              <a:t>“Ama Rab güvenilirdir. O sizi pekiştirecek, kötü olandan koruyacaktır. Buyurduklarımızı yaptığınıza ve yapacağınıza dair </a:t>
            </a:r>
            <a:r>
              <a:rPr lang="tr-TR" sz="3200" i="1" dirty="0" err="1"/>
              <a:t>Rab’de</a:t>
            </a:r>
            <a:r>
              <a:rPr lang="tr-TR" sz="3200" i="1" dirty="0"/>
              <a:t> size güveniyoruz.</a:t>
            </a:r>
            <a:r>
              <a:rPr lang="tr-TR" sz="3200" i="1" baseline="30000" dirty="0"/>
              <a:t> </a:t>
            </a:r>
            <a:r>
              <a:rPr lang="tr-TR" sz="3200" i="1" dirty="0"/>
              <a:t>Rab yüreklerinizi Tanrı'nın sevgisine, Mesih'in sabrına yöneltsin.” </a:t>
            </a:r>
            <a:endParaRPr lang="en-US" sz="3200" i="1" dirty="0"/>
          </a:p>
          <a:p>
            <a:pPr marL="0" indent="0" algn="r">
              <a:lnSpc>
                <a:spcPts val="3220"/>
              </a:lnSpc>
              <a:spcBef>
                <a:spcPts val="0"/>
              </a:spcBef>
              <a:buNone/>
            </a:pPr>
            <a:r>
              <a:rPr lang="tr-TR" sz="3200" i="1" dirty="0"/>
              <a:t>2. Selanikliler 3:3-5</a:t>
            </a:r>
            <a:r>
              <a:rPr lang="en-US" sz="3200" i="1" dirty="0"/>
              <a:t> </a:t>
            </a:r>
          </a:p>
        </p:txBody>
      </p:sp>
    </p:spTree>
    <p:extLst>
      <p:ext uri="{BB962C8B-B14F-4D97-AF65-F5344CB8AC3E}">
        <p14:creationId xmlns:p14="http://schemas.microsoft.com/office/powerpoint/2010/main" val="1703261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50798" y="422678"/>
            <a:ext cx="6042991" cy="1325563"/>
          </a:xfrm>
        </p:spPr>
        <p:txBody>
          <a:bodyPr>
            <a:noAutofit/>
          </a:bodyPr>
          <a:lstStyle/>
          <a:p>
            <a:r>
              <a:rPr lang="en-US" sz="3800" b="1" dirty="0">
                <a:solidFill>
                  <a:schemeClr val="bg1"/>
                </a:solidFill>
                <a:latin typeface="+mn-lt"/>
              </a:rPr>
              <a:t>SAYINGS THAT CAN </a:t>
            </a:r>
            <a:r>
              <a:rPr lang="en-US" sz="3800" b="1" dirty="0" smtClean="0">
                <a:solidFill>
                  <a:schemeClr val="bg1"/>
                </a:solidFill>
                <a:latin typeface="+mn-lt"/>
              </a:rPr>
              <a:t>HELP </a:t>
            </a:r>
            <a:r>
              <a:rPr lang="en-US" sz="3800" b="1" dirty="0">
                <a:solidFill>
                  <a:schemeClr val="bg1"/>
                </a:solidFill>
                <a:latin typeface="+mn-lt"/>
              </a:rPr>
              <a:t>US</a:t>
            </a:r>
            <a:br>
              <a:rPr lang="en-US" sz="3800" b="1" dirty="0">
                <a:solidFill>
                  <a:schemeClr val="bg1"/>
                </a:solidFill>
                <a:latin typeface="+mn-lt"/>
              </a:rPr>
            </a:br>
            <a:r>
              <a:rPr lang="en-US" sz="3800" b="1" i="1" dirty="0">
                <a:solidFill>
                  <a:schemeClr val="bg1"/>
                </a:solidFill>
                <a:latin typeface="+mn-lt"/>
              </a:rPr>
              <a:t>BİZE YARDIMCI OLABİLECEK SÖZLER </a:t>
            </a:r>
            <a:endParaRPr lang="en-US" sz="3800" i="1" dirty="0">
              <a:solidFill>
                <a:schemeClr val="bg1"/>
              </a:solidFill>
              <a:latin typeface="+mn-lt"/>
            </a:endParaRPr>
          </a:p>
        </p:txBody>
      </p:sp>
      <p:sp>
        <p:nvSpPr>
          <p:cNvPr id="3" name="Content Placeholder 2"/>
          <p:cNvSpPr>
            <a:spLocks noGrp="1"/>
          </p:cNvSpPr>
          <p:nvPr>
            <p:ph idx="1"/>
          </p:nvPr>
        </p:nvSpPr>
        <p:spPr>
          <a:xfrm>
            <a:off x="92765" y="2549191"/>
            <a:ext cx="8958470" cy="4308809"/>
          </a:xfrm>
        </p:spPr>
        <p:txBody>
          <a:bodyPr>
            <a:normAutofit/>
          </a:bodyPr>
          <a:lstStyle/>
          <a:p>
            <a:pPr marL="0" lvl="0" indent="0" algn="ctr">
              <a:lnSpc>
                <a:spcPct val="100000"/>
              </a:lnSpc>
              <a:buNone/>
            </a:pPr>
            <a:r>
              <a:rPr lang="en-US" sz="3400" dirty="0"/>
              <a:t>“Don’t give up. Learn from each failure, and you will have success. God has not called you to failure, but to success.” </a:t>
            </a:r>
            <a:endParaRPr lang="en-US" sz="3400" dirty="0" smtClean="0"/>
          </a:p>
          <a:p>
            <a:pPr marL="0" lvl="0" indent="0" algn="ctr">
              <a:lnSpc>
                <a:spcPct val="100000"/>
              </a:lnSpc>
              <a:buNone/>
            </a:pPr>
            <a:r>
              <a:rPr lang="en-US" sz="3400" i="1" dirty="0" smtClean="0"/>
              <a:t>"</a:t>
            </a:r>
            <a:r>
              <a:rPr lang="en-US" sz="3400" i="1" dirty="0"/>
              <a:t>Pes </a:t>
            </a:r>
            <a:r>
              <a:rPr lang="en-US" sz="3400" i="1" dirty="0" err="1"/>
              <a:t>etmeyin</a:t>
            </a:r>
            <a:r>
              <a:rPr lang="en-US" sz="3400" i="1" dirty="0"/>
              <a:t>. Her </a:t>
            </a:r>
            <a:r>
              <a:rPr lang="en-US" sz="3400" i="1" dirty="0" err="1"/>
              <a:t>başarısızlıktan</a:t>
            </a:r>
            <a:r>
              <a:rPr lang="en-US" sz="3400" i="1" dirty="0"/>
              <a:t> </a:t>
            </a:r>
            <a:r>
              <a:rPr lang="en-US" sz="3400" i="1" dirty="0" err="1"/>
              <a:t>ders</a:t>
            </a:r>
            <a:r>
              <a:rPr lang="en-US" sz="3400" i="1" dirty="0"/>
              <a:t> </a:t>
            </a:r>
            <a:r>
              <a:rPr lang="en-US" sz="3400" i="1" dirty="0" err="1"/>
              <a:t>çıkarınca</a:t>
            </a:r>
            <a:r>
              <a:rPr lang="en-US" sz="3400" i="1" dirty="0"/>
              <a:t> </a:t>
            </a:r>
            <a:r>
              <a:rPr lang="en-US" sz="3400" i="1" dirty="0" err="1"/>
              <a:t>başarı</a:t>
            </a:r>
            <a:r>
              <a:rPr lang="en-US" sz="3400" i="1" dirty="0"/>
              <a:t> </a:t>
            </a:r>
            <a:r>
              <a:rPr lang="en-US" sz="3400" i="1" dirty="0" err="1"/>
              <a:t>elde</a:t>
            </a:r>
            <a:r>
              <a:rPr lang="en-US" sz="3400" i="1" dirty="0"/>
              <a:t> </a:t>
            </a:r>
            <a:r>
              <a:rPr lang="en-US" sz="3400" i="1" dirty="0" err="1"/>
              <a:t>edersiniz</a:t>
            </a:r>
            <a:r>
              <a:rPr lang="en-US" sz="3400" i="1" dirty="0"/>
              <a:t>. </a:t>
            </a:r>
            <a:r>
              <a:rPr lang="en-US" sz="3400" i="1" dirty="0" err="1"/>
              <a:t>Rab</a:t>
            </a:r>
            <a:r>
              <a:rPr lang="en-US" sz="3400" i="1" dirty="0"/>
              <a:t> </a:t>
            </a:r>
            <a:r>
              <a:rPr lang="en-US" sz="3400" i="1" dirty="0" err="1"/>
              <a:t>sizi</a:t>
            </a:r>
            <a:r>
              <a:rPr lang="en-US" sz="3400" i="1" dirty="0"/>
              <a:t> </a:t>
            </a:r>
            <a:r>
              <a:rPr lang="en-US" sz="3400" i="1" dirty="0" err="1"/>
              <a:t>başarısızlığa</a:t>
            </a:r>
            <a:r>
              <a:rPr lang="en-US" sz="3400" i="1" dirty="0"/>
              <a:t> </a:t>
            </a:r>
            <a:r>
              <a:rPr lang="en-US" sz="3400" i="1" dirty="0" err="1"/>
              <a:t>uğratmak</a:t>
            </a:r>
            <a:r>
              <a:rPr lang="en-US" sz="3400" i="1" dirty="0"/>
              <a:t> </a:t>
            </a:r>
            <a:r>
              <a:rPr lang="en-US" sz="3400" i="1" dirty="0" err="1"/>
              <a:t>için</a:t>
            </a:r>
            <a:r>
              <a:rPr lang="en-US" sz="3400" i="1" dirty="0"/>
              <a:t> </a:t>
            </a:r>
            <a:r>
              <a:rPr lang="en-US" sz="3400" i="1" dirty="0" err="1"/>
              <a:t>değil</a:t>
            </a:r>
            <a:r>
              <a:rPr lang="en-US" sz="3400" i="1" dirty="0"/>
              <a:t>, </a:t>
            </a:r>
            <a:r>
              <a:rPr lang="en-US" sz="3400" i="1" dirty="0" err="1"/>
              <a:t>başarı</a:t>
            </a:r>
            <a:r>
              <a:rPr lang="en-US" sz="3400" i="1" dirty="0"/>
              <a:t> </a:t>
            </a:r>
            <a:r>
              <a:rPr lang="en-US" sz="3400" i="1" dirty="0" err="1"/>
              <a:t>için</a:t>
            </a:r>
            <a:r>
              <a:rPr lang="en-US" sz="3400" i="1" dirty="0"/>
              <a:t> </a:t>
            </a:r>
            <a:r>
              <a:rPr lang="en-US" sz="3400" i="1" dirty="0" err="1"/>
              <a:t>çağırdı</a:t>
            </a:r>
            <a:r>
              <a:rPr lang="en-US" sz="3400" i="1" dirty="0"/>
              <a:t>."</a:t>
            </a:r>
          </a:p>
        </p:txBody>
      </p:sp>
    </p:spTree>
    <p:extLst>
      <p:ext uri="{BB962C8B-B14F-4D97-AF65-F5344CB8AC3E}">
        <p14:creationId xmlns:p14="http://schemas.microsoft.com/office/powerpoint/2010/main" val="1507652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0" y="856675"/>
            <a:ext cx="7965804" cy="1325563"/>
          </a:xfrm>
        </p:spPr>
        <p:txBody>
          <a:bodyPr>
            <a:normAutofit/>
          </a:bodyPr>
          <a:lstStyle/>
          <a:p>
            <a:r>
              <a:rPr lang="en-US" sz="4000" b="1" dirty="0">
                <a:solidFill>
                  <a:schemeClr val="bg1"/>
                </a:solidFill>
                <a:latin typeface="+mn-lt"/>
              </a:rPr>
              <a:t>WHAT TO DO </a:t>
            </a:r>
            <a:r>
              <a:rPr lang="en-US" sz="4000" b="1" dirty="0" smtClean="0">
                <a:solidFill>
                  <a:schemeClr val="bg1"/>
                </a:solidFill>
                <a:latin typeface="+mn-lt"/>
              </a:rPr>
              <a:t>WITH FAILURE</a:t>
            </a:r>
            <a:br>
              <a:rPr lang="en-US" sz="4000" b="1" dirty="0" smtClean="0">
                <a:solidFill>
                  <a:schemeClr val="bg1"/>
                </a:solidFill>
                <a:latin typeface="+mn-lt"/>
              </a:rPr>
            </a:br>
            <a:r>
              <a:rPr lang="tr-TR" sz="3900" b="1" i="1" dirty="0" smtClean="0">
                <a:solidFill>
                  <a:schemeClr val="bg1"/>
                </a:solidFill>
                <a:latin typeface="+mn-lt"/>
              </a:rPr>
              <a:t>BAŞARISIZLIKTA </a:t>
            </a:r>
            <a:r>
              <a:rPr lang="tr-TR" sz="3900" b="1" i="1" dirty="0">
                <a:solidFill>
                  <a:schemeClr val="bg1"/>
                </a:solidFill>
                <a:latin typeface="+mn-lt"/>
              </a:rPr>
              <a:t>NE YAPMALI</a:t>
            </a:r>
            <a:r>
              <a:rPr lang="en-US" sz="3900" i="1" dirty="0" smtClean="0">
                <a:solidFill>
                  <a:schemeClr val="bg1"/>
                </a:solidFill>
                <a:latin typeface="+mn-lt"/>
              </a:rPr>
              <a:t> </a:t>
            </a:r>
            <a:endParaRPr lang="en-US" sz="3900" i="1" dirty="0">
              <a:solidFill>
                <a:schemeClr val="bg1"/>
              </a:solidFill>
              <a:latin typeface="+mn-lt"/>
            </a:endParaRPr>
          </a:p>
        </p:txBody>
      </p:sp>
      <p:sp>
        <p:nvSpPr>
          <p:cNvPr id="3" name="Content Placeholder 2"/>
          <p:cNvSpPr>
            <a:spLocks noGrp="1"/>
          </p:cNvSpPr>
          <p:nvPr>
            <p:ph idx="1"/>
          </p:nvPr>
        </p:nvSpPr>
        <p:spPr>
          <a:xfrm>
            <a:off x="114301" y="2412184"/>
            <a:ext cx="3911599" cy="4351338"/>
          </a:xfrm>
        </p:spPr>
        <p:txBody>
          <a:bodyPr>
            <a:normAutofit/>
          </a:bodyPr>
          <a:lstStyle/>
          <a:p>
            <a:pPr marL="298350" indent="-298350">
              <a:lnSpc>
                <a:spcPct val="100000"/>
              </a:lnSpc>
              <a:buFont typeface="+mj-lt"/>
              <a:buAutoNum type="arabicPeriod"/>
            </a:pPr>
            <a:r>
              <a:rPr lang="en-US" sz="3200" b="1" dirty="0" smtClean="0"/>
              <a:t>Acknowledge it</a:t>
            </a:r>
          </a:p>
          <a:p>
            <a:pPr marL="298350" indent="-298350">
              <a:lnSpc>
                <a:spcPct val="100000"/>
              </a:lnSpc>
              <a:buFont typeface="+mj-lt"/>
              <a:buAutoNum type="arabicPeriod"/>
            </a:pPr>
            <a:r>
              <a:rPr lang="en-US" sz="3200" b="1" dirty="0" smtClean="0"/>
              <a:t>Thank </a:t>
            </a:r>
            <a:r>
              <a:rPr lang="en-US" sz="3200" b="1" dirty="0"/>
              <a:t>God for </a:t>
            </a:r>
            <a:r>
              <a:rPr lang="en-US" sz="3200" b="1" dirty="0" smtClean="0"/>
              <a:t>it</a:t>
            </a:r>
          </a:p>
          <a:p>
            <a:pPr marL="298350" indent="-298350">
              <a:lnSpc>
                <a:spcPct val="100000"/>
              </a:lnSpc>
              <a:buFont typeface="+mj-lt"/>
              <a:buAutoNum type="arabicPeriod"/>
            </a:pPr>
            <a:r>
              <a:rPr lang="en-US" sz="3200" b="1" dirty="0"/>
              <a:t>Learn from </a:t>
            </a:r>
            <a:r>
              <a:rPr lang="en-US" sz="3200" b="1" dirty="0" smtClean="0"/>
              <a:t>it</a:t>
            </a:r>
          </a:p>
          <a:p>
            <a:pPr marL="298350" indent="-298350">
              <a:lnSpc>
                <a:spcPct val="100000"/>
              </a:lnSpc>
              <a:buFont typeface="+mj-lt"/>
              <a:buAutoNum type="arabicPeriod"/>
            </a:pPr>
            <a:r>
              <a:rPr lang="en-US" sz="3200" b="1" dirty="0"/>
              <a:t>Use it as a stepping stone to </a:t>
            </a:r>
            <a:r>
              <a:rPr lang="en-US" sz="3200" b="1" dirty="0" smtClean="0"/>
              <a:t>success</a:t>
            </a:r>
          </a:p>
          <a:p>
            <a:pPr marL="298350" indent="-298350">
              <a:lnSpc>
                <a:spcPct val="100000"/>
              </a:lnSpc>
              <a:buFont typeface="+mj-lt"/>
              <a:buAutoNum type="arabicPeriod"/>
            </a:pPr>
            <a:r>
              <a:rPr lang="en-US" sz="3200" b="1" dirty="0"/>
              <a:t>Overcome </a:t>
            </a:r>
            <a:r>
              <a:rPr lang="en-US" sz="3200" b="1" dirty="0" smtClean="0"/>
              <a:t>it</a:t>
            </a:r>
          </a:p>
          <a:p>
            <a:pPr marL="298350" indent="-298350">
              <a:lnSpc>
                <a:spcPct val="100000"/>
              </a:lnSpc>
              <a:buFont typeface="+mj-lt"/>
              <a:buAutoNum type="arabicPeriod"/>
            </a:pPr>
            <a:r>
              <a:rPr lang="en-US" sz="3200" b="1" dirty="0"/>
              <a:t>Transform </a:t>
            </a:r>
            <a:r>
              <a:rPr lang="en-US" sz="3200" b="1" dirty="0" smtClean="0"/>
              <a:t>it</a:t>
            </a:r>
            <a:endParaRPr lang="en-US" sz="3200" i="1" dirty="0"/>
          </a:p>
        </p:txBody>
      </p:sp>
      <p:sp>
        <p:nvSpPr>
          <p:cNvPr id="6" name="Content Placeholder 2"/>
          <p:cNvSpPr txBox="1">
            <a:spLocks/>
          </p:cNvSpPr>
          <p:nvPr/>
        </p:nvSpPr>
        <p:spPr>
          <a:xfrm>
            <a:off x="4547871" y="2412184"/>
            <a:ext cx="4700633"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8350" indent="-298350">
              <a:lnSpc>
                <a:spcPct val="100000"/>
              </a:lnSpc>
              <a:buFont typeface="+mj-lt"/>
              <a:buAutoNum type="arabicPeriod"/>
            </a:pPr>
            <a:r>
              <a:rPr lang="en-US" sz="3200" b="1" i="1" dirty="0" err="1" smtClean="0"/>
              <a:t>Farkına</a:t>
            </a:r>
            <a:r>
              <a:rPr lang="en-US" sz="3200" b="1" i="1" dirty="0" smtClean="0"/>
              <a:t> </a:t>
            </a:r>
            <a:r>
              <a:rPr lang="en-US" sz="3200" b="1" i="1" dirty="0" err="1" smtClean="0"/>
              <a:t>varın</a:t>
            </a:r>
            <a:endParaRPr lang="en-US" sz="3200" b="1" i="1" dirty="0" smtClean="0"/>
          </a:p>
          <a:p>
            <a:pPr marL="298350" indent="-298350">
              <a:lnSpc>
                <a:spcPct val="100000"/>
              </a:lnSpc>
              <a:buFont typeface="+mj-lt"/>
              <a:buAutoNum type="arabicPeriod"/>
            </a:pPr>
            <a:r>
              <a:rPr lang="en-US" sz="3200" b="1" i="1" dirty="0" err="1" smtClean="0"/>
              <a:t>Rab</a:t>
            </a:r>
            <a:r>
              <a:rPr lang="tr-TR" sz="3200" b="1" i="1" dirty="0" smtClean="0"/>
              <a:t>’be şükredin</a:t>
            </a:r>
            <a:endParaRPr lang="en-US" sz="3200" b="1" i="1" dirty="0" smtClean="0"/>
          </a:p>
          <a:p>
            <a:pPr marL="298350" indent="-298350">
              <a:lnSpc>
                <a:spcPct val="100000"/>
              </a:lnSpc>
              <a:buFont typeface="+mj-lt"/>
              <a:buAutoNum type="arabicPeriod"/>
            </a:pPr>
            <a:r>
              <a:rPr lang="en-US" sz="3200" b="1" i="1" dirty="0" err="1" smtClean="0"/>
              <a:t>Ders</a:t>
            </a:r>
            <a:r>
              <a:rPr lang="en-US" sz="3200" b="1" i="1" dirty="0" smtClean="0"/>
              <a:t> </a:t>
            </a:r>
            <a:r>
              <a:rPr lang="en-US" sz="3200" b="1" i="1" dirty="0" err="1" smtClean="0"/>
              <a:t>çıkarın</a:t>
            </a:r>
            <a:endParaRPr lang="en-US" sz="3200" b="1" i="1" dirty="0" smtClean="0"/>
          </a:p>
          <a:p>
            <a:pPr marL="298350" indent="-298350">
              <a:lnSpc>
                <a:spcPct val="100000"/>
              </a:lnSpc>
              <a:buFont typeface="+mj-lt"/>
              <a:buAutoNum type="arabicPeriod"/>
            </a:pPr>
            <a:r>
              <a:rPr lang="en-US" sz="3200" b="1" i="1" dirty="0" err="1" smtClean="0"/>
              <a:t>Başarıya</a:t>
            </a:r>
            <a:r>
              <a:rPr lang="en-US" sz="3200" b="1" i="1" dirty="0" smtClean="0"/>
              <a:t> </a:t>
            </a:r>
            <a:r>
              <a:rPr lang="en-US" sz="3200" b="1" i="1" dirty="0" err="1" smtClean="0"/>
              <a:t>ulaşmak</a:t>
            </a:r>
            <a:r>
              <a:rPr lang="en-US" sz="3200" b="1" i="1" dirty="0" smtClean="0"/>
              <a:t> </a:t>
            </a:r>
            <a:r>
              <a:rPr lang="en-US" sz="3200" b="1" i="1" dirty="0" err="1" smtClean="0"/>
              <a:t>için</a:t>
            </a:r>
            <a:r>
              <a:rPr lang="en-US" sz="3200" b="1" i="1" dirty="0" smtClean="0"/>
              <a:t> </a:t>
            </a:r>
            <a:r>
              <a:rPr lang="en-US" sz="3200" b="1" i="1" dirty="0" err="1" smtClean="0"/>
              <a:t>onu</a:t>
            </a:r>
            <a:r>
              <a:rPr lang="en-US" sz="3200" b="1" i="1" dirty="0" smtClean="0"/>
              <a:t> </a:t>
            </a:r>
            <a:r>
              <a:rPr lang="en-US" sz="3200" b="1" i="1" dirty="0" err="1" smtClean="0"/>
              <a:t>basamak</a:t>
            </a:r>
            <a:r>
              <a:rPr lang="en-US" sz="3200" b="1" i="1" dirty="0" smtClean="0"/>
              <a:t> </a:t>
            </a:r>
            <a:r>
              <a:rPr lang="en-US" sz="3200" b="1" i="1" dirty="0" err="1" smtClean="0"/>
              <a:t>olarak</a:t>
            </a:r>
            <a:r>
              <a:rPr lang="en-US" sz="3200" b="1" i="1" dirty="0" smtClean="0"/>
              <a:t> </a:t>
            </a:r>
            <a:r>
              <a:rPr lang="en-US" sz="3200" b="1" i="1" dirty="0" err="1" smtClean="0"/>
              <a:t>kullanın</a:t>
            </a:r>
            <a:endParaRPr lang="en-US" sz="3200" b="1" i="1" dirty="0" smtClean="0"/>
          </a:p>
          <a:p>
            <a:pPr marL="298350" indent="-298350">
              <a:lnSpc>
                <a:spcPct val="100000"/>
              </a:lnSpc>
              <a:buFont typeface="+mj-lt"/>
              <a:buAutoNum type="arabicPeriod"/>
            </a:pPr>
            <a:r>
              <a:rPr lang="en-US" sz="3200" b="1" i="1" dirty="0" err="1" smtClean="0"/>
              <a:t>Üstesinden</a:t>
            </a:r>
            <a:r>
              <a:rPr lang="en-US" sz="3200" b="1" i="1" dirty="0" smtClean="0"/>
              <a:t> </a:t>
            </a:r>
            <a:r>
              <a:rPr lang="en-US" sz="3200" b="1" i="1" dirty="0" err="1" smtClean="0"/>
              <a:t>gelin</a:t>
            </a:r>
            <a:endParaRPr lang="en-US" sz="3200" b="1" i="1" dirty="0" smtClean="0"/>
          </a:p>
          <a:p>
            <a:pPr marL="298350" indent="-298350">
              <a:lnSpc>
                <a:spcPct val="100000"/>
              </a:lnSpc>
              <a:buFont typeface="+mj-lt"/>
              <a:buAutoNum type="arabicPeriod"/>
            </a:pPr>
            <a:r>
              <a:rPr lang="en-US" sz="3200" b="1" i="1" dirty="0" err="1" smtClean="0"/>
              <a:t>Dönüştürün</a:t>
            </a:r>
            <a:endParaRPr lang="en-US" sz="3200" b="1" i="1" dirty="0"/>
          </a:p>
        </p:txBody>
      </p:sp>
    </p:spTree>
    <p:extLst>
      <p:ext uri="{BB962C8B-B14F-4D97-AF65-F5344CB8AC3E}">
        <p14:creationId xmlns:p14="http://schemas.microsoft.com/office/powerpoint/2010/main" val="1736705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228600" y="2452642"/>
            <a:ext cx="8286750" cy="4227557"/>
          </a:xfrm>
        </p:spPr>
        <p:txBody>
          <a:bodyPr>
            <a:noAutofit/>
          </a:bodyPr>
          <a:lstStyle/>
          <a:p>
            <a:pPr marL="0" indent="0" algn="ctr">
              <a:lnSpc>
                <a:spcPct val="100000"/>
              </a:lnSpc>
              <a:buNone/>
            </a:pPr>
            <a:r>
              <a:rPr lang="en-US" sz="3200" b="1" dirty="0"/>
              <a:t> </a:t>
            </a:r>
            <a:endParaRPr lang="en-US" sz="3200" dirty="0"/>
          </a:p>
          <a:p>
            <a:pPr marL="0" indent="0" algn="ctr">
              <a:lnSpc>
                <a:spcPct val="100000"/>
              </a:lnSpc>
              <a:buNone/>
            </a:pPr>
            <a:r>
              <a:rPr lang="en-US" sz="3200" dirty="0"/>
              <a:t>On a scale of 1 to 5, rate yourself in the way you deal with failure and disappointment. </a:t>
            </a:r>
            <a:endParaRPr lang="en-US" sz="3200" dirty="0" smtClean="0"/>
          </a:p>
          <a:p>
            <a:pPr marL="0" indent="0" algn="ctr">
              <a:lnSpc>
                <a:spcPct val="100000"/>
              </a:lnSpc>
              <a:buNone/>
            </a:pPr>
            <a:r>
              <a:rPr lang="en-US" sz="3200" dirty="0" smtClean="0"/>
              <a:t>Five </a:t>
            </a:r>
            <a:r>
              <a:rPr lang="en-US" sz="3200" dirty="0"/>
              <a:t>is the best</a:t>
            </a:r>
            <a:r>
              <a:rPr lang="en-US" sz="3200" dirty="0" smtClean="0"/>
              <a:t>.</a:t>
            </a:r>
          </a:p>
          <a:p>
            <a:pPr marL="0" indent="0" algn="ctr">
              <a:lnSpc>
                <a:spcPct val="100000"/>
              </a:lnSpc>
              <a:buNone/>
            </a:pPr>
            <a:r>
              <a:rPr lang="tr-TR" sz="3200" i="1" dirty="0"/>
              <a:t>1'den 5'e kadar bir ölçekte, başarısızlık ve hayal kırıklığıyla baş etme şeklinizi değerlendirin. </a:t>
            </a:r>
            <a:r>
              <a:rPr lang="tr-TR" sz="3200" i="1" dirty="0" smtClean="0"/>
              <a:t>     Beş </a:t>
            </a:r>
            <a:r>
              <a:rPr lang="tr-TR" sz="3200" i="1" dirty="0"/>
              <a:t>en iyisidir.</a:t>
            </a:r>
            <a:endParaRPr lang="en-US" sz="3200" i="1" dirty="0"/>
          </a:p>
          <a:p>
            <a:pPr marL="0" indent="0" algn="ctr">
              <a:lnSpc>
                <a:spcPct val="100000"/>
              </a:lnSpc>
              <a:buNone/>
            </a:pPr>
            <a:endParaRPr lang="en-US" sz="3200" dirty="0"/>
          </a:p>
        </p:txBody>
      </p:sp>
      <p:sp>
        <p:nvSpPr>
          <p:cNvPr id="6" name="Title 1"/>
          <p:cNvSpPr>
            <a:spLocks noGrp="1"/>
          </p:cNvSpPr>
          <p:nvPr>
            <p:ph type="title"/>
          </p:nvPr>
        </p:nvSpPr>
        <p:spPr>
          <a:xfrm>
            <a:off x="59030" y="619124"/>
            <a:ext cx="7886700" cy="1325563"/>
          </a:xfrm>
        </p:spPr>
        <p:txBody>
          <a:bodyPr>
            <a:noAutofit/>
          </a:bodyPr>
          <a:lstStyle/>
          <a:p>
            <a:pPr>
              <a:lnSpc>
                <a:spcPct val="120000"/>
              </a:lnSpc>
              <a:spcBef>
                <a:spcPts val="0"/>
              </a:spcBef>
            </a:pPr>
            <a:r>
              <a:rPr lang="en-US" sz="4000" b="1" dirty="0">
                <a:solidFill>
                  <a:schemeClr val="bg1"/>
                </a:solidFill>
                <a:latin typeface="+mn-lt"/>
              </a:rPr>
              <a:t>RATE </a:t>
            </a:r>
            <a:r>
              <a:rPr lang="en-US" sz="4000" b="1" dirty="0" smtClean="0">
                <a:solidFill>
                  <a:schemeClr val="bg1"/>
                </a:solidFill>
                <a:latin typeface="+mn-lt"/>
              </a:rPr>
              <a:t>YOURSELF</a:t>
            </a:r>
            <a:r>
              <a:rPr lang="en-US" sz="4000" b="1" dirty="0">
                <a:solidFill>
                  <a:schemeClr val="bg1"/>
                </a:solidFill>
                <a:latin typeface="+mn-lt"/>
              </a:rPr>
              <a:t/>
            </a:r>
            <a:br>
              <a:rPr lang="en-US" sz="4000" b="1" dirty="0">
                <a:solidFill>
                  <a:schemeClr val="bg1"/>
                </a:solidFill>
                <a:latin typeface="+mn-lt"/>
              </a:rPr>
            </a:br>
            <a:r>
              <a:rPr lang="en-US" sz="4000" b="1" i="1" dirty="0">
                <a:solidFill>
                  <a:schemeClr val="bg1"/>
                </a:solidFill>
                <a:latin typeface="+mn-lt"/>
              </a:rPr>
              <a:t>KENDİNİZİ DEĞERLENDİRİN</a:t>
            </a:r>
            <a:endParaRPr lang="en-US" sz="4000" i="1" dirty="0">
              <a:solidFill>
                <a:schemeClr val="bg1"/>
              </a:solidFill>
              <a:latin typeface="+mn-lt"/>
            </a:endParaRPr>
          </a:p>
        </p:txBody>
      </p:sp>
    </p:spTree>
    <p:extLst>
      <p:ext uri="{BB962C8B-B14F-4D97-AF65-F5344CB8AC3E}">
        <p14:creationId xmlns:p14="http://schemas.microsoft.com/office/powerpoint/2010/main" val="1896933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0" y="2248353"/>
            <a:ext cx="9144000" cy="2246855"/>
          </a:xfrm>
        </p:spPr>
        <p:txBody>
          <a:bodyPr>
            <a:noAutofit/>
          </a:bodyPr>
          <a:lstStyle/>
          <a:p>
            <a:pPr marL="406350" indent="-406350">
              <a:lnSpc>
                <a:spcPts val="3340"/>
              </a:lnSpc>
              <a:spcBef>
                <a:spcPts val="0"/>
              </a:spcBef>
              <a:buFont typeface="+mj-lt"/>
              <a:buAutoNum type="arabicPeriod"/>
            </a:pPr>
            <a:r>
              <a:rPr lang="en-US" sz="3200" dirty="0" smtClean="0"/>
              <a:t>Divide </a:t>
            </a:r>
            <a:r>
              <a:rPr lang="en-US" sz="3200" dirty="0"/>
              <a:t>a sheet of paper into two columns. In the first column make a list of three major failures or disappointments in your life. In the second column write down at least one thing you have learned from each experience.</a:t>
            </a:r>
          </a:p>
        </p:txBody>
      </p:sp>
      <p:sp>
        <p:nvSpPr>
          <p:cNvPr id="6" name="Title 1"/>
          <p:cNvSpPr>
            <a:spLocks noGrp="1"/>
          </p:cNvSpPr>
          <p:nvPr>
            <p:ph type="title"/>
          </p:nvPr>
        </p:nvSpPr>
        <p:spPr>
          <a:xfrm>
            <a:off x="-45904" y="829818"/>
            <a:ext cx="7886700" cy="1325563"/>
          </a:xfrm>
        </p:spPr>
        <p:txBody>
          <a:bodyPr>
            <a:noAutofit/>
          </a:bodyPr>
          <a:lstStyle/>
          <a:p>
            <a:r>
              <a:rPr lang="en-US" sz="3600" b="1" dirty="0">
                <a:solidFill>
                  <a:schemeClr val="bg1"/>
                </a:solidFill>
                <a:latin typeface="+mn-lt"/>
              </a:rPr>
              <a:t>PERSONAL </a:t>
            </a:r>
            <a:r>
              <a:rPr lang="en-US" sz="3600" b="1" dirty="0" smtClean="0">
                <a:solidFill>
                  <a:schemeClr val="bg1"/>
                </a:solidFill>
                <a:latin typeface="+mn-lt"/>
              </a:rPr>
              <a:t>GROWTH EXERCISES</a:t>
            </a:r>
            <a:r>
              <a:rPr lang="en-US" sz="3600" b="1" dirty="0">
                <a:solidFill>
                  <a:schemeClr val="bg1"/>
                </a:solidFill>
                <a:latin typeface="+mn-lt"/>
              </a:rPr>
              <a:t/>
            </a:r>
            <a:br>
              <a:rPr lang="en-US" sz="3600" b="1" dirty="0">
                <a:solidFill>
                  <a:schemeClr val="bg1"/>
                </a:solidFill>
                <a:latin typeface="+mn-lt"/>
              </a:rPr>
            </a:br>
            <a:r>
              <a:rPr lang="en-US" sz="3600" b="1" i="1" dirty="0">
                <a:solidFill>
                  <a:schemeClr val="bg1"/>
                </a:solidFill>
                <a:latin typeface="+mn-lt"/>
              </a:rPr>
              <a:t>KİŞİSEL GELİŞİM </a:t>
            </a:r>
            <a:r>
              <a:rPr lang="en-US" sz="3600" b="1" i="1" dirty="0" smtClean="0">
                <a:solidFill>
                  <a:schemeClr val="bg1"/>
                </a:solidFill>
                <a:latin typeface="+mn-lt"/>
              </a:rPr>
              <a:t>EGZERSİZLERİ</a:t>
            </a:r>
            <a:endParaRPr lang="en-US" sz="3600" i="1" dirty="0">
              <a:solidFill>
                <a:schemeClr val="bg1"/>
              </a:solidFill>
              <a:latin typeface="+mn-lt"/>
            </a:endParaRPr>
          </a:p>
        </p:txBody>
      </p:sp>
      <p:sp>
        <p:nvSpPr>
          <p:cNvPr id="7" name="Content Placeholder 2"/>
          <p:cNvSpPr txBox="1">
            <a:spLocks/>
          </p:cNvSpPr>
          <p:nvPr/>
        </p:nvSpPr>
        <p:spPr>
          <a:xfrm>
            <a:off x="0" y="4527777"/>
            <a:ext cx="9144000" cy="22468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06350" indent="-406350">
              <a:lnSpc>
                <a:spcPts val="3340"/>
              </a:lnSpc>
              <a:spcBef>
                <a:spcPts val="0"/>
              </a:spcBef>
              <a:buFont typeface="+mj-lt"/>
              <a:buAutoNum type="arabicPeriod"/>
            </a:pPr>
            <a:r>
              <a:rPr lang="en-US" sz="3200" i="1" dirty="0" err="1" smtClean="0"/>
              <a:t>Bir</a:t>
            </a:r>
            <a:r>
              <a:rPr lang="en-US" sz="3200" i="1" dirty="0" smtClean="0"/>
              <a:t> </a:t>
            </a:r>
            <a:r>
              <a:rPr lang="en-US" sz="3200" i="1" dirty="0" err="1"/>
              <a:t>sayfayı</a:t>
            </a:r>
            <a:r>
              <a:rPr lang="en-US" sz="3200" i="1" dirty="0"/>
              <a:t> </a:t>
            </a:r>
            <a:r>
              <a:rPr lang="en-US" sz="3200" i="1" dirty="0" err="1"/>
              <a:t>iki</a:t>
            </a:r>
            <a:r>
              <a:rPr lang="en-US" sz="3200" i="1" dirty="0"/>
              <a:t> </a:t>
            </a:r>
            <a:r>
              <a:rPr lang="en-US" sz="3200" i="1" dirty="0" err="1"/>
              <a:t>sütuna</a:t>
            </a:r>
            <a:r>
              <a:rPr lang="en-US" sz="3200" i="1" dirty="0"/>
              <a:t> </a:t>
            </a:r>
            <a:r>
              <a:rPr lang="en-US" sz="3200" i="1" dirty="0" err="1"/>
              <a:t>bölün</a:t>
            </a:r>
            <a:r>
              <a:rPr lang="en-US" sz="3200" i="1" dirty="0"/>
              <a:t>. İlk </a:t>
            </a:r>
            <a:r>
              <a:rPr lang="en-US" sz="3200" i="1" dirty="0" err="1"/>
              <a:t>sütunda</a:t>
            </a:r>
            <a:r>
              <a:rPr lang="en-US" sz="3200" i="1" dirty="0"/>
              <a:t> </a:t>
            </a:r>
            <a:r>
              <a:rPr lang="en-US" sz="3200" i="1" dirty="0" err="1"/>
              <a:t>hayatınızdaki</a:t>
            </a:r>
            <a:r>
              <a:rPr lang="en-US" sz="3200" i="1" dirty="0"/>
              <a:t> </a:t>
            </a:r>
            <a:r>
              <a:rPr lang="en-US" sz="3200" i="1" dirty="0" err="1"/>
              <a:t>üç</a:t>
            </a:r>
            <a:r>
              <a:rPr lang="en-US" sz="3200" i="1" dirty="0"/>
              <a:t> </a:t>
            </a:r>
            <a:r>
              <a:rPr lang="en-US" sz="3200" i="1" dirty="0" err="1"/>
              <a:t>büyük</a:t>
            </a:r>
            <a:r>
              <a:rPr lang="en-US" sz="3200" i="1" dirty="0"/>
              <a:t> </a:t>
            </a:r>
            <a:r>
              <a:rPr lang="en-US" sz="3200" i="1" dirty="0" err="1"/>
              <a:t>yenilgi</a:t>
            </a:r>
            <a:r>
              <a:rPr lang="en-US" sz="3200" i="1" dirty="0"/>
              <a:t> </a:t>
            </a:r>
            <a:r>
              <a:rPr lang="en-US" sz="3200" i="1" dirty="0" err="1"/>
              <a:t>veya</a:t>
            </a:r>
            <a:r>
              <a:rPr lang="en-US" sz="3200" i="1" dirty="0"/>
              <a:t> </a:t>
            </a:r>
            <a:r>
              <a:rPr lang="en-US" sz="3200" i="1" dirty="0" err="1"/>
              <a:t>hayal</a:t>
            </a:r>
            <a:r>
              <a:rPr lang="en-US" sz="3200" i="1" dirty="0"/>
              <a:t> </a:t>
            </a:r>
            <a:r>
              <a:rPr lang="en-US" sz="3200" i="1" dirty="0" err="1"/>
              <a:t>kırıklığının</a:t>
            </a:r>
            <a:r>
              <a:rPr lang="en-US" sz="3200" i="1" dirty="0"/>
              <a:t> </a:t>
            </a:r>
            <a:r>
              <a:rPr lang="en-US" sz="3200" i="1" dirty="0" err="1"/>
              <a:t>listesini</a:t>
            </a:r>
            <a:r>
              <a:rPr lang="en-US" sz="3200" i="1" dirty="0"/>
              <a:t> </a:t>
            </a:r>
            <a:r>
              <a:rPr lang="en-US" sz="3200" i="1" dirty="0" err="1"/>
              <a:t>yapın</a:t>
            </a:r>
            <a:r>
              <a:rPr lang="en-US" sz="3200" i="1" dirty="0"/>
              <a:t>. </a:t>
            </a:r>
            <a:r>
              <a:rPr lang="en-US" sz="3200" i="1" dirty="0" err="1"/>
              <a:t>İkinci</a:t>
            </a:r>
            <a:r>
              <a:rPr lang="en-US" sz="3200" i="1" dirty="0"/>
              <a:t> </a:t>
            </a:r>
            <a:r>
              <a:rPr lang="en-US" sz="3200" i="1" dirty="0" err="1"/>
              <a:t>sütunda</a:t>
            </a:r>
            <a:r>
              <a:rPr lang="en-US" sz="3200" i="1" dirty="0"/>
              <a:t>, her </a:t>
            </a:r>
            <a:r>
              <a:rPr lang="en-US" sz="3200" i="1" dirty="0" err="1"/>
              <a:t>tecrübeden</a:t>
            </a:r>
            <a:r>
              <a:rPr lang="en-US" sz="3200" i="1" dirty="0"/>
              <a:t> </a:t>
            </a:r>
            <a:r>
              <a:rPr lang="en-US" sz="3200" i="1" dirty="0" err="1"/>
              <a:t>öğrendiğiniz</a:t>
            </a:r>
            <a:r>
              <a:rPr lang="en-US" sz="3200" i="1" dirty="0"/>
              <a:t> </a:t>
            </a:r>
            <a:r>
              <a:rPr lang="en-US" sz="3200" i="1" dirty="0" err="1"/>
              <a:t>en</a:t>
            </a:r>
            <a:r>
              <a:rPr lang="en-US" sz="3200" i="1" dirty="0"/>
              <a:t> </a:t>
            </a:r>
            <a:r>
              <a:rPr lang="en-US" sz="3200" i="1" dirty="0" err="1"/>
              <a:t>az</a:t>
            </a:r>
            <a:r>
              <a:rPr lang="en-US" sz="3200" i="1" dirty="0"/>
              <a:t> </a:t>
            </a:r>
            <a:r>
              <a:rPr lang="en-US" sz="3200" i="1" dirty="0" err="1"/>
              <a:t>bir</a:t>
            </a:r>
            <a:r>
              <a:rPr lang="en-US" sz="3200" i="1" dirty="0"/>
              <a:t> </a:t>
            </a:r>
            <a:r>
              <a:rPr lang="en-US" sz="3200" i="1" dirty="0" err="1"/>
              <a:t>şeyi</a:t>
            </a:r>
            <a:r>
              <a:rPr lang="en-US" sz="3200" i="1" dirty="0"/>
              <a:t> </a:t>
            </a:r>
            <a:r>
              <a:rPr lang="en-US" sz="3200" i="1" dirty="0" err="1"/>
              <a:t>yazın</a:t>
            </a:r>
            <a:r>
              <a:rPr lang="en-US" sz="3200" i="1" dirty="0" smtClean="0"/>
              <a:t>. </a:t>
            </a:r>
            <a:endParaRPr lang="en-US" sz="3200" i="1" dirty="0"/>
          </a:p>
        </p:txBody>
      </p:sp>
    </p:spTree>
    <p:extLst>
      <p:ext uri="{BB962C8B-B14F-4D97-AF65-F5344CB8AC3E}">
        <p14:creationId xmlns:p14="http://schemas.microsoft.com/office/powerpoint/2010/main" val="422441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186266" y="2665518"/>
            <a:ext cx="8771467" cy="3278082"/>
          </a:xfrm>
        </p:spPr>
        <p:txBody>
          <a:bodyPr>
            <a:normAutofit/>
          </a:bodyPr>
          <a:lstStyle/>
          <a:p>
            <a:pPr marL="0" indent="0" algn="ctr">
              <a:lnSpc>
                <a:spcPct val="100000"/>
              </a:lnSpc>
              <a:spcBef>
                <a:spcPts val="2200"/>
              </a:spcBef>
              <a:buNone/>
            </a:pPr>
            <a:r>
              <a:rPr lang="en-US" sz="3600" dirty="0"/>
              <a:t>With God’s help every failure can become a stepping-stone to success</a:t>
            </a:r>
            <a:r>
              <a:rPr lang="en-US" sz="3600" dirty="0" smtClean="0"/>
              <a:t>.</a:t>
            </a:r>
          </a:p>
          <a:p>
            <a:pPr marL="0" indent="0" algn="ctr">
              <a:lnSpc>
                <a:spcPct val="100000"/>
              </a:lnSpc>
              <a:spcBef>
                <a:spcPts val="2200"/>
              </a:spcBef>
              <a:buNone/>
            </a:pPr>
            <a:r>
              <a:rPr lang="tr-TR" sz="3600" i="1" dirty="0" err="1"/>
              <a:t>Rab’bin</a:t>
            </a:r>
            <a:r>
              <a:rPr lang="tr-TR" sz="3600" i="1" dirty="0"/>
              <a:t> yardımı ile her başarısızlık, başarı için bir basamak haline gelebilir</a:t>
            </a:r>
            <a:r>
              <a:rPr lang="tr-TR" sz="3600" i="1" dirty="0" smtClean="0"/>
              <a:t>.</a:t>
            </a:r>
            <a:endParaRPr lang="en-US" sz="3600" i="1" dirty="0"/>
          </a:p>
        </p:txBody>
      </p:sp>
      <p:sp>
        <p:nvSpPr>
          <p:cNvPr id="6" name="Title 1"/>
          <p:cNvSpPr>
            <a:spLocks noGrp="1"/>
          </p:cNvSpPr>
          <p:nvPr>
            <p:ph type="title"/>
          </p:nvPr>
        </p:nvSpPr>
        <p:spPr>
          <a:xfrm>
            <a:off x="643640" y="767534"/>
            <a:ext cx="5352425" cy="1325563"/>
          </a:xfrm>
        </p:spPr>
        <p:txBody>
          <a:bodyPr>
            <a:normAutofit/>
          </a:bodyPr>
          <a:lstStyle/>
          <a:p>
            <a:r>
              <a:rPr lang="en-US" sz="4000" b="1" dirty="0">
                <a:solidFill>
                  <a:schemeClr val="bg1"/>
                </a:solidFill>
                <a:latin typeface="+mn-lt"/>
              </a:rPr>
              <a:t>SUCCESS PRINCIPLE </a:t>
            </a:r>
            <a:r>
              <a:rPr lang="en-US" sz="4000" b="1" i="1" dirty="0">
                <a:solidFill>
                  <a:schemeClr val="bg1"/>
                </a:solidFill>
                <a:latin typeface="+mn-lt"/>
              </a:rPr>
              <a:t>BAŞARI </a:t>
            </a:r>
            <a:r>
              <a:rPr lang="en-US" sz="4000" b="1" i="1" dirty="0" smtClean="0">
                <a:solidFill>
                  <a:schemeClr val="bg1"/>
                </a:solidFill>
                <a:latin typeface="+mn-lt"/>
              </a:rPr>
              <a:t>İLKESİ</a:t>
            </a:r>
            <a:endParaRPr lang="en-US" sz="4000" i="1" dirty="0">
              <a:solidFill>
                <a:schemeClr val="bg1"/>
              </a:solidFill>
              <a:latin typeface="+mn-lt"/>
            </a:endParaRPr>
          </a:p>
        </p:txBody>
      </p:sp>
    </p:spTree>
    <p:extLst>
      <p:ext uri="{BB962C8B-B14F-4D97-AF65-F5344CB8AC3E}">
        <p14:creationId xmlns:p14="http://schemas.microsoft.com/office/powerpoint/2010/main" val="1219261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380"/>
            <a:ext cx="9144000" cy="6823620"/>
          </a:xfrm>
          <a:prstGeom prst="rect">
            <a:avLst/>
          </a:prstGeom>
        </p:spPr>
      </p:pic>
      <p:sp>
        <p:nvSpPr>
          <p:cNvPr id="3" name="Content Placeholder 2"/>
          <p:cNvSpPr>
            <a:spLocks noGrp="1"/>
          </p:cNvSpPr>
          <p:nvPr>
            <p:ph idx="1"/>
          </p:nvPr>
        </p:nvSpPr>
        <p:spPr>
          <a:xfrm>
            <a:off x="0" y="2275299"/>
            <a:ext cx="9144000" cy="4582701"/>
          </a:xfrm>
        </p:spPr>
        <p:txBody>
          <a:bodyPr>
            <a:normAutofit fontScale="85000" lnSpcReduction="20000"/>
          </a:bodyPr>
          <a:lstStyle/>
          <a:p>
            <a:pPr marL="0" indent="0" algn="ctr">
              <a:lnSpc>
                <a:spcPct val="110000"/>
              </a:lnSpc>
              <a:buNone/>
            </a:pPr>
            <a:r>
              <a:rPr lang="en-US" dirty="0"/>
              <a:t>Dear Father and Friend, You are the One who understands. You are the One who guards and guides and gives us victory. It is only by Your grace and power that I can possibly hope to succeed in this life. Thank You for being My provider for everything. Thank You for giving me victory in all circumstances. When I fail and am discouraged, help me to always trust You and to remember Your promises to always be with me.  </a:t>
            </a:r>
            <a:endParaRPr lang="en-US" dirty="0" smtClean="0"/>
          </a:p>
          <a:p>
            <a:pPr marL="0" indent="0" algn="ctr">
              <a:lnSpc>
                <a:spcPct val="110000"/>
              </a:lnSpc>
              <a:buNone/>
            </a:pPr>
            <a:r>
              <a:rPr lang="tr-TR" i="1" dirty="0"/>
              <a:t>Sevgili Babam ve Arkadaşım, anlayan Sensin. Bizi koruyan, rehberlik edip bize zafer kazandıran Sensin. Sadece Senin merhametin ve gücünle bu hayatta başarılı olmayı umabilirim. Sağlayıcım olup her şeyimi tedarik ettiğin için teşekkür ederim. Her koşulda bana zafer kazandırdığın için teşekkür ederim. Başarısız olduğumda ve cesaretim kırıldığında, her zaman Sana güvenmeme ve her zaman benimle birlikte olma sözlerini hatırlamama yardım et.</a:t>
            </a:r>
            <a:endParaRPr lang="en-US" i="1" dirty="0"/>
          </a:p>
        </p:txBody>
      </p:sp>
      <p:sp>
        <p:nvSpPr>
          <p:cNvPr id="6" name="Title 1"/>
          <p:cNvSpPr>
            <a:spLocks noGrp="1"/>
          </p:cNvSpPr>
          <p:nvPr>
            <p:ph type="title"/>
          </p:nvPr>
        </p:nvSpPr>
        <p:spPr>
          <a:xfrm>
            <a:off x="628650" y="949736"/>
            <a:ext cx="7886700" cy="1325563"/>
          </a:xfrm>
        </p:spPr>
        <p:txBody>
          <a:bodyPr>
            <a:normAutofit/>
          </a:bodyPr>
          <a:lstStyle/>
          <a:p>
            <a:pPr algn="ctr"/>
            <a:r>
              <a:rPr lang="en-US" sz="4000" b="1" dirty="0">
                <a:solidFill>
                  <a:srgbClr val="7030A0"/>
                </a:solidFill>
                <a:latin typeface="+mn-lt"/>
              </a:rPr>
              <a:t>MY PRAYER FOR TODAY</a:t>
            </a:r>
            <a:br>
              <a:rPr lang="en-US" sz="4000" b="1" dirty="0">
                <a:solidFill>
                  <a:srgbClr val="7030A0"/>
                </a:solidFill>
                <a:latin typeface="+mn-lt"/>
              </a:rPr>
            </a:br>
            <a:r>
              <a:rPr lang="en-US" sz="4000" b="1" i="1" dirty="0">
                <a:solidFill>
                  <a:srgbClr val="7030A0"/>
                </a:solidFill>
                <a:latin typeface="+mn-lt"/>
              </a:rPr>
              <a:t>BUGÜN İÇİN </a:t>
            </a:r>
            <a:r>
              <a:rPr lang="en-US" sz="4000" b="1" i="1" dirty="0" smtClean="0">
                <a:solidFill>
                  <a:srgbClr val="7030A0"/>
                </a:solidFill>
                <a:latin typeface="+mn-lt"/>
              </a:rPr>
              <a:t>DUAM</a:t>
            </a:r>
            <a:endParaRPr lang="en-US" sz="4000" i="1" dirty="0">
              <a:solidFill>
                <a:srgbClr val="7030A0"/>
              </a:solidFill>
              <a:latin typeface="+mn-lt"/>
            </a:endParaRPr>
          </a:p>
        </p:txBody>
      </p:sp>
    </p:spTree>
    <p:extLst>
      <p:ext uri="{BB962C8B-B14F-4D97-AF65-F5344CB8AC3E}">
        <p14:creationId xmlns:p14="http://schemas.microsoft.com/office/powerpoint/2010/main" val="17700692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96</TotalTime>
  <Words>1066</Words>
  <Application>Microsoft Macintosh PowerPoint</Application>
  <PresentationFormat>On-screen Show (4:3)</PresentationFormat>
  <Paragraphs>154</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Palatino Linotype</vt:lpstr>
      <vt:lpstr>Office Theme</vt:lpstr>
      <vt:lpstr>PowerPoint Presentation</vt:lpstr>
      <vt:lpstr>A Victorious Woman: Lesson 11 Muzaffer Bir Kadın: Ders 11</vt:lpstr>
      <vt:lpstr>PowerPoint Presentation</vt:lpstr>
      <vt:lpstr>SAYINGS THAT CAN HELP US BİZE YARDIMCI OLABİLECEK SÖZLER </vt:lpstr>
      <vt:lpstr>WHAT TO DO WITH FAILURE BAŞARISIZLIKTA NE YAPMALI </vt:lpstr>
      <vt:lpstr>RATE YOURSELF KENDİNİZİ DEĞERLENDİRİN</vt:lpstr>
      <vt:lpstr>PERSONAL GROWTH EXERCISES KİŞİSEL GELİŞİM EGZERSİZLERİ</vt:lpstr>
      <vt:lpstr>SUCCESS PRINCIPLE BAŞARI İLKESİ</vt:lpstr>
      <vt:lpstr>MY PRAYER FOR TODAY BUGÜN İÇİN DUAM</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Arrais, Raquel</dc:creator>
  <cp:lastModifiedBy>Microsoft Office User</cp:lastModifiedBy>
  <cp:revision>16</cp:revision>
  <dcterms:created xsi:type="dcterms:W3CDTF">2016-03-02T15:30:27Z</dcterms:created>
  <dcterms:modified xsi:type="dcterms:W3CDTF">2018-03-23T19:23:27Z</dcterms:modified>
</cp:coreProperties>
</file>