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67"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85"/>
    <p:restoredTop sz="60803"/>
  </p:normalViewPr>
  <p:slideViewPr>
    <p:cSldViewPr snapToGrid="0" snapToObjects="1">
      <p:cViewPr>
        <p:scale>
          <a:sx n="80" d="100"/>
          <a:sy n="80" d="100"/>
        </p:scale>
        <p:origin x="2568" y="-112"/>
      </p:cViewPr>
      <p:guideLst/>
    </p:cSldViewPr>
  </p:slideViewPr>
  <p:notesTextViewPr>
    <p:cViewPr>
      <p:scale>
        <a:sx n="1" d="1"/>
        <a:sy n="1" d="1"/>
      </p:scale>
      <p:origin x="0" y="0"/>
    </p:cViewPr>
  </p:notesTextViewPr>
  <p:notesViewPr>
    <p:cSldViewPr snapToGrid="0" snapToObjects="1">
      <p:cViewPr varScale="1">
        <p:scale>
          <a:sx n="48" d="100"/>
          <a:sy n="48" d="100"/>
        </p:scale>
        <p:origin x="3208" y="20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ACC7AA-8D69-3B49-960F-3B55F26D323C}"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3FF519-C975-4342-B805-CEBCB29B791C}" type="slidenum">
              <a:rPr lang="en-US" smtClean="0"/>
              <a:t>‹#›</a:t>
            </a:fld>
            <a:endParaRPr lang="en-US"/>
          </a:p>
        </p:txBody>
      </p:sp>
    </p:spTree>
    <p:extLst>
      <p:ext uri="{BB962C8B-B14F-4D97-AF65-F5344CB8AC3E}">
        <p14:creationId xmlns:p14="http://schemas.microsoft.com/office/powerpoint/2010/main" val="4973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i="1" dirty="0" err="1" smtClean="0"/>
              <a:t>Olabileceğinin</a:t>
            </a:r>
            <a:r>
              <a:rPr lang="en-US" i="1" dirty="0" smtClean="0"/>
              <a:t> </a:t>
            </a:r>
            <a:r>
              <a:rPr lang="en-US" i="1" dirty="0" err="1" smtClean="0"/>
              <a:t>en</a:t>
            </a:r>
            <a:r>
              <a:rPr lang="en-US" i="1" dirty="0" smtClean="0"/>
              <a:t> </a:t>
            </a:r>
            <a:r>
              <a:rPr lang="en-US" i="1" dirty="0" err="1" smtClean="0"/>
              <a:t>iyisi</a:t>
            </a:r>
            <a:endParaRPr lang="en-US" i="1" dirty="0" smtClean="0"/>
          </a:p>
          <a:p>
            <a:endParaRPr lang="en-US" dirty="0"/>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1698121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 COURAGEOUS WOMAN</a:t>
            </a:r>
          </a:p>
          <a:p>
            <a:r>
              <a:rPr lang="tr-TR" sz="1200" b="1" i="1" kern="1200" dirty="0" smtClean="0">
                <a:solidFill>
                  <a:schemeClr val="tx1"/>
                </a:solidFill>
                <a:effectLst/>
                <a:latin typeface="+mn-lt"/>
                <a:ea typeface="+mn-ea"/>
                <a:cs typeface="+mn-cs"/>
              </a:rPr>
              <a:t>CESUR BİR KADIN</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2</a:t>
            </a:fld>
            <a:endParaRPr lang="en-US"/>
          </a:p>
        </p:txBody>
      </p:sp>
    </p:spTree>
    <p:extLst>
      <p:ext uri="{BB962C8B-B14F-4D97-AF65-F5344CB8AC3E}">
        <p14:creationId xmlns:p14="http://schemas.microsoft.com/office/powerpoint/2010/main" val="1993471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92138"/>
            <a:ext cx="3236913" cy="2427287"/>
          </a:xfrm>
        </p:spPr>
      </p:sp>
      <p:sp>
        <p:nvSpPr>
          <p:cNvPr id="3" name="Notes Placeholder 2"/>
          <p:cNvSpPr>
            <a:spLocks noGrp="1"/>
          </p:cNvSpPr>
          <p:nvPr>
            <p:ph type="body" idx="1"/>
          </p:nvPr>
        </p:nvSpPr>
        <p:spPr>
          <a:xfrm>
            <a:off x="685800" y="3163424"/>
            <a:ext cx="5486400" cy="3600450"/>
          </a:xfrm>
        </p:spPr>
        <p:txBody>
          <a:bodyPr/>
          <a:lstStyle/>
          <a:p>
            <a:r>
              <a:rPr lang="en-US" sz="1200" kern="1200" dirty="0" smtClean="0">
                <a:solidFill>
                  <a:schemeClr val="tx1"/>
                </a:solidFill>
                <a:effectLst/>
                <a:latin typeface="+mn-lt"/>
                <a:ea typeface="+mn-ea"/>
                <a:cs typeface="+mn-cs"/>
              </a:rPr>
              <a:t>“I will be with you; I will never leave you nor forsake you…</a:t>
            </a:r>
          </a:p>
          <a:p>
            <a:r>
              <a:rPr lang="en-US" sz="1200" kern="1200" dirty="0" smtClean="0">
                <a:solidFill>
                  <a:schemeClr val="tx1"/>
                </a:solidFill>
                <a:effectLst/>
                <a:latin typeface="+mn-lt"/>
                <a:ea typeface="+mn-ea"/>
                <a:cs typeface="+mn-cs"/>
              </a:rPr>
              <a:t>Be strong and courageous.</a:t>
            </a:r>
          </a:p>
          <a:p>
            <a:r>
              <a:rPr lang="en-US" sz="1200" kern="1200" dirty="0" smtClean="0">
                <a:solidFill>
                  <a:schemeClr val="tx1"/>
                </a:solidFill>
                <a:effectLst/>
                <a:latin typeface="+mn-lt"/>
                <a:ea typeface="+mn-ea"/>
                <a:cs typeface="+mn-cs"/>
              </a:rPr>
              <a:t>Do not be afraid; do not be discouraged, </a:t>
            </a:r>
          </a:p>
          <a:p>
            <a:r>
              <a:rPr lang="en-US" sz="1200" kern="1200" dirty="0" smtClean="0">
                <a:solidFill>
                  <a:schemeClr val="tx1"/>
                </a:solidFill>
                <a:effectLst/>
                <a:latin typeface="+mn-lt"/>
                <a:ea typeface="+mn-ea"/>
                <a:cs typeface="+mn-cs"/>
              </a:rPr>
              <a:t>for the Lord your God will be with you wherever you go.”</a:t>
            </a:r>
          </a:p>
          <a:p>
            <a:r>
              <a:rPr lang="en-US" sz="1200" kern="1200" dirty="0" smtClean="0">
                <a:solidFill>
                  <a:schemeClr val="tx1"/>
                </a:solidFill>
                <a:effectLst/>
                <a:latin typeface="+mn-lt"/>
                <a:ea typeface="+mn-ea"/>
                <a:cs typeface="+mn-cs"/>
              </a:rPr>
              <a:t>Joshua 1:5, 9</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most famous and significant story in the Bible about courage is found in Joshua 1. Here are words spoken by God to Joshua when he began his leadership role after Moses died. It is a wonderful story of encouragement for everyone. Promises taken from Joshua 1:5,6,7,9 say,</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 will be with you; I will never leave you nor forsake you. Be strong and courageous.... Be strong and very courageous…. Be strong and courageous. Do not be afraid; do not be discouraged, for the Lord your God will be with you wherever you go.”</a:t>
            </a: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words have given many people encouragement as they faced difficult situations. They have encouraged women to speak up when they have been afraid to do so. They have encouraged mothers to stand firm with their children when dangers have come. They have encouraged women to preach when they have been hesitant to do so. They have encouraged young people to take a stand for the right when tempted to do wrong. They have encouraged missionaries to go to dangerous places. They have encouraged disabled people to move ahead and accomplish great things. Today we will take these words to heart and memorize them, never to forget them.</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Sometimes we are afraid to venture out, to try something new, to take a risk. Often it is because we have experienced deep disappointments or failures in the past. What holds us back from achieving a lifetime dream? What keeps us from boldly stepping out to claim success? Why don’t we have the courage to be all that we can be?</a:t>
            </a:r>
          </a:p>
          <a:p>
            <a:r>
              <a:rPr lang="is-I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“Seni terk etmeyeceğim, seni yüzüstü bırakmayacağım... Sana güçlü ve yürekli ol demedim mi? Korkma, yılma. Çünkü Tanrın RAB gideceğin her yerde seninle birlikte olacak.”</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Yeşu</a:t>
            </a:r>
            <a:r>
              <a:rPr lang="tr-TR" sz="1200" i="1" kern="1200" dirty="0" smtClean="0">
                <a:solidFill>
                  <a:schemeClr val="tx1"/>
                </a:solidFill>
                <a:effectLst/>
                <a:latin typeface="+mn-lt"/>
                <a:ea typeface="+mn-ea"/>
                <a:cs typeface="+mn-cs"/>
              </a:rPr>
              <a:t> 1:5, 9</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Cesaret hakkında Kutsal Kitap’taki en ünlü ve önemli hikaye, </a:t>
            </a:r>
            <a:r>
              <a:rPr lang="tr-TR" sz="1200" i="1" kern="1200" dirty="0" err="1" smtClean="0">
                <a:solidFill>
                  <a:schemeClr val="tx1"/>
                </a:solidFill>
                <a:effectLst/>
                <a:latin typeface="+mn-lt"/>
                <a:ea typeface="+mn-ea"/>
                <a:cs typeface="+mn-cs"/>
              </a:rPr>
              <a:t>Yeşu</a:t>
            </a:r>
            <a:r>
              <a:rPr lang="tr-TR" sz="1200" i="1" kern="1200" dirty="0" smtClean="0">
                <a:solidFill>
                  <a:schemeClr val="tx1"/>
                </a:solidFill>
                <a:effectLst/>
                <a:latin typeface="+mn-lt"/>
                <a:ea typeface="+mn-ea"/>
                <a:cs typeface="+mn-cs"/>
              </a:rPr>
              <a:t> 1. bölümde bulunur. İşte Musa öldükten sonra liderliğe başladığında </a:t>
            </a:r>
            <a:r>
              <a:rPr lang="tr-TR" sz="1200" i="1" kern="1200" dirty="0" err="1" smtClean="0">
                <a:solidFill>
                  <a:schemeClr val="tx1"/>
                </a:solidFill>
                <a:effectLst/>
                <a:latin typeface="+mn-lt"/>
                <a:ea typeface="+mn-ea"/>
                <a:cs typeface="+mn-cs"/>
              </a:rPr>
              <a:t>Yeşu'ya</a:t>
            </a:r>
            <a:r>
              <a:rPr lang="tr-TR" sz="1200" i="1" kern="1200" dirty="0" smtClean="0">
                <a:solidFill>
                  <a:schemeClr val="tx1"/>
                </a:solidFill>
                <a:effectLst/>
                <a:latin typeface="+mn-lt"/>
                <a:ea typeface="+mn-ea"/>
                <a:cs typeface="+mn-cs"/>
              </a:rPr>
              <a:t> Rab tarafından seslenilen kelimeler. Herkes için cesaretlendirici harika bir hikaye. </a:t>
            </a:r>
            <a:r>
              <a:rPr lang="tr-TR" sz="1200" i="1" kern="1200" dirty="0" err="1" smtClean="0">
                <a:solidFill>
                  <a:schemeClr val="tx1"/>
                </a:solidFill>
                <a:effectLst/>
                <a:latin typeface="+mn-lt"/>
                <a:ea typeface="+mn-ea"/>
                <a:cs typeface="+mn-cs"/>
              </a:rPr>
              <a:t>Yeşu</a:t>
            </a:r>
            <a:r>
              <a:rPr lang="tr-TR" sz="1200" i="1" kern="1200" dirty="0" smtClean="0">
                <a:solidFill>
                  <a:schemeClr val="tx1"/>
                </a:solidFill>
                <a:effectLst/>
                <a:latin typeface="+mn-lt"/>
                <a:ea typeface="+mn-ea"/>
                <a:cs typeface="+mn-cs"/>
              </a:rPr>
              <a:t> 1: 5,6,7,9'dan alınmış vaatler bunlardır, “…seninle de birlikte olacağım. Seni terk etmeyeceğim, seni yüzüstü bırakmayacağım. Güçlü ve yürekli ol…. Yeter ki, güçlü ve yürekli ol…. </a:t>
            </a:r>
            <a:r>
              <a:rPr lang="tr-TR" sz="1200" i="1" kern="1200" baseline="300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Sana güçlü ve yürekli ol demedim mi? Korkma, yılma. Çünkü Tanrın RAB gideceğin her yerde seninle birlikte olacak.”</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Bu sözler, zor durumlarla karşı karşıya kaldıklarında birçok insana cesaret verdi. Kadınları korktuklarında konuşmaya cesaretlendirdi. Tehlikeler geldiğinde anneleri çocuklarıyla birlikte sağlam durmaya cesaretlendirdi. Kadınları tereddüt ettiklerinde vaaz etmeye cesaretlendirdi. Gençleri, yanlışlara ayartıldığında doğru bir tavır alma konusunda cesaretlendirdi. Misyonerleri tehlikeli yerlere gitmeye cesaretlendirdi. Engelli insanları ilerlemeye ve harika şeyler başarmaya cesaretlendirdi. Bugün bu kelimeleri yüreğimize alıp onları ezberleyeceğiz, asla unutmayacağız.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Bazen girişim yapmaktan, yeni bir şey denemekten, risk almaktan korkuyoruz. Çoğu zaman, geçmişte derin hayal kırıklıkları veya başarısızlıklar yaşadığımızdan dolayı. Hayatımızın rüyasına kavuşmamıza engel olan nedir? Başarıya sahip olmak için cesurca adım atmamıza engel olan şey nedir? Neden olabileceğimizin en iyisi olma cesaretine sahip değiliz?</a:t>
            </a:r>
            <a:br>
              <a:rPr lang="tr-TR" sz="1200" i="1" kern="1200" dirty="0" smtClean="0">
                <a:solidFill>
                  <a:schemeClr val="tx1"/>
                </a:solidFill>
                <a:effectLst/>
                <a:latin typeface="+mn-lt"/>
                <a:ea typeface="+mn-ea"/>
                <a:cs typeface="+mn-cs"/>
              </a:rPr>
            </a:b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3</a:t>
            </a:fld>
            <a:endParaRPr lang="en-US"/>
          </a:p>
        </p:txBody>
      </p:sp>
    </p:spTree>
    <p:extLst>
      <p:ext uri="{BB962C8B-B14F-4D97-AF65-F5344CB8AC3E}">
        <p14:creationId xmlns:p14="http://schemas.microsoft.com/office/powerpoint/2010/main" val="1370298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FEAR HOLDS US </a:t>
            </a:r>
            <a:r>
              <a:rPr lang="en-US" sz="1200" b="1" kern="1200" dirty="0" smtClean="0">
                <a:solidFill>
                  <a:schemeClr val="tx1"/>
                </a:solidFill>
                <a:effectLst/>
                <a:latin typeface="+mn-lt"/>
                <a:ea typeface="+mn-ea"/>
                <a:cs typeface="+mn-cs"/>
              </a:rPr>
              <a:t>BACK</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may be afraid of pain, embarrassment, the unknown. We may be afraid of what people might say or worried about losing a relationship. We may be scared of making a mistake, of failing. It takes courage to rise above these fears, to walk boldly on in spite of the fear in our hearts. One writer defines courage as “fear that has said its prayers.” Another suggests that courage is simply “fear holding on a minute longer.” Courage is an act of the will—a choice on our part to go on, to take a risk regardless of our fear.</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KORKU ÖNÜMÜZÜ </a:t>
            </a:r>
            <a:r>
              <a:rPr lang="tr-TR" sz="1200" b="1" i="1" kern="1200" dirty="0" smtClean="0">
                <a:solidFill>
                  <a:schemeClr val="tx1"/>
                </a:solidFill>
                <a:effectLst/>
                <a:latin typeface="+mn-lt"/>
                <a:ea typeface="+mn-ea"/>
                <a:cs typeface="+mn-cs"/>
              </a:rPr>
              <a:t>KESİYOR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Acıdan, utançtan ve bilinmeyenden korkuyor olabiliriz. İnsanların söyleyeceklerinden korkuyor veya bir ilişkiyi kaybetme konusunda endişe duyuyor olabiliriz. Bir hata yapmaktan, başarısızlığa uğramaktan korkuyor olabiliriz. Bu korkuların üzerine çıkmak, kalplerimizdeki korkuya rağmen cesurca yürümek cesaret ister. Bir yazar cesareti, "duasını yapmış bir korku" olarak tanımlıyor. Bir diğeri de cesareti sadece "bir dakika daha süren korku" olarak yorumluyor. Cesaret, iradenin bir hareketi; ilerlemek adına bir seçim, korkularımız ne olursa olsun alınan bir risktir.</a:t>
            </a:r>
            <a:br>
              <a:rPr lang="tr-TR" sz="1200" i="1" kern="1200" dirty="0" smtClean="0">
                <a:solidFill>
                  <a:schemeClr val="tx1"/>
                </a:solidFill>
                <a:effectLst/>
                <a:latin typeface="+mn-lt"/>
                <a:ea typeface="+mn-ea"/>
                <a:cs typeface="+mn-cs"/>
              </a:rPr>
            </a:b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4</a:t>
            </a:fld>
            <a:endParaRPr lang="en-US"/>
          </a:p>
        </p:txBody>
      </p:sp>
    </p:spTree>
    <p:extLst>
      <p:ext uri="{BB962C8B-B14F-4D97-AF65-F5344CB8AC3E}">
        <p14:creationId xmlns:p14="http://schemas.microsoft.com/office/powerpoint/2010/main" val="1505885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SUCCESSFUL WOMEN ARE RISK TAKERS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Every successful woman has been willing to risk failure that she might gain success. A list of courageous women might include Mary </a:t>
            </a:r>
            <a:r>
              <a:rPr lang="en-US" sz="1200" kern="1200" dirty="0" err="1" smtClean="0">
                <a:solidFill>
                  <a:schemeClr val="tx1"/>
                </a:solidFill>
                <a:effectLst/>
                <a:latin typeface="+mn-lt"/>
                <a:ea typeface="+mn-ea"/>
                <a:cs typeface="+mn-cs"/>
              </a:rPr>
              <a:t>Slessor</a:t>
            </a:r>
            <a:r>
              <a:rPr lang="en-US" sz="1200" kern="1200" dirty="0" smtClean="0">
                <a:solidFill>
                  <a:schemeClr val="tx1"/>
                </a:solidFill>
                <a:effectLst/>
                <a:latin typeface="+mn-lt"/>
                <a:ea typeface="+mn-ea"/>
                <a:cs typeface="+mn-cs"/>
              </a:rPr>
              <a:t>, a brave missionary to Africa; Elizabeth Fry of England who helped women prisoners; Florence Nightingale, the first nurse; Catherine Booth who helped found the Salvation Army; Amelia Earhart, famous woman pilot; Ellen White, pioneer and God’s messenger for the Adventist church; Joni </a:t>
            </a:r>
            <a:r>
              <a:rPr lang="en-US" sz="1200" kern="1200" dirty="0" err="1" smtClean="0">
                <a:solidFill>
                  <a:schemeClr val="tx1"/>
                </a:solidFill>
                <a:effectLst/>
                <a:latin typeface="+mn-lt"/>
                <a:ea typeface="+mn-ea"/>
                <a:cs typeface="+mn-cs"/>
              </a:rPr>
              <a:t>Eareckson</a:t>
            </a:r>
            <a:r>
              <a:rPr lang="en-US" sz="1200" kern="1200" dirty="0" smtClean="0">
                <a:solidFill>
                  <a:schemeClr val="tx1"/>
                </a:solidFill>
                <a:effectLst/>
                <a:latin typeface="+mn-lt"/>
                <a:ea typeface="+mn-ea"/>
                <a:cs typeface="+mn-cs"/>
              </a:rPr>
              <a:t> Tada, paraplegic preacher and writer. These are women who could have chosen to travel life’s flat, broad highway where they would be comfortable and safe. Instead they chose to hike a new trail. The path they travelled was uncomfortable at times, risky, and unpredictable. Their way was uncertain and uncharted, but the scenery was exciting! These are women who were unafraid to use their talents and who risked succeeding, despite their handicaps.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BAŞARILI KADINLAR RİSK ALANLARDIR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Her başarılı kadın zafer kazanmak uğruna başarısızlık riskini almaya razıdır. Cesur kadınların bir listesi, Afrika'da cesur bir misyoner olan Mary </a:t>
            </a:r>
            <a:r>
              <a:rPr lang="tr-TR" sz="1200" i="1" kern="1200" dirty="0" err="1" smtClean="0">
                <a:solidFill>
                  <a:schemeClr val="tx1"/>
                </a:solidFill>
                <a:effectLst/>
                <a:latin typeface="+mn-lt"/>
                <a:ea typeface="+mn-ea"/>
                <a:cs typeface="+mn-cs"/>
              </a:rPr>
              <a:t>Slessor’u</a:t>
            </a:r>
            <a:r>
              <a:rPr lang="tr-TR" sz="1200" i="1" kern="1200" dirty="0" smtClean="0">
                <a:solidFill>
                  <a:schemeClr val="tx1"/>
                </a:solidFill>
                <a:effectLst/>
                <a:latin typeface="+mn-lt"/>
                <a:ea typeface="+mn-ea"/>
                <a:cs typeface="+mn-cs"/>
              </a:rPr>
              <a:t>, kadın tutuklulara yardım eden İngiliz Elizabeth </a:t>
            </a:r>
            <a:r>
              <a:rPr lang="tr-TR" sz="1200" i="1" kern="1200" dirty="0" err="1" smtClean="0">
                <a:solidFill>
                  <a:schemeClr val="tx1"/>
                </a:solidFill>
                <a:effectLst/>
                <a:latin typeface="+mn-lt"/>
                <a:ea typeface="+mn-ea"/>
                <a:cs typeface="+mn-cs"/>
              </a:rPr>
              <a:t>Fry’ı</a:t>
            </a:r>
            <a:r>
              <a:rPr lang="tr-TR" sz="1200" i="1" kern="1200" dirty="0" smtClean="0">
                <a:solidFill>
                  <a:schemeClr val="tx1"/>
                </a:solidFill>
                <a:effectLst/>
                <a:latin typeface="+mn-lt"/>
                <a:ea typeface="+mn-ea"/>
                <a:cs typeface="+mn-cs"/>
              </a:rPr>
              <a:t>, ilk hemşire </a:t>
            </a:r>
            <a:r>
              <a:rPr lang="tr-TR" sz="1200" i="1" kern="1200" dirty="0" err="1" smtClean="0">
                <a:solidFill>
                  <a:schemeClr val="tx1"/>
                </a:solidFill>
                <a:effectLst/>
                <a:latin typeface="+mn-lt"/>
                <a:ea typeface="+mn-ea"/>
                <a:cs typeface="+mn-cs"/>
              </a:rPr>
              <a:t>Florence</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Nightingale’i</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Salvation</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Army’i</a:t>
            </a:r>
            <a:r>
              <a:rPr lang="tr-TR" sz="1200" i="1" kern="1200" dirty="0" smtClean="0">
                <a:solidFill>
                  <a:schemeClr val="tx1"/>
                </a:solidFill>
                <a:effectLst/>
                <a:latin typeface="+mn-lt"/>
                <a:ea typeface="+mn-ea"/>
                <a:cs typeface="+mn-cs"/>
              </a:rPr>
              <a:t> kuran </a:t>
            </a:r>
            <a:r>
              <a:rPr lang="tr-TR" sz="1200" i="1" kern="1200" dirty="0" err="1" smtClean="0">
                <a:solidFill>
                  <a:schemeClr val="tx1"/>
                </a:solidFill>
                <a:effectLst/>
                <a:latin typeface="+mn-lt"/>
                <a:ea typeface="+mn-ea"/>
                <a:cs typeface="+mn-cs"/>
              </a:rPr>
              <a:t>Catherine</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Booth’u</a:t>
            </a:r>
            <a:r>
              <a:rPr lang="tr-TR" sz="1200" i="1" kern="1200" dirty="0" smtClean="0">
                <a:solidFill>
                  <a:schemeClr val="tx1"/>
                </a:solidFill>
                <a:effectLst/>
                <a:latin typeface="+mn-lt"/>
                <a:ea typeface="+mn-ea"/>
                <a:cs typeface="+mn-cs"/>
              </a:rPr>
              <a:t>, ünlü kadın pilot Amelia </a:t>
            </a:r>
            <a:r>
              <a:rPr lang="tr-TR" sz="1200" i="1" kern="1200" dirty="0" err="1" smtClean="0">
                <a:solidFill>
                  <a:schemeClr val="tx1"/>
                </a:solidFill>
                <a:effectLst/>
                <a:latin typeface="+mn-lt"/>
                <a:ea typeface="+mn-ea"/>
                <a:cs typeface="+mn-cs"/>
              </a:rPr>
              <a:t>Earhart’ı</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Adventist</a:t>
            </a:r>
            <a:r>
              <a:rPr lang="tr-TR" sz="1200" i="1" kern="1200" dirty="0" smtClean="0">
                <a:solidFill>
                  <a:schemeClr val="tx1"/>
                </a:solidFill>
                <a:effectLst/>
                <a:latin typeface="+mn-lt"/>
                <a:ea typeface="+mn-ea"/>
                <a:cs typeface="+mn-cs"/>
              </a:rPr>
              <a:t> kilisesinin öncüsü ve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elçisi Ellen White’ı, belden aşağısı felç olan vaiz ve yazar </a:t>
            </a:r>
            <a:r>
              <a:rPr lang="tr-TR" sz="1200" i="1" kern="1200" dirty="0" err="1" smtClean="0">
                <a:solidFill>
                  <a:schemeClr val="tx1"/>
                </a:solidFill>
                <a:effectLst/>
                <a:latin typeface="+mn-lt"/>
                <a:ea typeface="+mn-ea"/>
                <a:cs typeface="+mn-cs"/>
              </a:rPr>
              <a:t>Joni</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Eareckson</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Tada’yı</a:t>
            </a:r>
            <a:r>
              <a:rPr lang="tr-TR" sz="1200" i="1" kern="1200" dirty="0" smtClean="0">
                <a:solidFill>
                  <a:schemeClr val="tx1"/>
                </a:solidFill>
                <a:effectLst/>
                <a:latin typeface="+mn-lt"/>
                <a:ea typeface="+mn-ea"/>
                <a:cs typeface="+mn-cs"/>
              </a:rPr>
              <a:t> içerebilir. Bu kadınlar hayatın düz, geniş otoyolunda rahat ve konforlu bir şekilde seyahat etmeyi tercih edebilirlerdi. Bunun yerine yeni bir yol izlemeye karar verdiler. Seyahat ettikleri yol bazen rahatsızlık vericiydi, riskli ve öngörülemezdi. Yollar belirsiz ve keşfedilmemişti, ancak manzara heyecan vericiydi! Bunlar yeteneklerini kullanmaktan çekinmeyen, engellere rağmen başarılı olmayı riske atmış olan kadınlardır.</a:t>
            </a:r>
            <a:endParaRPr lang="en-US" sz="1200" i="1" kern="1200" dirty="0" smtClean="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5</a:t>
            </a:fld>
            <a:endParaRPr lang="en-US"/>
          </a:p>
        </p:txBody>
      </p:sp>
    </p:spTree>
    <p:extLst>
      <p:ext uri="{BB962C8B-B14F-4D97-AF65-F5344CB8AC3E}">
        <p14:creationId xmlns:p14="http://schemas.microsoft.com/office/powerpoint/2010/main" val="133344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DEFINITION OF </a:t>
            </a:r>
            <a:r>
              <a:rPr lang="en-US" sz="1200" b="1" kern="1200" dirty="0" smtClean="0">
                <a:solidFill>
                  <a:schemeClr val="tx1"/>
                </a:solidFill>
                <a:effectLst/>
                <a:latin typeface="+mn-lt"/>
                <a:ea typeface="+mn-ea"/>
                <a:cs typeface="+mn-cs"/>
              </a:rPr>
              <a:t>COURAGE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Courage is demonstrated in many ways. It can be seen in the face of one who is struggling with cancer; in the eyes of another who struggles to carry on after the death of her companion for 40 years; in the forgiveness of one whose husband has been unfaithful; in the devotion of a woman pastor as she obeys God’s call in spite of prejudice; in a woman who tries single-handedly to raise three children and keep food on the table.</a:t>
            </a:r>
          </a:p>
          <a:p>
            <a:r>
              <a:rPr lang="en-US" sz="1200" kern="1200" dirty="0" smtClean="0">
                <a:solidFill>
                  <a:schemeClr val="tx1"/>
                </a:solidFill>
                <a:effectLst/>
                <a:latin typeface="+mn-lt"/>
                <a:ea typeface="+mn-ea"/>
                <a:cs typeface="+mn-cs"/>
              </a:rPr>
              <a:t> </a:t>
            </a:r>
          </a:p>
          <a:p>
            <a:pPr marL="171450" lvl="0" indent="-171450">
              <a:buFont typeface="Arial" charset="0"/>
              <a:buChar char="•"/>
            </a:pPr>
            <a:r>
              <a:rPr lang="en-US" sz="1200" kern="1200" dirty="0" smtClean="0">
                <a:solidFill>
                  <a:schemeClr val="tx1"/>
                </a:solidFill>
                <a:effectLst/>
                <a:latin typeface="+mn-lt"/>
                <a:ea typeface="+mn-ea"/>
                <a:cs typeface="+mn-cs"/>
              </a:rPr>
              <a:t>Courage is asking for ginger ale when everyone else is drinking beer.</a:t>
            </a:r>
          </a:p>
          <a:p>
            <a:pPr marL="171450" lvl="0" indent="-171450">
              <a:buFont typeface="Arial" charset="0"/>
              <a:buChar char="•"/>
            </a:pPr>
            <a:r>
              <a:rPr lang="en-US" sz="1200" kern="1200" dirty="0" smtClean="0">
                <a:solidFill>
                  <a:schemeClr val="tx1"/>
                </a:solidFill>
                <a:effectLst/>
                <a:latin typeface="+mn-lt"/>
                <a:ea typeface="+mn-ea"/>
                <a:cs typeface="+mn-cs"/>
              </a:rPr>
              <a:t>Courage is choosing to give 110% to a make a marriage work.</a:t>
            </a:r>
          </a:p>
          <a:p>
            <a:pPr marL="171450" lvl="0" indent="-171450">
              <a:buFont typeface="Arial" charset="0"/>
              <a:buChar char="•"/>
            </a:pPr>
            <a:r>
              <a:rPr lang="en-US" sz="1200" kern="1200" dirty="0" smtClean="0">
                <a:solidFill>
                  <a:schemeClr val="tx1"/>
                </a:solidFill>
                <a:effectLst/>
                <a:latin typeface="+mn-lt"/>
                <a:ea typeface="+mn-ea"/>
                <a:cs typeface="+mn-cs"/>
              </a:rPr>
              <a:t>Courage is seeking counsel to overcome the abuse suffered in childhood.</a:t>
            </a:r>
          </a:p>
          <a:p>
            <a:pPr marL="171450" lvl="0" indent="-171450">
              <a:buFont typeface="Arial" charset="0"/>
              <a:buChar char="•"/>
            </a:pPr>
            <a:r>
              <a:rPr lang="en-US" sz="1200" kern="1200" dirty="0" smtClean="0">
                <a:solidFill>
                  <a:schemeClr val="tx1"/>
                </a:solidFill>
                <a:effectLst/>
                <a:latin typeface="+mn-lt"/>
                <a:ea typeface="+mn-ea"/>
                <a:cs typeface="+mn-cs"/>
              </a:rPr>
              <a:t>Courage is daring to reach out to neighbors with God’s love.</a:t>
            </a:r>
          </a:p>
          <a:p>
            <a:pPr marL="171450" lvl="0" indent="-171450">
              <a:buFont typeface="Arial" charset="0"/>
              <a:buChar char="•"/>
            </a:pPr>
            <a:r>
              <a:rPr lang="en-US" sz="1200" kern="1200" dirty="0" smtClean="0">
                <a:solidFill>
                  <a:schemeClr val="tx1"/>
                </a:solidFill>
                <a:effectLst/>
                <a:latin typeface="+mn-lt"/>
                <a:ea typeface="+mn-ea"/>
                <a:cs typeface="+mn-cs"/>
              </a:rPr>
              <a:t>Courage is sometimes walking out of a destructive relationship.</a:t>
            </a:r>
          </a:p>
          <a:p>
            <a:pPr marL="171450" lvl="0" indent="-171450">
              <a:buFont typeface="Arial" charset="0"/>
              <a:buChar char="•"/>
            </a:pPr>
            <a:r>
              <a:rPr lang="en-US" sz="1200" kern="1200" dirty="0" smtClean="0">
                <a:solidFill>
                  <a:schemeClr val="tx1"/>
                </a:solidFill>
                <a:effectLst/>
                <a:latin typeface="+mn-lt"/>
                <a:ea typeface="+mn-ea"/>
                <a:cs typeface="+mn-cs"/>
              </a:rPr>
              <a:t>Courage is saying NO to the good in order to say YES to the best.</a:t>
            </a:r>
          </a:p>
          <a:p>
            <a:pPr marL="171450" lvl="0" indent="-171450">
              <a:buFont typeface="Arial" charset="0"/>
              <a:buChar char="•"/>
            </a:pPr>
            <a:r>
              <a:rPr lang="en-US" sz="1200" kern="1200" dirty="0" smtClean="0">
                <a:solidFill>
                  <a:schemeClr val="tx1"/>
                </a:solidFill>
                <a:effectLst/>
                <a:latin typeface="+mn-lt"/>
                <a:ea typeface="+mn-ea"/>
                <a:cs typeface="+mn-cs"/>
              </a:rPr>
              <a:t>Courage is refusing to listen to gossip about a friend.</a:t>
            </a:r>
          </a:p>
          <a:p>
            <a:pPr marL="171450" lvl="0" indent="-171450">
              <a:buFont typeface="Arial" charset="0"/>
              <a:buChar char="•"/>
            </a:pPr>
            <a:r>
              <a:rPr lang="en-US" sz="1200" kern="1200" dirty="0" smtClean="0">
                <a:solidFill>
                  <a:schemeClr val="tx1"/>
                </a:solidFill>
                <a:effectLst/>
                <a:latin typeface="+mn-lt"/>
                <a:ea typeface="+mn-ea"/>
                <a:cs typeface="+mn-cs"/>
              </a:rPr>
              <a:t>Courage is confronting a friend who has wronged you.</a:t>
            </a:r>
          </a:p>
          <a:p>
            <a:pPr marL="171450" lvl="0" indent="-171450">
              <a:buFont typeface="Arial" charset="0"/>
              <a:buChar char="•"/>
            </a:pPr>
            <a:r>
              <a:rPr lang="en-US" sz="1200" kern="1200" dirty="0" smtClean="0">
                <a:solidFill>
                  <a:schemeClr val="tx1"/>
                </a:solidFill>
                <a:effectLst/>
                <a:latin typeface="+mn-lt"/>
                <a:ea typeface="+mn-ea"/>
                <a:cs typeface="+mn-cs"/>
              </a:rPr>
              <a:t>Courage is showing kindness to an enemy or daring to be honest with a friend.</a:t>
            </a:r>
          </a:p>
          <a:p>
            <a:pPr marL="171450" lvl="0" indent="-171450">
              <a:buFont typeface="Arial" charset="0"/>
              <a:buChar char="•"/>
            </a:pPr>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CESARETİN </a:t>
            </a:r>
            <a:r>
              <a:rPr lang="tr-TR" sz="1200" b="1" i="1" kern="1200" dirty="0" smtClean="0">
                <a:solidFill>
                  <a:schemeClr val="tx1"/>
                </a:solidFill>
                <a:effectLst/>
                <a:latin typeface="+mn-lt"/>
                <a:ea typeface="+mn-ea"/>
                <a:cs typeface="+mn-cs"/>
              </a:rPr>
              <a:t>TANIMI</a:t>
            </a:r>
            <a:r>
              <a:rPr lang="tr-TR" sz="1200" b="1" i="1" kern="1200" dirty="0" smtClean="0">
                <a:solidFill>
                  <a:schemeClr val="tx1"/>
                </a:solidFill>
                <a:effectLst/>
                <a:latin typeface="+mn-lt"/>
                <a:ea typeface="+mn-ea"/>
                <a:cs typeface="+mn-cs"/>
              </a:rPr>
              <a:t/>
            </a:r>
            <a:br>
              <a:rPr lang="tr-TR" sz="1200" b="1"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Cesaret pek çok açıdan sergilenmektedir. Kanserle mücadele eden kişinin yüzünde görülebilir; 40 yıllık hayat arkadaşının ölümünden sonra hayatına devam etmek isteyen birinin gözünde; kocası sadakatsiz olan bir kadının affediciliğinde; ön yargıların aksine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çağrısına itaat eden kadın bir </a:t>
            </a:r>
            <a:r>
              <a:rPr lang="tr-TR" sz="1200" i="1" kern="1200" dirty="0" err="1" smtClean="0">
                <a:solidFill>
                  <a:schemeClr val="tx1"/>
                </a:solidFill>
                <a:effectLst/>
                <a:latin typeface="+mn-lt"/>
                <a:ea typeface="+mn-ea"/>
                <a:cs typeface="+mn-cs"/>
              </a:rPr>
              <a:t>pastörün</a:t>
            </a:r>
            <a:r>
              <a:rPr lang="tr-TR" sz="1200" i="1" kern="1200" dirty="0" smtClean="0">
                <a:solidFill>
                  <a:schemeClr val="tx1"/>
                </a:solidFill>
                <a:effectLst/>
                <a:latin typeface="+mn-lt"/>
                <a:ea typeface="+mn-ea"/>
                <a:cs typeface="+mn-cs"/>
              </a:rPr>
              <a:t> özverisinde; tek başına üç çocuğu yetiştirmeye ve aynı zamanda masaya yemek koymaya çalışan bir kadında.</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Cesaret, herkes bira içerken zencefilli gazoz sipariş etmektir.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Cesaret, evliliğin yürümesi için % 110 emek vermektir.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Cesaret, çocuklukta yaşanan istismarın üstesinden gelmek için yardım aramaktır.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Cesaret, komşularına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sevgisi ile ulaşmaya çalışmaktır.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Cesaret, bazen yıpratıcı bir ilişkiden çıkabilmektir.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Cesaret, en iyisine EVET diyebilmek adına iyiye HAYIR diyebilmektir.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Cesaret, bir arkadaş hakkındaki dedikoduyu dinlemeyi reddetmektir.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Cesaret, size haksızlık eden bir arkadaşınızla yüzleşmektir.</a:t>
            </a:r>
            <a:endParaRPr lang="en-US" sz="1200" i="1" kern="1200" dirty="0" smtClean="0">
              <a:solidFill>
                <a:schemeClr val="tx1"/>
              </a:solidFill>
              <a:effectLst/>
              <a:latin typeface="+mn-lt"/>
              <a:ea typeface="+mn-ea"/>
              <a:cs typeface="+mn-cs"/>
            </a:endParaRPr>
          </a:p>
          <a:p>
            <a:pPr marL="171450" indent="-171450">
              <a:buFont typeface="Arial" charset="0"/>
              <a:buChar char="•"/>
            </a:pPr>
            <a:r>
              <a:rPr lang="tr-TR" sz="1200" i="1" kern="1200" dirty="0" smtClean="0">
                <a:solidFill>
                  <a:schemeClr val="tx1"/>
                </a:solidFill>
                <a:effectLst/>
                <a:latin typeface="+mn-lt"/>
                <a:ea typeface="+mn-ea"/>
                <a:cs typeface="+mn-cs"/>
              </a:rPr>
              <a:t>Cesaret, bir düşmana nezaket göstermek veya bir dosta dürüst olmaya çalışmaktır.</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6</a:t>
            </a:fld>
            <a:endParaRPr lang="en-US"/>
          </a:p>
        </p:txBody>
      </p:sp>
    </p:spTree>
    <p:extLst>
      <p:ext uri="{BB962C8B-B14F-4D97-AF65-F5344CB8AC3E}">
        <p14:creationId xmlns:p14="http://schemas.microsoft.com/office/powerpoint/2010/main" val="2001032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HOW TO HAVE </a:t>
            </a:r>
            <a:r>
              <a:rPr lang="en-US" sz="1200" b="1" kern="1200" dirty="0" smtClean="0">
                <a:solidFill>
                  <a:schemeClr val="tx1"/>
                </a:solidFill>
                <a:effectLst/>
                <a:latin typeface="+mn-lt"/>
                <a:ea typeface="+mn-ea"/>
                <a:cs typeface="+mn-cs"/>
              </a:rPr>
              <a:t>COURAGE</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1.</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Talk courage</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Research tells us that the words we speak have an impact on the functions of our bodies. It is obvious that we need to control the language we use on ourselves. Our words affect our thoughts and even our bodies. At the time of the “Great Disappointment” when the </a:t>
            </a:r>
            <a:r>
              <a:rPr lang="en-US" sz="1200" kern="1200" dirty="0" err="1" smtClean="0">
                <a:solidFill>
                  <a:schemeClr val="tx1"/>
                </a:solidFill>
                <a:effectLst/>
                <a:latin typeface="+mn-lt"/>
                <a:ea typeface="+mn-ea"/>
                <a:cs typeface="+mn-cs"/>
              </a:rPr>
              <a:t>Millerites</a:t>
            </a:r>
            <a:r>
              <a:rPr lang="en-US" sz="1200" kern="1200" dirty="0" smtClean="0">
                <a:solidFill>
                  <a:schemeClr val="tx1"/>
                </a:solidFill>
                <a:effectLst/>
                <a:latin typeface="+mn-lt"/>
                <a:ea typeface="+mn-ea"/>
                <a:cs typeface="+mn-cs"/>
              </a:rPr>
              <a:t> were expecting Christ’s return, the people were discouraged when Jesus did not come as they expected. But one brother kept saying, “Courage in the Lord,” until every face was aglow and the people praised God.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2.</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Praise God. </a:t>
            </a:r>
            <a:r>
              <a:rPr lang="en-US" sz="1200" kern="1200" dirty="0" smtClean="0">
                <a:solidFill>
                  <a:schemeClr val="tx1"/>
                </a:solidFill>
                <a:effectLst/>
                <a:latin typeface="+mn-lt"/>
                <a:ea typeface="+mn-ea"/>
                <a:cs typeface="+mn-cs"/>
              </a:rPr>
              <a:t>One writer tells us that if more praising of God were done, hope, courage, and faith would increase. This has been proven over and over again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3.</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Have faith in God’s promises.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Stories in the Bible remind us to trust God’s promises. Ellen White tells us to have faith in God because He knows our need and is full of compassion.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4.</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Accept the gift of the Holy Spirit. </a:t>
            </a:r>
            <a:r>
              <a:rPr lang="en-US" sz="1200" kern="1200" dirty="0" smtClean="0">
                <a:solidFill>
                  <a:schemeClr val="tx1"/>
                </a:solidFill>
                <a:effectLst/>
                <a:latin typeface="+mn-lt"/>
                <a:ea typeface="+mn-ea"/>
                <a:cs typeface="+mn-cs"/>
              </a:rPr>
              <a:t>The Holy Spirit is given to us who are fainthearted, to strengthen us and impart courage.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Say this to yourself and others: “I believe that God is just as willing to gift me with courage as He has done so for others. By His grace and power, I can become a courageous woman.”</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NASIL </a:t>
            </a:r>
            <a:r>
              <a:rPr lang="tr-TR" sz="1200" b="1" i="1" kern="1200" dirty="0" smtClean="0">
                <a:solidFill>
                  <a:schemeClr val="tx1"/>
                </a:solidFill>
                <a:effectLst/>
                <a:latin typeface="+mn-lt"/>
                <a:ea typeface="+mn-ea"/>
                <a:cs typeface="+mn-cs"/>
              </a:rPr>
              <a:t>CESARETLENİLİR</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1. Cesaretle konuşun.</a:t>
            </a:r>
            <a:r>
              <a:rPr lang="tr-TR" sz="1200" i="1" kern="1200" dirty="0" smtClean="0">
                <a:solidFill>
                  <a:schemeClr val="tx1"/>
                </a:solidFill>
                <a:effectLst/>
                <a:latin typeface="+mn-lt"/>
                <a:ea typeface="+mn-ea"/>
                <a:cs typeface="+mn-cs"/>
              </a:rPr>
              <a:t> Araştırmalar, konuştuğumuz sözcüklerin vücudumuzun işlevleri üzerinde etkisi olduğunu söyler. Açıktır ki kendimiz için kullandığımız dili kontrol etmemiz gerekmektedir. Sözlerimiz düşüncelerimizi ve hatta bedenimizi etkiler. </a:t>
            </a:r>
            <a:r>
              <a:rPr lang="tr-TR" sz="1200" i="1" kern="1200" dirty="0" err="1" smtClean="0">
                <a:solidFill>
                  <a:schemeClr val="tx1"/>
                </a:solidFill>
                <a:effectLst/>
                <a:latin typeface="+mn-lt"/>
                <a:ea typeface="+mn-ea"/>
                <a:cs typeface="+mn-cs"/>
              </a:rPr>
              <a:t>Millercilerin</a:t>
            </a:r>
            <a:r>
              <a:rPr lang="tr-TR" sz="1200" i="1" kern="1200" dirty="0" smtClean="0">
                <a:solidFill>
                  <a:schemeClr val="tx1"/>
                </a:solidFill>
                <a:effectLst/>
                <a:latin typeface="+mn-lt"/>
                <a:ea typeface="+mn-ea"/>
                <a:cs typeface="+mn-cs"/>
              </a:rPr>
              <a:t> Mesih'in dönüşünü beklediği "Büyük Hayal Kırıklığı" zamanında, İsa beklendiği gibi gelmediğinde insanların cesareti kırıldı. Ancak bir kardeş her yüz parlak hale gelene ve halk </a:t>
            </a:r>
            <a:r>
              <a:rPr lang="tr-TR" sz="1200" i="1" kern="1200" dirty="0" err="1" smtClean="0">
                <a:solidFill>
                  <a:schemeClr val="tx1"/>
                </a:solidFill>
                <a:effectLst/>
                <a:latin typeface="+mn-lt"/>
                <a:ea typeface="+mn-ea"/>
                <a:cs typeface="+mn-cs"/>
              </a:rPr>
              <a:t>Rab’bi</a:t>
            </a:r>
            <a:r>
              <a:rPr lang="tr-TR" sz="1200" i="1" kern="1200" dirty="0" smtClean="0">
                <a:solidFill>
                  <a:schemeClr val="tx1"/>
                </a:solidFill>
                <a:effectLst/>
                <a:latin typeface="+mn-lt"/>
                <a:ea typeface="+mn-ea"/>
                <a:cs typeface="+mn-cs"/>
              </a:rPr>
              <a:t> ​​övene kadar "</a:t>
            </a:r>
            <a:r>
              <a:rPr lang="tr-TR" sz="1200" i="1" kern="1200" dirty="0" err="1" smtClean="0">
                <a:solidFill>
                  <a:schemeClr val="tx1"/>
                </a:solidFill>
                <a:effectLst/>
                <a:latin typeface="+mn-lt"/>
                <a:ea typeface="+mn-ea"/>
                <a:cs typeface="+mn-cs"/>
              </a:rPr>
              <a:t>Rab'de</a:t>
            </a:r>
            <a:r>
              <a:rPr lang="tr-TR" sz="1200" i="1" kern="1200" dirty="0" smtClean="0">
                <a:solidFill>
                  <a:schemeClr val="tx1"/>
                </a:solidFill>
                <a:effectLst/>
                <a:latin typeface="+mn-lt"/>
                <a:ea typeface="+mn-ea"/>
                <a:cs typeface="+mn-cs"/>
              </a:rPr>
              <a:t> cesaret" diyerek devam etti.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2. </a:t>
            </a:r>
            <a:r>
              <a:rPr lang="tr-TR" sz="1200" b="1" i="1" kern="1200" dirty="0" err="1" smtClean="0">
                <a:solidFill>
                  <a:schemeClr val="tx1"/>
                </a:solidFill>
                <a:effectLst/>
                <a:latin typeface="+mn-lt"/>
                <a:ea typeface="+mn-ea"/>
                <a:cs typeface="+mn-cs"/>
              </a:rPr>
              <a:t>Rab’be</a:t>
            </a:r>
            <a:r>
              <a:rPr lang="tr-TR" sz="1200" b="1" i="1" kern="1200" dirty="0" smtClean="0">
                <a:solidFill>
                  <a:schemeClr val="tx1"/>
                </a:solidFill>
                <a:effectLst/>
                <a:latin typeface="+mn-lt"/>
                <a:ea typeface="+mn-ea"/>
                <a:cs typeface="+mn-cs"/>
              </a:rPr>
              <a:t> övgüler sunun</a:t>
            </a:r>
            <a:r>
              <a:rPr lang="tr-TR" sz="1200" i="1" kern="1200" dirty="0" smtClean="0">
                <a:solidFill>
                  <a:schemeClr val="tx1"/>
                </a:solidFill>
                <a:effectLst/>
                <a:latin typeface="+mn-lt"/>
                <a:ea typeface="+mn-ea"/>
                <a:cs typeface="+mn-cs"/>
              </a:rPr>
              <a:t>. Bir yazar bize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övgüler daha fazla olursa, umut, cesaret ve inancın artacağını söylüyor. Bu tekrar tekrar kanıtlanmıştır.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3. </a:t>
            </a:r>
            <a:r>
              <a:rPr lang="tr-TR" sz="1200" b="1" i="1" kern="1200" dirty="0" err="1" smtClean="0">
                <a:solidFill>
                  <a:schemeClr val="tx1"/>
                </a:solidFill>
                <a:effectLst/>
                <a:latin typeface="+mn-lt"/>
                <a:ea typeface="+mn-ea"/>
                <a:cs typeface="+mn-cs"/>
              </a:rPr>
              <a:t>Rab’bin</a:t>
            </a:r>
            <a:r>
              <a:rPr lang="tr-TR" sz="1200" b="1" i="1" kern="1200" dirty="0" smtClean="0">
                <a:solidFill>
                  <a:schemeClr val="tx1"/>
                </a:solidFill>
                <a:effectLst/>
                <a:latin typeface="+mn-lt"/>
                <a:ea typeface="+mn-ea"/>
                <a:cs typeface="+mn-cs"/>
              </a:rPr>
              <a:t> vaatlerine inanın.</a:t>
            </a:r>
            <a:r>
              <a:rPr lang="tr-TR" sz="1200" i="1" kern="1200" dirty="0" smtClean="0">
                <a:solidFill>
                  <a:schemeClr val="tx1"/>
                </a:solidFill>
                <a:effectLst/>
                <a:latin typeface="+mn-lt"/>
                <a:ea typeface="+mn-ea"/>
                <a:cs typeface="+mn-cs"/>
              </a:rPr>
              <a:t> Kutsal Kitap'taki hikayeler bize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vaatlerine güvenmemizi hatırlatıyor. Ellen White,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inanmamızı söylüyor çünkü bizim ihtiyacımızı biliyor ve merhamet doludur.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4. Kutsal Ruh armağanını kabul edin.</a:t>
            </a:r>
            <a:r>
              <a:rPr lang="tr-TR" sz="1200" i="1" kern="1200" dirty="0" smtClean="0">
                <a:solidFill>
                  <a:schemeClr val="tx1"/>
                </a:solidFill>
                <a:effectLst/>
                <a:latin typeface="+mn-lt"/>
                <a:ea typeface="+mn-ea"/>
                <a:cs typeface="+mn-cs"/>
              </a:rPr>
              <a:t> Kutsal Ruh, güçlenmemiz ve cesaretlenmemiz için biz ürkek olanlara verildi.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Bunu kendinize ve diğerlerine söyleyin: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en az başkalarına armağan ettiği kadar bana da cesaret armağanı vermek istediğine inanıyorum. Onun lütfu ve gücü sayesinde cesur bir kadın olabilirim."</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7</a:t>
            </a:fld>
            <a:endParaRPr lang="en-US"/>
          </a:p>
        </p:txBody>
      </p:sp>
    </p:spTree>
    <p:extLst>
      <p:ext uri="{BB962C8B-B14F-4D97-AF65-F5344CB8AC3E}">
        <p14:creationId xmlns:p14="http://schemas.microsoft.com/office/powerpoint/2010/main" val="10440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RATE </a:t>
            </a:r>
            <a:r>
              <a:rPr lang="en-US" sz="1200" b="1" kern="1200" dirty="0" smtClean="0">
                <a:solidFill>
                  <a:schemeClr val="tx1"/>
                </a:solidFill>
                <a:effectLst/>
                <a:latin typeface="+mn-lt"/>
                <a:ea typeface="+mn-ea"/>
                <a:cs typeface="+mn-cs"/>
              </a:rPr>
              <a:t>YOURSELF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Check the areas of your life in which you feel a need for courage at the present time.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Marriage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Health   Career</a:t>
            </a:r>
          </a:p>
          <a:p>
            <a:r>
              <a:rPr lang="en-US" sz="1200" kern="1200" dirty="0" smtClean="0">
                <a:solidFill>
                  <a:schemeClr val="tx1"/>
                </a:solidFill>
                <a:effectLst/>
                <a:latin typeface="+mn-lt"/>
                <a:ea typeface="+mn-ea"/>
                <a:cs typeface="+mn-cs"/>
              </a:rPr>
              <a:t>Children   Relationships   Addictions</a:t>
            </a:r>
          </a:p>
          <a:p>
            <a:r>
              <a:rPr lang="en-US" sz="1200" kern="1200" dirty="0" smtClean="0">
                <a:solidFill>
                  <a:schemeClr val="tx1"/>
                </a:solidFill>
                <a:effectLst/>
                <a:latin typeface="+mn-lt"/>
                <a:ea typeface="+mn-ea"/>
                <a:cs typeface="+mn-cs"/>
              </a:rPr>
              <a:t>Finances   Church Work   Witnessing</a:t>
            </a:r>
          </a:p>
          <a:p>
            <a:r>
              <a:rPr lang="en-US" sz="1200" kern="1200" dirty="0" smtClean="0">
                <a:solidFill>
                  <a:schemeClr val="tx1"/>
                </a:solidFill>
                <a:effectLst/>
                <a:latin typeface="+mn-lt"/>
                <a:ea typeface="+mn-ea"/>
                <a:cs typeface="+mn-cs"/>
              </a:rPr>
              <a:t>Parents   Talents   Temptation</a:t>
            </a:r>
          </a:p>
          <a:p>
            <a:r>
              <a:rPr lang="en-US" sz="1200" kern="1200" dirty="0" smtClean="0">
                <a:solidFill>
                  <a:schemeClr val="tx1"/>
                </a:solidFill>
                <a:effectLst/>
                <a:latin typeface="+mn-lt"/>
                <a:ea typeface="+mn-ea"/>
                <a:cs typeface="+mn-cs"/>
              </a:rPr>
              <a:t>Trials   Recreation   Habits</a:t>
            </a:r>
          </a:p>
          <a:p>
            <a:r>
              <a:rPr lang="en-US" sz="1200" kern="1200" dirty="0" smtClean="0">
                <a:solidFill>
                  <a:schemeClr val="tx1"/>
                </a:solidFill>
                <a:effectLst/>
                <a:latin typeface="+mn-lt"/>
                <a:ea typeface="+mn-ea"/>
                <a:cs typeface="+mn-cs"/>
              </a:rPr>
              <a:t>Conflict   Grieving   Principles</a:t>
            </a:r>
          </a:p>
          <a:p>
            <a:r>
              <a:rPr lang="en-US" sz="1200" kern="1200" dirty="0" smtClean="0">
                <a:solidFill>
                  <a:schemeClr val="tx1"/>
                </a:solidFill>
                <a:effectLst/>
                <a:latin typeface="+mn-lt"/>
                <a:ea typeface="+mn-ea"/>
                <a:cs typeface="+mn-cs"/>
              </a:rPr>
              <a:t>Future   Dreams   Education</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KENDİNİZİ DEĞERLENDİRİN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Şu anda cesarete ihtiyaç duyduğunuz yaşam alanlarınızı kontrol edin.</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Evlilik   Sağlık   Kariyer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Çocuklar   İlişkiler   Bağımlılıklar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Finans   Kilise İşleri  Tanıklık</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Ebeveyn   Yetenekler   Ayartılma</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Dertler   Dinlenmek   Huylar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Çatışmalar   Yas tutma   Prensipler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Gelecek   Hayaller   Eğitim</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8</a:t>
            </a:fld>
            <a:endParaRPr lang="en-US"/>
          </a:p>
        </p:txBody>
      </p:sp>
    </p:spTree>
    <p:extLst>
      <p:ext uri="{BB962C8B-B14F-4D97-AF65-F5344CB8AC3E}">
        <p14:creationId xmlns:p14="http://schemas.microsoft.com/office/powerpoint/2010/main" val="23586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PERSONAL GROWTH </a:t>
            </a:r>
            <a:r>
              <a:rPr lang="en-US" sz="1200" b="1" kern="1200" dirty="0" smtClean="0">
                <a:solidFill>
                  <a:schemeClr val="tx1"/>
                </a:solidFill>
                <a:effectLst/>
                <a:latin typeface="+mn-lt"/>
                <a:ea typeface="+mn-ea"/>
                <a:cs typeface="+mn-cs"/>
              </a:rPr>
              <a:t>EXERCISES</a:t>
            </a:r>
            <a:endParaRPr lang="en-US" sz="1200" kern="1200" dirty="0" smtClean="0">
              <a:solidFill>
                <a:schemeClr val="tx1"/>
              </a:solidFill>
              <a:effectLst/>
              <a:latin typeface="+mn-lt"/>
              <a:ea typeface="+mn-ea"/>
              <a:cs typeface="+mn-cs"/>
            </a:endParaRPr>
          </a:p>
          <a:p>
            <a:pPr marL="228600" indent="-228600">
              <a:buAutoNum type="arabicPeriod"/>
            </a:pPr>
            <a:r>
              <a:rPr lang="en-US" sz="1200" kern="1200" dirty="0" smtClean="0">
                <a:solidFill>
                  <a:schemeClr val="tx1"/>
                </a:solidFill>
                <a:effectLst/>
                <a:latin typeface="+mn-lt"/>
                <a:ea typeface="+mn-ea"/>
                <a:cs typeface="+mn-cs"/>
              </a:rPr>
              <a:t>All of us face small risks every day, things that we are afraid to do. Which of the following are risks for you? </a:t>
            </a:r>
          </a:p>
          <a:p>
            <a:pPr marL="0" indent="0">
              <a:buNone/>
            </a:pPr>
            <a:endParaRPr lang="en-US" sz="1200" kern="1200" dirty="0" smtClean="0">
              <a:solidFill>
                <a:schemeClr val="tx1"/>
              </a:solidFill>
              <a:effectLst/>
              <a:latin typeface="+mn-lt"/>
              <a:ea typeface="+mn-ea"/>
              <a:cs typeface="+mn-cs"/>
            </a:endParaRPr>
          </a:p>
          <a:p>
            <a:pPr marL="171450" indent="-171450">
              <a:buFont typeface="Arial" charset="0"/>
              <a:buChar char="•"/>
            </a:pPr>
            <a:r>
              <a:rPr lang="en-US" sz="1200" kern="1200" dirty="0" smtClean="0">
                <a:solidFill>
                  <a:schemeClr val="tx1"/>
                </a:solidFill>
                <a:effectLst/>
                <a:latin typeface="+mn-lt"/>
                <a:ea typeface="+mn-ea"/>
                <a:cs typeface="+mn-cs"/>
              </a:rPr>
              <a:t>Speaking in public. </a:t>
            </a:r>
          </a:p>
          <a:p>
            <a:pPr marL="171450" indent="-171450">
              <a:buFont typeface="Arial" charset="0"/>
              <a:buChar char="•"/>
            </a:pPr>
            <a:r>
              <a:rPr lang="en-US" sz="1200" kern="1200" dirty="0" smtClean="0">
                <a:solidFill>
                  <a:schemeClr val="tx1"/>
                </a:solidFill>
                <a:effectLst/>
                <a:latin typeface="+mn-lt"/>
                <a:ea typeface="+mn-ea"/>
                <a:cs typeface="+mn-cs"/>
              </a:rPr>
              <a:t>Meeting a stranger. </a:t>
            </a:r>
          </a:p>
          <a:p>
            <a:pPr marL="171450" indent="-171450">
              <a:buFont typeface="Arial" charset="0"/>
              <a:buChar char="•"/>
            </a:pPr>
            <a:r>
              <a:rPr lang="en-US" sz="1200" kern="1200" dirty="0" smtClean="0">
                <a:solidFill>
                  <a:schemeClr val="tx1"/>
                </a:solidFill>
                <a:effectLst/>
                <a:latin typeface="+mn-lt"/>
                <a:ea typeface="+mn-ea"/>
                <a:cs typeface="+mn-cs"/>
              </a:rPr>
              <a:t>Asking for something.</a:t>
            </a:r>
          </a:p>
          <a:p>
            <a:pPr marL="171450" indent="-171450">
              <a:buFont typeface="Arial" charset="0"/>
              <a:buChar char="•"/>
            </a:pPr>
            <a:r>
              <a:rPr lang="en-US" sz="1200" kern="1200" dirty="0" smtClean="0">
                <a:solidFill>
                  <a:schemeClr val="tx1"/>
                </a:solidFill>
                <a:effectLst/>
                <a:latin typeface="+mn-lt"/>
                <a:ea typeface="+mn-ea"/>
                <a:cs typeface="+mn-cs"/>
              </a:rPr>
              <a:t>Offering advice.</a:t>
            </a:r>
          </a:p>
          <a:p>
            <a:pPr marL="171450" indent="-171450">
              <a:buFont typeface="Arial" charset="0"/>
              <a:buChar char="•"/>
            </a:pPr>
            <a:r>
              <a:rPr lang="en-US" sz="1200" kern="1200" dirty="0" smtClean="0">
                <a:solidFill>
                  <a:schemeClr val="tx1"/>
                </a:solidFill>
                <a:effectLst/>
                <a:latin typeface="+mn-lt"/>
                <a:ea typeface="+mn-ea"/>
                <a:cs typeface="+mn-cs"/>
              </a:rPr>
              <a:t>Making a phone call.</a:t>
            </a:r>
          </a:p>
          <a:p>
            <a:pPr marL="171450" indent="-171450">
              <a:buFont typeface="Arial" charset="0"/>
              <a:buChar char="•"/>
            </a:pPr>
            <a:r>
              <a:rPr lang="en-US" sz="1200" kern="1200" dirty="0" smtClean="0">
                <a:solidFill>
                  <a:schemeClr val="tx1"/>
                </a:solidFill>
                <a:effectLst/>
                <a:latin typeface="+mn-lt"/>
                <a:ea typeface="+mn-ea"/>
                <a:cs typeface="+mn-cs"/>
              </a:rPr>
              <a:t>Praying in public.</a:t>
            </a:r>
          </a:p>
          <a:p>
            <a:pPr marL="171450" indent="-171450">
              <a:buFont typeface="Arial" charset="0"/>
              <a:buChar char="•"/>
            </a:pPr>
            <a:r>
              <a:rPr lang="en-US" sz="1200" kern="1200" dirty="0" smtClean="0">
                <a:solidFill>
                  <a:schemeClr val="tx1"/>
                </a:solidFill>
                <a:effectLst/>
                <a:latin typeface="+mn-lt"/>
                <a:ea typeface="+mn-ea"/>
                <a:cs typeface="+mn-cs"/>
              </a:rPr>
              <a:t>Arguing a grade.</a:t>
            </a:r>
          </a:p>
          <a:p>
            <a:pPr marL="171450" indent="-171450">
              <a:buFont typeface="Arial" charset="0"/>
              <a:buChar char="•"/>
            </a:pPr>
            <a:r>
              <a:rPr lang="en-US" sz="1200" kern="1200" dirty="0" smtClean="0">
                <a:solidFill>
                  <a:schemeClr val="tx1"/>
                </a:solidFill>
                <a:effectLst/>
                <a:latin typeface="+mn-lt"/>
                <a:ea typeface="+mn-ea"/>
                <a:cs typeface="+mn-cs"/>
              </a:rPr>
              <a:t>Interviewing for a job.</a:t>
            </a:r>
          </a:p>
          <a:p>
            <a:pPr marL="171450" indent="-171450">
              <a:buFont typeface="Arial" charset="0"/>
              <a:buChar char="•"/>
            </a:pPr>
            <a:r>
              <a:rPr lang="en-US" sz="1200" kern="1200" dirty="0" smtClean="0">
                <a:solidFill>
                  <a:schemeClr val="tx1"/>
                </a:solidFill>
                <a:effectLst/>
                <a:latin typeface="+mn-lt"/>
                <a:ea typeface="+mn-ea"/>
                <a:cs typeface="+mn-cs"/>
              </a:rPr>
              <a:t>Learning a new skill.</a:t>
            </a:r>
          </a:p>
          <a:p>
            <a:pPr marL="171450" indent="-171450">
              <a:buFont typeface="Arial" charset="0"/>
              <a:buChar char="•"/>
            </a:pPr>
            <a:r>
              <a:rPr lang="en-US" sz="1200" kern="1200" dirty="0" smtClean="0">
                <a:solidFill>
                  <a:schemeClr val="tx1"/>
                </a:solidFill>
                <a:effectLst/>
                <a:latin typeface="+mn-lt"/>
                <a:ea typeface="+mn-ea"/>
                <a:cs typeface="+mn-cs"/>
              </a:rPr>
              <a:t>Sending off a manuscript.</a:t>
            </a:r>
          </a:p>
          <a:p>
            <a:pPr marL="171450" indent="-171450">
              <a:buFont typeface="Arial" charset="0"/>
              <a:buChar char="•"/>
            </a:pPr>
            <a:r>
              <a:rPr lang="en-US" sz="1200" kern="1200" dirty="0" smtClean="0">
                <a:solidFill>
                  <a:schemeClr val="tx1"/>
                </a:solidFill>
                <a:effectLst/>
                <a:latin typeface="+mn-lt"/>
                <a:ea typeface="+mn-ea"/>
                <a:cs typeface="+mn-cs"/>
              </a:rPr>
              <a:t>Standing up for a friend who is being gossiped about.</a:t>
            </a:r>
          </a:p>
          <a:p>
            <a:pPr marL="171450" indent="-171450">
              <a:buFont typeface="Arial" charset="0"/>
              <a:buChar char="•"/>
            </a:pPr>
            <a:r>
              <a:rPr lang="en-US" sz="1200" kern="1200" dirty="0" smtClean="0">
                <a:solidFill>
                  <a:schemeClr val="tx1"/>
                </a:solidFill>
                <a:effectLst/>
                <a:latin typeface="+mn-lt"/>
                <a:ea typeface="+mn-ea"/>
                <a:cs typeface="+mn-cs"/>
              </a:rPr>
              <a:t>Telling someone to go to the end of the line.</a:t>
            </a:r>
          </a:p>
          <a:p>
            <a:pPr marL="0" indent="0">
              <a:buFont typeface="Arial" charset="0"/>
              <a:buNone/>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Decide to take at least one small risk every day for a week. Ask God to help you do what is difficult for you. Claim the following promises to give you courage: Philippians 4:19; Isaiah 41:10; Joshua 1:9; Psalm 27:1.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Read “Call to Travel” in </a:t>
            </a:r>
            <a:r>
              <a:rPr lang="en-US" sz="1200" i="1" kern="1200" dirty="0" smtClean="0">
                <a:solidFill>
                  <a:schemeClr val="tx1"/>
                </a:solidFill>
                <a:effectLst/>
                <a:latin typeface="+mn-lt"/>
                <a:ea typeface="+mn-ea"/>
                <a:cs typeface="+mn-cs"/>
              </a:rPr>
              <a:t>Life Sketches </a:t>
            </a:r>
            <a:r>
              <a:rPr lang="en-US" sz="1200" kern="1200" dirty="0" smtClean="0">
                <a:solidFill>
                  <a:schemeClr val="tx1"/>
                </a:solidFill>
                <a:effectLst/>
                <a:latin typeface="+mn-lt"/>
                <a:ea typeface="+mn-ea"/>
                <a:cs typeface="+mn-cs"/>
              </a:rPr>
              <a:t>by Ellen G. White. Note how afraid she was to risk telling her experience as the Lord instructed her.</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KİŞİSEL GELİŞİM </a:t>
            </a:r>
            <a:r>
              <a:rPr lang="tr-TR" sz="1200" b="1" i="1" kern="1200" dirty="0" smtClean="0">
                <a:solidFill>
                  <a:schemeClr val="tx1"/>
                </a:solidFill>
                <a:effectLst/>
                <a:latin typeface="+mn-lt"/>
                <a:ea typeface="+mn-ea"/>
                <a:cs typeface="+mn-cs"/>
              </a:rPr>
              <a:t>EGZERSİZLERİ</a:t>
            </a:r>
            <a:r>
              <a:rPr lang="tr-TR" sz="1200" b="1" i="1" kern="1200" dirty="0" smtClean="0">
                <a:solidFill>
                  <a:schemeClr val="tx1"/>
                </a:solidFill>
                <a:effectLst/>
                <a:latin typeface="+mn-lt"/>
                <a:ea typeface="+mn-ea"/>
                <a:cs typeface="+mn-cs"/>
              </a:rPr>
              <a:t/>
            </a:r>
            <a:br>
              <a:rPr lang="tr-TR" sz="1200" b="1"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1. Topluluk içinde konuşmaktan başlayarak riskleri listeleyin. Hepimiz küçük risklerle, korktuğumuz şeylerle her gün karşı karşıyayız. Aşağıdakilerden hangileri sizin için risk oluşturuyor?</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pPr marL="171450" indent="-171450">
              <a:buFont typeface="Arial" charset="0"/>
              <a:buChar char="•"/>
            </a:pPr>
            <a:r>
              <a:rPr lang="tr-TR" sz="1200" i="1" kern="1200" dirty="0" smtClean="0">
                <a:solidFill>
                  <a:schemeClr val="tx1"/>
                </a:solidFill>
                <a:effectLst/>
                <a:latin typeface="+mn-lt"/>
                <a:ea typeface="+mn-ea"/>
                <a:cs typeface="+mn-cs"/>
              </a:rPr>
              <a:t>Topluluk içinde konuşmak</a:t>
            </a:r>
          </a:p>
          <a:p>
            <a:pPr marL="171450" indent="-171450">
              <a:buFont typeface="Arial" charset="0"/>
              <a:buChar char="•"/>
            </a:pPr>
            <a:r>
              <a:rPr lang="tr-TR" sz="1200" i="1" kern="1200" dirty="0" smtClean="0">
                <a:solidFill>
                  <a:schemeClr val="tx1"/>
                </a:solidFill>
                <a:effectLst/>
                <a:latin typeface="+mn-lt"/>
                <a:ea typeface="+mn-ea"/>
                <a:cs typeface="+mn-cs"/>
              </a:rPr>
              <a:t>Bir yabancı ile buluşmak</a:t>
            </a:r>
          </a:p>
          <a:p>
            <a:pPr marL="171450" indent="-171450">
              <a:buFont typeface="Arial" charset="0"/>
              <a:buChar char="•"/>
            </a:pPr>
            <a:r>
              <a:rPr lang="tr-TR" sz="1200" i="1" kern="1200" dirty="0" smtClean="0">
                <a:solidFill>
                  <a:schemeClr val="tx1"/>
                </a:solidFill>
                <a:effectLst/>
                <a:latin typeface="+mn-lt"/>
                <a:ea typeface="+mn-ea"/>
                <a:cs typeface="+mn-cs"/>
              </a:rPr>
              <a:t>Bir şey sormak</a:t>
            </a:r>
          </a:p>
          <a:p>
            <a:pPr marL="171450" indent="-171450">
              <a:buFont typeface="Arial" charset="0"/>
              <a:buChar char="•"/>
            </a:pPr>
            <a:r>
              <a:rPr lang="tr-TR" sz="1200" i="1" kern="1200" dirty="0" smtClean="0">
                <a:solidFill>
                  <a:schemeClr val="tx1"/>
                </a:solidFill>
                <a:effectLst/>
                <a:latin typeface="+mn-lt"/>
                <a:ea typeface="+mn-ea"/>
                <a:cs typeface="+mn-cs"/>
              </a:rPr>
              <a:t>Tavsiye vermek</a:t>
            </a:r>
          </a:p>
          <a:p>
            <a:pPr marL="171450" indent="-171450">
              <a:buFont typeface="Arial" charset="0"/>
              <a:buChar char="•"/>
            </a:pPr>
            <a:r>
              <a:rPr lang="tr-TR" sz="1200" i="1" kern="1200" dirty="0" smtClean="0">
                <a:solidFill>
                  <a:schemeClr val="tx1"/>
                </a:solidFill>
                <a:effectLst/>
                <a:latin typeface="+mn-lt"/>
                <a:ea typeface="+mn-ea"/>
                <a:cs typeface="+mn-cs"/>
              </a:rPr>
              <a:t>Telefon konuşması yapmak</a:t>
            </a:r>
          </a:p>
          <a:p>
            <a:pPr marL="171450" indent="-171450">
              <a:buFont typeface="Arial" charset="0"/>
              <a:buChar char="•"/>
            </a:pPr>
            <a:r>
              <a:rPr lang="tr-TR" sz="1200" i="1" kern="1200" dirty="0" smtClean="0">
                <a:solidFill>
                  <a:schemeClr val="tx1"/>
                </a:solidFill>
                <a:effectLst/>
                <a:latin typeface="+mn-lt"/>
                <a:ea typeface="+mn-ea"/>
                <a:cs typeface="+mn-cs"/>
              </a:rPr>
              <a:t>Toplum içinde dua etmek</a:t>
            </a:r>
          </a:p>
          <a:p>
            <a:pPr marL="171450" indent="-171450">
              <a:buFont typeface="Arial" charset="0"/>
              <a:buChar char="•"/>
            </a:pPr>
            <a:r>
              <a:rPr lang="tr-TR" sz="1200" i="1" kern="1200" dirty="0" smtClean="0">
                <a:solidFill>
                  <a:schemeClr val="tx1"/>
                </a:solidFill>
                <a:effectLst/>
                <a:latin typeface="+mn-lt"/>
                <a:ea typeface="+mn-ea"/>
                <a:cs typeface="+mn-cs"/>
              </a:rPr>
              <a:t>Bir not hakkında tartışmak</a:t>
            </a:r>
          </a:p>
          <a:p>
            <a:pPr marL="171450" indent="-171450">
              <a:buFont typeface="Arial" charset="0"/>
              <a:buChar char="•"/>
            </a:pPr>
            <a:r>
              <a:rPr lang="tr-TR" sz="1200" i="1" kern="1200" dirty="0" smtClean="0">
                <a:solidFill>
                  <a:schemeClr val="tx1"/>
                </a:solidFill>
                <a:effectLst/>
                <a:latin typeface="+mn-lt"/>
                <a:ea typeface="+mn-ea"/>
                <a:cs typeface="+mn-cs"/>
              </a:rPr>
              <a:t>Bir iş görüşmesine gitmek</a:t>
            </a:r>
          </a:p>
          <a:p>
            <a:pPr marL="171450" indent="-171450">
              <a:buFont typeface="Arial" charset="0"/>
              <a:buChar char="•"/>
            </a:pPr>
            <a:r>
              <a:rPr lang="tr-TR" sz="1200" i="1" kern="1200" dirty="0" smtClean="0">
                <a:solidFill>
                  <a:schemeClr val="tx1"/>
                </a:solidFill>
                <a:effectLst/>
                <a:latin typeface="+mn-lt"/>
                <a:ea typeface="+mn-ea"/>
                <a:cs typeface="+mn-cs"/>
              </a:rPr>
              <a:t>Yeni bir yetenek öğrenmek</a:t>
            </a:r>
          </a:p>
          <a:p>
            <a:pPr marL="171450" indent="-171450">
              <a:buFont typeface="Arial" charset="0"/>
              <a:buChar char="•"/>
            </a:pPr>
            <a:r>
              <a:rPr lang="tr-TR" sz="1200" i="1" kern="1200" dirty="0" smtClean="0">
                <a:solidFill>
                  <a:schemeClr val="tx1"/>
                </a:solidFill>
                <a:effectLst/>
                <a:latin typeface="+mn-lt"/>
                <a:ea typeface="+mn-ea"/>
                <a:cs typeface="+mn-cs"/>
              </a:rPr>
              <a:t>Makale yazıp göndermek</a:t>
            </a:r>
          </a:p>
          <a:p>
            <a:pPr marL="171450" indent="-171450">
              <a:buFont typeface="Arial" charset="0"/>
              <a:buChar char="•"/>
            </a:pPr>
            <a:r>
              <a:rPr lang="tr-TR" sz="1200" i="1" kern="1200" dirty="0" smtClean="0">
                <a:solidFill>
                  <a:schemeClr val="tx1"/>
                </a:solidFill>
                <a:effectLst/>
                <a:latin typeface="+mn-lt"/>
                <a:ea typeface="+mn-ea"/>
                <a:cs typeface="+mn-cs"/>
              </a:rPr>
              <a:t>Dedikodusu yapılan bir arkadaşın arkasında durmak</a:t>
            </a:r>
          </a:p>
          <a:p>
            <a:pPr marL="171450" indent="-171450">
              <a:buFont typeface="Arial" charset="0"/>
              <a:buChar char="•"/>
            </a:pPr>
            <a:r>
              <a:rPr lang="tr-TR" sz="1200" i="1" kern="1200" dirty="0" smtClean="0">
                <a:solidFill>
                  <a:schemeClr val="tx1"/>
                </a:solidFill>
                <a:effectLst/>
                <a:latin typeface="+mn-lt"/>
                <a:ea typeface="+mn-ea"/>
                <a:cs typeface="+mn-cs"/>
              </a:rPr>
              <a:t>Birine sıranın sonuna geçmesi gerektiğini söylemek</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2. Bir hafta boyunca her gün en az bir küçük risk almaya karar verin.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sizin için zor olanı yapmanıza yardım etmesini isteyin. Aşağıdaki cesaret verici vaatleri okuyun: </a:t>
            </a:r>
            <a:r>
              <a:rPr lang="tr-TR" sz="1200" i="1" kern="1200" dirty="0" err="1" smtClean="0">
                <a:solidFill>
                  <a:schemeClr val="tx1"/>
                </a:solidFill>
                <a:effectLst/>
                <a:latin typeface="+mn-lt"/>
                <a:ea typeface="+mn-ea"/>
                <a:cs typeface="+mn-cs"/>
              </a:rPr>
              <a:t>Filipililer</a:t>
            </a:r>
            <a:r>
              <a:rPr lang="tr-TR" sz="1200" i="1" kern="1200" dirty="0" smtClean="0">
                <a:solidFill>
                  <a:schemeClr val="tx1"/>
                </a:solidFill>
                <a:effectLst/>
                <a:latin typeface="+mn-lt"/>
                <a:ea typeface="+mn-ea"/>
                <a:cs typeface="+mn-cs"/>
              </a:rPr>
              <a:t> 4:19, </a:t>
            </a:r>
            <a:r>
              <a:rPr lang="tr-TR" sz="1200" i="1" kern="1200" dirty="0" err="1" smtClean="0">
                <a:solidFill>
                  <a:schemeClr val="tx1"/>
                </a:solidFill>
                <a:effectLst/>
                <a:latin typeface="+mn-lt"/>
                <a:ea typeface="+mn-ea"/>
                <a:cs typeface="+mn-cs"/>
              </a:rPr>
              <a:t>Yeşaya</a:t>
            </a:r>
            <a:r>
              <a:rPr lang="tr-TR" sz="1200" i="1" kern="1200" dirty="0" smtClean="0">
                <a:solidFill>
                  <a:schemeClr val="tx1"/>
                </a:solidFill>
                <a:effectLst/>
                <a:latin typeface="+mn-lt"/>
                <a:ea typeface="+mn-ea"/>
                <a:cs typeface="+mn-cs"/>
              </a:rPr>
              <a:t> 41:10, </a:t>
            </a:r>
            <a:r>
              <a:rPr lang="tr-TR" sz="1200" i="1" kern="1200" dirty="0" err="1" smtClean="0">
                <a:solidFill>
                  <a:schemeClr val="tx1"/>
                </a:solidFill>
                <a:effectLst/>
                <a:latin typeface="+mn-lt"/>
                <a:ea typeface="+mn-ea"/>
                <a:cs typeface="+mn-cs"/>
              </a:rPr>
              <a:t>Yeşu</a:t>
            </a:r>
            <a:r>
              <a:rPr lang="tr-TR" sz="1200" i="1" kern="1200" dirty="0" smtClean="0">
                <a:solidFill>
                  <a:schemeClr val="tx1"/>
                </a:solidFill>
                <a:effectLst/>
                <a:latin typeface="+mn-lt"/>
                <a:ea typeface="+mn-ea"/>
                <a:cs typeface="+mn-cs"/>
              </a:rPr>
              <a:t> 1:9, </a:t>
            </a:r>
            <a:r>
              <a:rPr lang="tr-TR" sz="1200" i="1" kern="1200" dirty="0" err="1" smtClean="0">
                <a:solidFill>
                  <a:schemeClr val="tx1"/>
                </a:solidFill>
                <a:effectLst/>
                <a:latin typeface="+mn-lt"/>
                <a:ea typeface="+mn-ea"/>
                <a:cs typeface="+mn-cs"/>
              </a:rPr>
              <a:t>Mezmurlar</a:t>
            </a:r>
            <a:r>
              <a:rPr lang="tr-TR" sz="1200" i="1" kern="1200" dirty="0" smtClean="0">
                <a:solidFill>
                  <a:schemeClr val="tx1"/>
                </a:solidFill>
                <a:effectLst/>
                <a:latin typeface="+mn-lt"/>
                <a:ea typeface="+mn-ea"/>
                <a:cs typeface="+mn-cs"/>
              </a:rPr>
              <a:t> 27:1.</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3. E.G. White'ın Life </a:t>
            </a:r>
            <a:r>
              <a:rPr lang="tr-TR" sz="1200" i="1" kern="1200" dirty="0" err="1" smtClean="0">
                <a:solidFill>
                  <a:schemeClr val="tx1"/>
                </a:solidFill>
                <a:effectLst/>
                <a:latin typeface="+mn-lt"/>
                <a:ea typeface="+mn-ea"/>
                <a:cs typeface="+mn-cs"/>
              </a:rPr>
              <a:t>Sketches</a:t>
            </a:r>
            <a:r>
              <a:rPr lang="tr-TR" sz="1200" i="1" kern="1200" dirty="0" smtClean="0">
                <a:solidFill>
                  <a:schemeClr val="tx1"/>
                </a:solidFill>
                <a:effectLst/>
                <a:latin typeface="+mn-lt"/>
                <a:ea typeface="+mn-ea"/>
                <a:cs typeface="+mn-cs"/>
              </a:rPr>
              <a:t> kitabındaki "Seyahat </a:t>
            </a:r>
            <a:r>
              <a:rPr lang="tr-TR" sz="1200" i="1" kern="1200" dirty="0" err="1" smtClean="0">
                <a:solidFill>
                  <a:schemeClr val="tx1"/>
                </a:solidFill>
                <a:effectLst/>
                <a:latin typeface="+mn-lt"/>
                <a:ea typeface="+mn-ea"/>
                <a:cs typeface="+mn-cs"/>
              </a:rPr>
              <a:t>Çağrısı"nı</a:t>
            </a:r>
            <a:r>
              <a:rPr lang="tr-TR" sz="1200" i="1" kern="1200" dirty="0" smtClean="0">
                <a:solidFill>
                  <a:schemeClr val="tx1"/>
                </a:solidFill>
                <a:effectLst/>
                <a:latin typeface="+mn-lt"/>
                <a:ea typeface="+mn-ea"/>
                <a:cs typeface="+mn-cs"/>
              </a:rPr>
              <a:t> okuyun.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talimatı üzerine tecrübesini anlatmaktan ne kadar korktuğuna dikkat edin.</a:t>
            </a:r>
            <a:r>
              <a:rPr lang="en-US" i="1" dirty="0" smtClean="0">
                <a:effectLst/>
              </a:rPr>
              <a:t> </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9</a:t>
            </a:fld>
            <a:endParaRPr lang="en-US"/>
          </a:p>
        </p:txBody>
      </p:sp>
    </p:spTree>
    <p:extLst>
      <p:ext uri="{BB962C8B-B14F-4D97-AF65-F5344CB8AC3E}">
        <p14:creationId xmlns:p14="http://schemas.microsoft.com/office/powerpoint/2010/main" val="1114218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 </a:t>
            </a:r>
            <a:r>
              <a:rPr lang="en-US" sz="1200" b="1" kern="1200" dirty="0" smtClean="0">
                <a:solidFill>
                  <a:schemeClr val="tx1"/>
                </a:solidFill>
                <a:effectLst/>
                <a:latin typeface="+mn-lt"/>
                <a:ea typeface="+mn-ea"/>
                <a:cs typeface="+mn-cs"/>
              </a:rPr>
              <a:t>PRINICPLE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courageous woman follows the Giraffe Principle—you have to stick your neck out if you want to reach your goal!  We can do this—by God’s grace and with His Spirit.</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BAŞARI </a:t>
            </a:r>
            <a:r>
              <a:rPr lang="tr-TR" sz="1200" b="1" i="1" kern="1200" dirty="0" smtClean="0">
                <a:solidFill>
                  <a:schemeClr val="tx1"/>
                </a:solidFill>
                <a:effectLst/>
                <a:latin typeface="+mn-lt"/>
                <a:ea typeface="+mn-ea"/>
                <a:cs typeface="+mn-cs"/>
              </a:rPr>
              <a:t>İLKESİ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Cesur kadın ZÜRAFA PRENSİBİNİ takip eder - hedefinize ulaşmak istiyorsanız boynunuzu uzatmanız gerekir! Bunu,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lütfu ve O’nun Ruhu ile yapabiliriz.</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10</a:t>
            </a:fld>
            <a:endParaRPr lang="en-US"/>
          </a:p>
        </p:txBody>
      </p:sp>
    </p:spTree>
    <p:extLst>
      <p:ext uri="{BB962C8B-B14F-4D97-AF65-F5344CB8AC3E}">
        <p14:creationId xmlns:p14="http://schemas.microsoft.com/office/powerpoint/2010/main" val="1375372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a:t>
            </a:r>
            <a:r>
              <a:rPr lang="en-US" sz="1200" b="1" kern="1200" dirty="0" smtClean="0">
                <a:solidFill>
                  <a:schemeClr val="tx1"/>
                </a:solidFill>
                <a:effectLst/>
                <a:latin typeface="+mn-lt"/>
                <a:ea typeface="+mn-ea"/>
                <a:cs typeface="+mn-cs"/>
              </a:rPr>
              <a:t>TODAY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Dear God, Thank You for Your promises that tell us You will be with me. Thank You for the encouraging words I read in the book of Joshua. Help me to write them in my heart and mind, and help me to recall them whenever I am afraid or nervous to move forward. Give me a strong and courageous heart to step out in faith, trusting and knowing that you will always be there. Help me to speak up for the hurting; and to touch with love all those who seek direction and help. God, grant me a full measure of Your Holy Spirit today and every day.</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BUGÜN </a:t>
            </a:r>
            <a:r>
              <a:rPr lang="tr-TR" sz="1200" b="1" i="1" kern="1200" smtClean="0">
                <a:solidFill>
                  <a:schemeClr val="tx1"/>
                </a:solidFill>
                <a:effectLst/>
                <a:latin typeface="+mn-lt"/>
                <a:ea typeface="+mn-ea"/>
                <a:cs typeface="+mn-cs"/>
              </a:rPr>
              <a:t>İÇİN </a:t>
            </a:r>
            <a:r>
              <a:rPr lang="tr-TR" sz="1200" b="1" i="1" kern="1200" smtClean="0">
                <a:solidFill>
                  <a:schemeClr val="tx1"/>
                </a:solidFill>
                <a:effectLst/>
                <a:latin typeface="+mn-lt"/>
                <a:ea typeface="+mn-ea"/>
                <a:cs typeface="+mn-cs"/>
              </a:rPr>
              <a:t>DUAM</a:t>
            </a:r>
            <a:r>
              <a:rPr lang="tr-TR" sz="1200" b="1" i="1" kern="1200" dirty="0" smtClean="0">
                <a:solidFill>
                  <a:schemeClr val="tx1"/>
                </a:solidFill>
                <a:effectLst/>
                <a:latin typeface="+mn-lt"/>
                <a:ea typeface="+mn-ea"/>
                <a:cs typeface="+mn-cs"/>
              </a:rPr>
              <a:t/>
            </a:r>
            <a:br>
              <a:rPr lang="tr-TR" sz="1200" b="1"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Sevgili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yanımda olacağını söyleyen vaatlerin için Sana teşekkür ederim. </a:t>
            </a:r>
            <a:r>
              <a:rPr lang="tr-TR" sz="1200" i="1" kern="1200" dirty="0" err="1" smtClean="0">
                <a:solidFill>
                  <a:schemeClr val="tx1"/>
                </a:solidFill>
                <a:effectLst/>
                <a:latin typeface="+mn-lt"/>
                <a:ea typeface="+mn-ea"/>
                <a:cs typeface="+mn-cs"/>
              </a:rPr>
              <a:t>Yeşu</a:t>
            </a:r>
            <a:r>
              <a:rPr lang="tr-TR" sz="1200" i="1" kern="1200" dirty="0" smtClean="0">
                <a:solidFill>
                  <a:schemeClr val="tx1"/>
                </a:solidFill>
                <a:effectLst/>
                <a:latin typeface="+mn-lt"/>
                <a:ea typeface="+mn-ea"/>
                <a:cs typeface="+mn-cs"/>
              </a:rPr>
              <a:t> kitabında okuduğum cesaret verici sözler için teşekkür ederim. Onları kalbime ve zihnime yazmam için bana yardımcı ol ve ilerlemeye her korktuğumda veya her gergin olduğumda bunları hatırlamama yardım et. Bana hep orada olacağının bilincinde, imanımda ileri adım atabileceğim güçlü ve cesur bir kalp ver. Acı çekenler adına konuşmam için bana yardım et. Yön ve yardım arayan herkese sevgiyle dokunmam için bana yardımcı ol.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bugün ve her gün bana Kutsal </a:t>
            </a:r>
            <a:r>
              <a:rPr lang="tr-TR" sz="1200" i="1" kern="1200" dirty="0" err="1" smtClean="0">
                <a:solidFill>
                  <a:schemeClr val="tx1"/>
                </a:solidFill>
                <a:effectLst/>
                <a:latin typeface="+mn-lt"/>
                <a:ea typeface="+mn-ea"/>
                <a:cs typeface="+mn-cs"/>
              </a:rPr>
              <a:t>Ruh’unun</a:t>
            </a:r>
            <a:r>
              <a:rPr lang="tr-TR" sz="1200" i="1" kern="1200" dirty="0" smtClean="0">
                <a:solidFill>
                  <a:schemeClr val="tx1"/>
                </a:solidFill>
                <a:effectLst/>
                <a:latin typeface="+mn-lt"/>
                <a:ea typeface="+mn-ea"/>
                <a:cs typeface="+mn-cs"/>
              </a:rPr>
              <a:t> tamamını bahşet.</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3FF519-C975-4342-B805-CEBCB29B791C}" type="slidenum">
              <a:rPr lang="en-US" smtClean="0"/>
              <a:t>11</a:t>
            </a:fld>
            <a:endParaRPr lang="en-US"/>
          </a:p>
        </p:txBody>
      </p:sp>
    </p:spTree>
    <p:extLst>
      <p:ext uri="{BB962C8B-B14F-4D97-AF65-F5344CB8AC3E}">
        <p14:creationId xmlns:p14="http://schemas.microsoft.com/office/powerpoint/2010/main" val="1192401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884ECA9-3970-5E41-97D2-301863ED49C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1696740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84ECA9-3970-5E41-97D2-301863ED49C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682150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84ECA9-3970-5E41-97D2-301863ED49C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1643342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884ECA9-3970-5E41-97D2-301863ED49C7}"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871524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884ECA9-3970-5E41-97D2-301863ED49C7}"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1871765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884ECA9-3970-5E41-97D2-301863ED49C7}"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27167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84ECA9-3970-5E41-97D2-301863ED49C7}"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419019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84ECA9-3970-5E41-97D2-301863ED49C7}"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865118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84ECA9-3970-5E41-97D2-301863ED49C7}"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1583095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84ECA9-3970-5E41-97D2-301863ED49C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191326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84ECA9-3970-5E41-97D2-301863ED49C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4C4737-1A34-9243-BC24-BCF87A34CDD1}" type="slidenum">
              <a:rPr lang="en-US" smtClean="0"/>
              <a:t>‹#›</a:t>
            </a:fld>
            <a:endParaRPr lang="en-US"/>
          </a:p>
        </p:txBody>
      </p:sp>
    </p:spTree>
    <p:extLst>
      <p:ext uri="{BB962C8B-B14F-4D97-AF65-F5344CB8AC3E}">
        <p14:creationId xmlns:p14="http://schemas.microsoft.com/office/powerpoint/2010/main" val="20006459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84ECA9-3970-5E41-97D2-301863ED49C7}"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C4737-1A34-9243-BC24-BCF87A34CDD1}" type="slidenum">
              <a:rPr lang="en-US" smtClean="0"/>
              <a:t>‹#›</a:t>
            </a:fld>
            <a:endParaRPr lang="en-US"/>
          </a:p>
        </p:txBody>
      </p:sp>
    </p:spTree>
    <p:extLst>
      <p:ext uri="{BB962C8B-B14F-4D97-AF65-F5344CB8AC3E}">
        <p14:creationId xmlns:p14="http://schemas.microsoft.com/office/powerpoint/2010/main" val="962232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1392189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312254" cy="7299325"/>
          </a:xfrm>
        </p:spPr>
      </p:pic>
      <p:sp>
        <p:nvSpPr>
          <p:cNvPr id="2" name="Title 1"/>
          <p:cNvSpPr>
            <a:spLocks noGrp="1"/>
          </p:cNvSpPr>
          <p:nvPr>
            <p:ph type="title"/>
          </p:nvPr>
        </p:nvSpPr>
        <p:spPr>
          <a:xfrm>
            <a:off x="415408" y="4940017"/>
            <a:ext cx="8481437" cy="1325563"/>
          </a:xfrm>
        </p:spPr>
        <p:txBody>
          <a:bodyPr>
            <a:normAutofit/>
          </a:bodyPr>
          <a:lstStyle/>
          <a:p>
            <a:pPr algn="ctr"/>
            <a:r>
              <a:rPr lang="en-US" sz="4000" b="1" dirty="0">
                <a:solidFill>
                  <a:schemeClr val="accent4">
                    <a:lumMod val="60000"/>
                    <a:lumOff val="40000"/>
                  </a:schemeClr>
                </a:solidFill>
                <a:latin typeface="+mn-lt"/>
              </a:rPr>
              <a:t>A </a:t>
            </a:r>
            <a:r>
              <a:rPr lang="en-US" sz="4000" b="1" i="1" dirty="0">
                <a:solidFill>
                  <a:schemeClr val="accent4">
                    <a:lumMod val="60000"/>
                    <a:lumOff val="40000"/>
                  </a:schemeClr>
                </a:solidFill>
                <a:latin typeface="Palatino Linotype" charset="0"/>
                <a:ea typeface="Palatino Linotype" charset="0"/>
                <a:cs typeface="Palatino Linotype" charset="0"/>
              </a:rPr>
              <a:t>C</a:t>
            </a:r>
            <a:r>
              <a:rPr lang="en-US" sz="4000" b="1" i="1" dirty="0" smtClean="0">
                <a:solidFill>
                  <a:schemeClr val="accent4">
                    <a:lumMod val="60000"/>
                    <a:lumOff val="40000"/>
                  </a:schemeClr>
                </a:solidFill>
                <a:latin typeface="Palatino Linotype" charset="0"/>
                <a:ea typeface="Palatino Linotype" charset="0"/>
                <a:cs typeface="Palatino Linotype" charset="0"/>
              </a:rPr>
              <a:t>ourageous</a:t>
            </a:r>
            <a:r>
              <a:rPr lang="en-US" sz="4000" b="1" dirty="0" smtClean="0">
                <a:solidFill>
                  <a:schemeClr val="accent4">
                    <a:lumMod val="60000"/>
                    <a:lumOff val="40000"/>
                  </a:schemeClr>
                </a:solidFill>
                <a:latin typeface="+mn-lt"/>
              </a:rPr>
              <a:t> </a:t>
            </a:r>
            <a:r>
              <a:rPr lang="en-US" sz="4000" b="1" dirty="0">
                <a:solidFill>
                  <a:schemeClr val="accent4">
                    <a:lumMod val="60000"/>
                    <a:lumOff val="40000"/>
                  </a:schemeClr>
                </a:solidFill>
                <a:latin typeface="+mn-lt"/>
              </a:rPr>
              <a:t>W</a:t>
            </a:r>
            <a:r>
              <a:rPr lang="en-US" sz="4000" b="1" dirty="0" smtClean="0">
                <a:solidFill>
                  <a:schemeClr val="accent4">
                    <a:lumMod val="60000"/>
                    <a:lumOff val="40000"/>
                  </a:schemeClr>
                </a:solidFill>
                <a:latin typeface="+mn-lt"/>
              </a:rPr>
              <a:t>oman: </a:t>
            </a:r>
            <a:r>
              <a:rPr lang="en-US" sz="4000" b="1" i="1" dirty="0" smtClean="0">
                <a:solidFill>
                  <a:schemeClr val="bg1"/>
                </a:solidFill>
                <a:latin typeface="Palatino Linotype" charset="0"/>
                <a:ea typeface="Palatino Linotype" charset="0"/>
                <a:cs typeface="Palatino Linotype" charset="0"/>
              </a:rPr>
              <a:t>Lesson 12 </a:t>
            </a:r>
            <a:r>
              <a:rPr lang="en-US" sz="4000" b="1" dirty="0" smtClean="0">
                <a:solidFill>
                  <a:schemeClr val="accent4">
                    <a:lumMod val="60000"/>
                    <a:lumOff val="40000"/>
                  </a:schemeClr>
                </a:solidFill>
              </a:rPr>
              <a:t> </a:t>
            </a:r>
            <a:r>
              <a:rPr lang="en-US" sz="4000" b="1" i="1" dirty="0" err="1" smtClean="0">
                <a:solidFill>
                  <a:schemeClr val="accent4">
                    <a:lumMod val="60000"/>
                    <a:lumOff val="40000"/>
                  </a:schemeClr>
                </a:solidFill>
                <a:latin typeface="Palatino Linotype" charset="0"/>
                <a:ea typeface="Palatino Linotype" charset="0"/>
                <a:cs typeface="Palatino Linotype" charset="0"/>
              </a:rPr>
              <a:t>Cesur</a:t>
            </a:r>
            <a:r>
              <a:rPr lang="en-US" sz="4000" b="1" dirty="0" smtClean="0">
                <a:solidFill>
                  <a:schemeClr val="accent4">
                    <a:lumMod val="60000"/>
                    <a:lumOff val="40000"/>
                  </a:schemeClr>
                </a:solidFill>
              </a:rPr>
              <a:t> </a:t>
            </a:r>
            <a:r>
              <a:rPr lang="en-US" sz="4000" b="1" dirty="0" err="1" smtClean="0">
                <a:solidFill>
                  <a:schemeClr val="accent4">
                    <a:lumMod val="60000"/>
                    <a:lumOff val="40000"/>
                  </a:schemeClr>
                </a:solidFill>
                <a:latin typeface="+mn-lt"/>
              </a:rPr>
              <a:t>Bir</a:t>
            </a:r>
            <a:r>
              <a:rPr lang="en-US" sz="4000" b="1" dirty="0" smtClean="0">
                <a:solidFill>
                  <a:schemeClr val="accent4">
                    <a:lumMod val="60000"/>
                    <a:lumOff val="40000"/>
                  </a:schemeClr>
                </a:solidFill>
                <a:latin typeface="+mn-lt"/>
              </a:rPr>
              <a:t> Kadın:</a:t>
            </a:r>
            <a:r>
              <a:rPr lang="en-US" sz="4000" b="1" dirty="0" smtClean="0">
                <a:solidFill>
                  <a:schemeClr val="accent4">
                    <a:lumMod val="60000"/>
                    <a:lumOff val="40000"/>
                  </a:schemeClr>
                </a:solidFill>
              </a:rPr>
              <a:t> </a:t>
            </a:r>
            <a:r>
              <a:rPr lang="en-US" sz="4000" b="1" i="1" dirty="0" err="1" smtClean="0">
                <a:solidFill>
                  <a:schemeClr val="bg1"/>
                </a:solidFill>
                <a:latin typeface="Palatino Linotype" charset="0"/>
                <a:ea typeface="Palatino Linotype" charset="0"/>
                <a:cs typeface="Palatino Linotype" charset="0"/>
              </a:rPr>
              <a:t>Ders</a:t>
            </a:r>
            <a:r>
              <a:rPr lang="en-US" sz="4000" b="1" i="1" dirty="0" smtClean="0">
                <a:solidFill>
                  <a:schemeClr val="bg1"/>
                </a:solidFill>
                <a:latin typeface="Palatino Linotype" charset="0"/>
                <a:ea typeface="Palatino Linotype" charset="0"/>
                <a:cs typeface="Palatino Linotype" charset="0"/>
              </a:rPr>
              <a:t> </a:t>
            </a:r>
            <a:r>
              <a:rPr lang="en-US" sz="4000" b="1" i="1" dirty="0">
                <a:solidFill>
                  <a:schemeClr val="bg1"/>
                </a:solidFill>
                <a:latin typeface="Palatino Linotype" charset="0"/>
                <a:ea typeface="Palatino Linotype" charset="0"/>
                <a:cs typeface="Palatino Linotype" charset="0"/>
              </a:rPr>
              <a:t>12</a:t>
            </a:r>
            <a:endParaRPr lang="en-US" sz="4000" i="1" dirty="0">
              <a:solidFill>
                <a:schemeClr val="bg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517757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3" name="Content Placeholder 2"/>
          <p:cNvSpPr>
            <a:spLocks noGrp="1"/>
          </p:cNvSpPr>
          <p:nvPr>
            <p:ph idx="1"/>
          </p:nvPr>
        </p:nvSpPr>
        <p:spPr>
          <a:xfrm>
            <a:off x="383597" y="2317768"/>
            <a:ext cx="8541901" cy="3716196"/>
          </a:xfrm>
        </p:spPr>
        <p:txBody>
          <a:bodyPr>
            <a:noAutofit/>
          </a:bodyPr>
          <a:lstStyle/>
          <a:p>
            <a:pPr marL="0" indent="0" algn="ctr">
              <a:lnSpc>
                <a:spcPts val="3240"/>
              </a:lnSpc>
              <a:spcBef>
                <a:spcPts val="0"/>
              </a:spcBef>
              <a:buNone/>
            </a:pPr>
            <a:r>
              <a:rPr lang="en-US" sz="3200" dirty="0"/>
              <a:t>“I will be with you; I will never leave you nor forsake </a:t>
            </a:r>
            <a:r>
              <a:rPr lang="en-US" sz="3200" dirty="0" smtClean="0"/>
              <a:t>you…Be </a:t>
            </a:r>
            <a:r>
              <a:rPr lang="en-US" sz="3200" dirty="0"/>
              <a:t>strong and courageous.</a:t>
            </a:r>
          </a:p>
          <a:p>
            <a:pPr marL="0" indent="0" algn="ctr">
              <a:lnSpc>
                <a:spcPts val="3240"/>
              </a:lnSpc>
              <a:spcBef>
                <a:spcPts val="0"/>
              </a:spcBef>
              <a:buNone/>
            </a:pPr>
            <a:r>
              <a:rPr lang="en-US" sz="3200" dirty="0"/>
              <a:t>Do not be afraid; do not be discouraged, </a:t>
            </a:r>
            <a:r>
              <a:rPr lang="en-US" sz="3200" dirty="0" smtClean="0"/>
              <a:t>for </a:t>
            </a:r>
            <a:r>
              <a:rPr lang="en-US" sz="3200" dirty="0"/>
              <a:t>the Lord your God will be with you wherever you go.”</a:t>
            </a:r>
          </a:p>
          <a:p>
            <a:pPr marL="0" indent="0" algn="r">
              <a:lnSpc>
                <a:spcPts val="3240"/>
              </a:lnSpc>
              <a:spcBef>
                <a:spcPts val="0"/>
              </a:spcBef>
              <a:buNone/>
            </a:pPr>
            <a:r>
              <a:rPr lang="en-US" sz="2600" dirty="0"/>
              <a:t>Joshua 1:5, </a:t>
            </a:r>
            <a:r>
              <a:rPr lang="en-US" sz="2600" dirty="0" smtClean="0"/>
              <a:t>9</a:t>
            </a:r>
          </a:p>
          <a:p>
            <a:pPr marL="0" indent="0" algn="ctr">
              <a:buNone/>
            </a:pPr>
            <a:r>
              <a:rPr lang="tr-TR" sz="3200" i="1" dirty="0"/>
              <a:t>“Seni terk etmeyeceğim, seni yüzüstü bırakmayacağım... Sana güçlü ve yürekli ol demedim mi? Korkma, yılma. Çünkü Tanrın RAB gideceğin her yerde seninle birlikte olacak.”</a:t>
            </a:r>
            <a:endParaRPr lang="en-US" sz="3200" i="1" dirty="0"/>
          </a:p>
          <a:p>
            <a:pPr marL="0" indent="0" algn="r">
              <a:buNone/>
            </a:pPr>
            <a:r>
              <a:rPr lang="tr-TR" sz="2600" i="1" dirty="0" err="1"/>
              <a:t>Yeşu</a:t>
            </a:r>
            <a:r>
              <a:rPr lang="tr-TR" sz="2600" i="1" dirty="0"/>
              <a:t> 1:5, </a:t>
            </a:r>
            <a:r>
              <a:rPr lang="tr-TR" sz="2600" i="1" dirty="0" smtClean="0"/>
              <a:t>9</a:t>
            </a:r>
            <a:endParaRPr lang="en-US" sz="2600" i="1" dirty="0"/>
          </a:p>
          <a:p>
            <a:pPr marL="0" indent="0" algn="ctr">
              <a:lnSpc>
                <a:spcPts val="3240"/>
              </a:lnSpc>
              <a:spcBef>
                <a:spcPts val="0"/>
              </a:spcBef>
              <a:buNone/>
            </a:pPr>
            <a:endParaRPr lang="en-US" dirty="0"/>
          </a:p>
        </p:txBody>
      </p:sp>
    </p:spTree>
    <p:extLst>
      <p:ext uri="{BB962C8B-B14F-4D97-AF65-F5344CB8AC3E}">
        <p14:creationId xmlns:p14="http://schemas.microsoft.com/office/powerpoint/2010/main" val="606673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FEAR HOLDS US BACK</a:t>
            </a:r>
            <a:r>
              <a:rPr lang="en-US" dirty="0"/>
              <a:t/>
            </a:r>
            <a:br>
              <a:rPr lang="en-US" dirty="0"/>
            </a:br>
            <a:r>
              <a:rPr lang="en-US" b="1" dirty="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3" name="Content Placeholder 2"/>
          <p:cNvSpPr>
            <a:spLocks noGrp="1"/>
          </p:cNvSpPr>
          <p:nvPr>
            <p:ph idx="1"/>
          </p:nvPr>
        </p:nvSpPr>
        <p:spPr>
          <a:xfrm>
            <a:off x="0" y="2240718"/>
            <a:ext cx="9309096" cy="4705207"/>
          </a:xfrm>
        </p:spPr>
        <p:txBody>
          <a:bodyPr>
            <a:noAutofit/>
          </a:bodyPr>
          <a:lstStyle/>
          <a:p>
            <a:pPr marL="0" indent="0" algn="ctr">
              <a:lnSpc>
                <a:spcPts val="3540"/>
              </a:lnSpc>
              <a:spcBef>
                <a:spcPts val="0"/>
              </a:spcBef>
              <a:buNone/>
            </a:pPr>
            <a:r>
              <a:rPr lang="en-US" sz="3400" dirty="0" smtClean="0"/>
              <a:t>One </a:t>
            </a:r>
            <a:r>
              <a:rPr lang="en-US" sz="3400" dirty="0"/>
              <a:t>writer defines courage as “fear that has said its prayers.” Another suggests that courage is simply “fear holding on a minute longer.” Courage is an act of the will—a choice on our part to go on, to take a risk regardless of our fear</a:t>
            </a:r>
            <a:r>
              <a:rPr lang="en-US" sz="3400" dirty="0" smtClean="0"/>
              <a:t>.</a:t>
            </a:r>
          </a:p>
          <a:p>
            <a:pPr marL="0" indent="0" algn="ctr">
              <a:lnSpc>
                <a:spcPts val="3540"/>
              </a:lnSpc>
              <a:spcBef>
                <a:spcPts val="0"/>
              </a:spcBef>
              <a:buNone/>
            </a:pPr>
            <a:r>
              <a:rPr lang="tr-TR" sz="3400" dirty="0"/>
              <a:t> </a:t>
            </a:r>
            <a:r>
              <a:rPr lang="tr-TR" sz="3400" i="1" dirty="0"/>
              <a:t>Bir yazar cesareti, "duasını yapmış bir korku" olarak tanımlıyor. Bir diğeri de cesareti sadece "bir dakika daha süren korku" olarak yorumluyor. Cesaret, iradenin bir hareketi; ilerlemek adına bir seçim, korkularımız ne olursa olsun alınan bir risktir.</a:t>
            </a:r>
            <a:endParaRPr lang="en-US" sz="3400" i="1" dirty="0"/>
          </a:p>
        </p:txBody>
      </p:sp>
    </p:spTree>
    <p:extLst>
      <p:ext uri="{BB962C8B-B14F-4D97-AF65-F5344CB8AC3E}">
        <p14:creationId xmlns:p14="http://schemas.microsoft.com/office/powerpoint/2010/main" val="373986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2" name="Title 1"/>
          <p:cNvSpPr>
            <a:spLocks noGrp="1"/>
          </p:cNvSpPr>
          <p:nvPr>
            <p:ph type="title"/>
          </p:nvPr>
        </p:nvSpPr>
        <p:spPr>
          <a:xfrm>
            <a:off x="101111" y="449855"/>
            <a:ext cx="6229350" cy="1325563"/>
          </a:xfrm>
        </p:spPr>
        <p:txBody>
          <a:bodyPr>
            <a:noAutofit/>
          </a:bodyPr>
          <a:lstStyle/>
          <a:p>
            <a:r>
              <a:rPr lang="en-US" sz="3600" b="1" dirty="0">
                <a:solidFill>
                  <a:schemeClr val="bg1"/>
                </a:solidFill>
                <a:latin typeface="+mn-lt"/>
              </a:rPr>
              <a:t>SUCCESSFUL WOMEN </a:t>
            </a:r>
            <a:r>
              <a:rPr lang="en-US" sz="3600" b="1" dirty="0" smtClean="0">
                <a:solidFill>
                  <a:schemeClr val="bg1"/>
                </a:solidFill>
                <a:latin typeface="+mn-lt"/>
              </a:rPr>
              <a:t/>
            </a:r>
            <a:br>
              <a:rPr lang="en-US" sz="3600" b="1" dirty="0" smtClean="0">
                <a:solidFill>
                  <a:schemeClr val="bg1"/>
                </a:solidFill>
                <a:latin typeface="+mn-lt"/>
              </a:rPr>
            </a:br>
            <a:r>
              <a:rPr lang="en-US" sz="3600" b="1" dirty="0" smtClean="0">
                <a:solidFill>
                  <a:schemeClr val="bg1"/>
                </a:solidFill>
                <a:latin typeface="+mn-lt"/>
              </a:rPr>
              <a:t>ARE </a:t>
            </a:r>
            <a:r>
              <a:rPr lang="en-US" sz="3600" b="1" dirty="0">
                <a:solidFill>
                  <a:schemeClr val="bg1"/>
                </a:solidFill>
                <a:latin typeface="+mn-lt"/>
              </a:rPr>
              <a:t>RISK TAKERS</a:t>
            </a:r>
            <a:br>
              <a:rPr lang="en-US" sz="3600" b="1" dirty="0">
                <a:solidFill>
                  <a:schemeClr val="bg1"/>
                </a:solidFill>
                <a:latin typeface="+mn-lt"/>
              </a:rPr>
            </a:br>
            <a:r>
              <a:rPr lang="en-US" sz="3600" b="1" i="1" dirty="0">
                <a:solidFill>
                  <a:schemeClr val="bg1"/>
                </a:solidFill>
                <a:latin typeface="+mn-lt"/>
              </a:rPr>
              <a:t>BAŞARILI KADINLAR RİSK </a:t>
            </a:r>
            <a:r>
              <a:rPr lang="en-US" sz="3600" b="1" i="1" dirty="0" smtClean="0">
                <a:solidFill>
                  <a:schemeClr val="bg1"/>
                </a:solidFill>
                <a:latin typeface="+mn-lt"/>
              </a:rPr>
              <a:t>ALANLARDIR</a:t>
            </a:r>
            <a:endParaRPr lang="en-US" sz="3600" i="1" dirty="0">
              <a:solidFill>
                <a:schemeClr val="bg1"/>
              </a:solidFill>
              <a:latin typeface="+mn-lt"/>
            </a:endParaRPr>
          </a:p>
        </p:txBody>
      </p:sp>
      <p:sp>
        <p:nvSpPr>
          <p:cNvPr id="3" name="Content Placeholder 2"/>
          <p:cNvSpPr>
            <a:spLocks noGrp="1"/>
          </p:cNvSpPr>
          <p:nvPr>
            <p:ph idx="1"/>
          </p:nvPr>
        </p:nvSpPr>
        <p:spPr>
          <a:xfrm>
            <a:off x="118696" y="2668616"/>
            <a:ext cx="9025304" cy="3802521"/>
          </a:xfrm>
        </p:spPr>
        <p:txBody>
          <a:bodyPr>
            <a:normAutofit/>
          </a:bodyPr>
          <a:lstStyle/>
          <a:p>
            <a:pPr marL="0" indent="0" algn="ctr">
              <a:lnSpc>
                <a:spcPct val="100000"/>
              </a:lnSpc>
              <a:spcBef>
                <a:spcPts val="2800"/>
              </a:spcBef>
              <a:buNone/>
            </a:pPr>
            <a:r>
              <a:rPr lang="en-US" sz="3600" dirty="0"/>
              <a:t>Every successful woman has been willing to risk failure that she might gain success. </a:t>
            </a:r>
            <a:endParaRPr lang="en-US" sz="3600" dirty="0" smtClean="0"/>
          </a:p>
          <a:p>
            <a:pPr marL="0" indent="0" algn="ctr">
              <a:lnSpc>
                <a:spcPct val="100000"/>
              </a:lnSpc>
              <a:spcBef>
                <a:spcPts val="2800"/>
              </a:spcBef>
              <a:buNone/>
            </a:pPr>
            <a:r>
              <a:rPr lang="tr-TR" sz="3600" i="1" dirty="0"/>
              <a:t>Her başarılı kadın zafer kazanmak uğruna başarısızlık riskini almaya razıdır.</a:t>
            </a:r>
            <a:endParaRPr lang="en-US" sz="3600" dirty="0"/>
          </a:p>
        </p:txBody>
      </p:sp>
    </p:spTree>
    <p:extLst>
      <p:ext uri="{BB962C8B-B14F-4D97-AF65-F5344CB8AC3E}">
        <p14:creationId xmlns:p14="http://schemas.microsoft.com/office/powerpoint/2010/main" val="1982214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2" name="Title 1"/>
          <p:cNvSpPr>
            <a:spLocks noGrp="1"/>
          </p:cNvSpPr>
          <p:nvPr>
            <p:ph type="title"/>
          </p:nvPr>
        </p:nvSpPr>
        <p:spPr>
          <a:xfrm>
            <a:off x="285597" y="709505"/>
            <a:ext cx="5561135" cy="1325563"/>
          </a:xfrm>
        </p:spPr>
        <p:txBody>
          <a:bodyPr>
            <a:normAutofit/>
          </a:bodyPr>
          <a:lstStyle/>
          <a:p>
            <a:r>
              <a:rPr lang="en-US" sz="3600" b="1" dirty="0">
                <a:solidFill>
                  <a:schemeClr val="bg1"/>
                </a:solidFill>
                <a:latin typeface="+mn-lt"/>
              </a:rPr>
              <a:t>DEFINITION OF COURAGE</a:t>
            </a:r>
            <a:r>
              <a:rPr lang="en-US" sz="3600" dirty="0">
                <a:solidFill>
                  <a:schemeClr val="bg1"/>
                </a:solidFill>
                <a:latin typeface="+mn-lt"/>
              </a:rPr>
              <a:t/>
            </a:r>
            <a:br>
              <a:rPr lang="en-US" sz="3600" dirty="0">
                <a:solidFill>
                  <a:schemeClr val="bg1"/>
                </a:solidFill>
                <a:latin typeface="+mn-lt"/>
              </a:rPr>
            </a:br>
            <a:r>
              <a:rPr lang="en-US" sz="3600" b="1" dirty="0">
                <a:solidFill>
                  <a:schemeClr val="bg1"/>
                </a:solidFill>
                <a:latin typeface="+mn-lt"/>
              </a:rPr>
              <a:t> </a:t>
            </a:r>
            <a:r>
              <a:rPr lang="en-US" sz="3600" b="1" i="1" dirty="0">
                <a:solidFill>
                  <a:schemeClr val="bg1"/>
                </a:solidFill>
                <a:latin typeface="+mn-lt"/>
              </a:rPr>
              <a:t>CESARETİN </a:t>
            </a:r>
            <a:r>
              <a:rPr lang="en-US" sz="3600" b="1" i="1" dirty="0" smtClean="0">
                <a:solidFill>
                  <a:schemeClr val="bg1"/>
                </a:solidFill>
                <a:latin typeface="+mn-lt"/>
              </a:rPr>
              <a:t>TANIMI</a:t>
            </a:r>
            <a:endParaRPr lang="en-US" sz="3600" i="1" dirty="0">
              <a:solidFill>
                <a:schemeClr val="bg1"/>
              </a:solidFill>
              <a:latin typeface="+mn-lt"/>
            </a:endParaRPr>
          </a:p>
        </p:txBody>
      </p:sp>
      <p:sp>
        <p:nvSpPr>
          <p:cNvPr id="3" name="Content Placeholder 2"/>
          <p:cNvSpPr>
            <a:spLocks noGrp="1"/>
          </p:cNvSpPr>
          <p:nvPr>
            <p:ph idx="1"/>
          </p:nvPr>
        </p:nvSpPr>
        <p:spPr>
          <a:xfrm>
            <a:off x="-35170" y="2199146"/>
            <a:ext cx="9513278" cy="4694024"/>
          </a:xfrm>
        </p:spPr>
        <p:txBody>
          <a:bodyPr>
            <a:noAutofit/>
          </a:bodyPr>
          <a:lstStyle/>
          <a:p>
            <a:pPr marL="0" indent="0">
              <a:lnSpc>
                <a:spcPts val="2580"/>
              </a:lnSpc>
              <a:spcBef>
                <a:spcPts val="0"/>
              </a:spcBef>
              <a:buNone/>
            </a:pPr>
            <a:r>
              <a:rPr lang="en-US" sz="2600" dirty="0" smtClean="0"/>
              <a:t>Courage </a:t>
            </a:r>
            <a:r>
              <a:rPr lang="en-US" sz="2600" dirty="0"/>
              <a:t>is demonstrated in many ways. It can be seen in the face of one who is struggling with cancer; in the eyes of another who struggles to carry on after the death of her companion for 40 years; in the forgiveness of one whose husband has been unfaithful; in the devotion of a woman pastor as she obeys God’s call in spite of prejudice; in a woman who tries single-handedly to raise three children and keep food on the table</a:t>
            </a:r>
            <a:r>
              <a:rPr lang="en-US" sz="2600" dirty="0" smtClean="0"/>
              <a:t>.</a:t>
            </a:r>
          </a:p>
          <a:p>
            <a:pPr marL="0" indent="0">
              <a:lnSpc>
                <a:spcPts val="2580"/>
              </a:lnSpc>
              <a:spcBef>
                <a:spcPts val="0"/>
              </a:spcBef>
              <a:buNone/>
            </a:pPr>
            <a:r>
              <a:rPr lang="tr-TR" sz="2600" i="1" dirty="0"/>
              <a:t>Cesaret pek çok açıdan sergilenmektedir. Kanserle mücadele eden kişinin yüzünde görülebilir; 40 yıllık hayat arkadaşının ölümünden sonra hayatına devam etmek isteyen birinin gözünde; kocası </a:t>
            </a:r>
            <a:r>
              <a:rPr lang="tr-TR" sz="2600" i="1" dirty="0" smtClean="0"/>
              <a:t>sadakat-siz </a:t>
            </a:r>
            <a:r>
              <a:rPr lang="tr-TR" sz="2600" i="1" dirty="0"/>
              <a:t>olan bir kadının affediciliğinde; ön yargıların aksine </a:t>
            </a:r>
            <a:r>
              <a:rPr lang="tr-TR" sz="2600" i="1" dirty="0" err="1"/>
              <a:t>Rab’bin</a:t>
            </a:r>
            <a:r>
              <a:rPr lang="tr-TR" sz="2600" i="1" dirty="0"/>
              <a:t> </a:t>
            </a:r>
            <a:r>
              <a:rPr lang="tr-TR" sz="2600" i="1" dirty="0" smtClean="0"/>
              <a:t>çağrı-sına </a:t>
            </a:r>
            <a:r>
              <a:rPr lang="tr-TR" sz="2600" i="1" dirty="0"/>
              <a:t>itaat eden kadın bir </a:t>
            </a:r>
            <a:r>
              <a:rPr lang="tr-TR" sz="2600" i="1" dirty="0" err="1"/>
              <a:t>pastörün</a:t>
            </a:r>
            <a:r>
              <a:rPr lang="tr-TR" sz="2600" i="1" dirty="0"/>
              <a:t> özverisinde; tek başına üç çocuğu yetiştirmeye ve aynı zamanda masaya yemek koymaya çalışan bir kadında</a:t>
            </a:r>
            <a:r>
              <a:rPr lang="tr-TR" sz="2600" i="1" dirty="0" smtClean="0"/>
              <a:t>.</a:t>
            </a:r>
            <a:endParaRPr lang="en-US" sz="2600" i="1" dirty="0"/>
          </a:p>
        </p:txBody>
      </p:sp>
    </p:spTree>
    <p:extLst>
      <p:ext uri="{BB962C8B-B14F-4D97-AF65-F5344CB8AC3E}">
        <p14:creationId xmlns:p14="http://schemas.microsoft.com/office/powerpoint/2010/main" val="1354095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2" name="Title 1"/>
          <p:cNvSpPr>
            <a:spLocks noGrp="1"/>
          </p:cNvSpPr>
          <p:nvPr>
            <p:ph type="title"/>
          </p:nvPr>
        </p:nvSpPr>
        <p:spPr>
          <a:xfrm>
            <a:off x="349766" y="922936"/>
            <a:ext cx="5543550" cy="1325563"/>
          </a:xfrm>
        </p:spPr>
        <p:txBody>
          <a:bodyPr>
            <a:normAutofit/>
          </a:bodyPr>
          <a:lstStyle/>
          <a:p>
            <a:r>
              <a:rPr lang="en-US" sz="3600" b="1" dirty="0">
                <a:solidFill>
                  <a:schemeClr val="bg1"/>
                </a:solidFill>
                <a:latin typeface="+mn-lt"/>
              </a:rPr>
              <a:t>HOW TO HAVE COURAGE</a:t>
            </a:r>
            <a:r>
              <a:rPr lang="en-US" sz="3600" dirty="0">
                <a:solidFill>
                  <a:schemeClr val="bg1"/>
                </a:solidFill>
                <a:latin typeface="+mn-lt"/>
              </a:rPr>
              <a:t/>
            </a:r>
            <a:br>
              <a:rPr lang="en-US" sz="3600" dirty="0">
                <a:solidFill>
                  <a:schemeClr val="bg1"/>
                </a:solidFill>
                <a:latin typeface="+mn-lt"/>
              </a:rPr>
            </a:br>
            <a:r>
              <a:rPr lang="en-US" sz="3600" b="1" dirty="0">
                <a:solidFill>
                  <a:schemeClr val="bg1"/>
                </a:solidFill>
                <a:latin typeface="+mn-lt"/>
              </a:rPr>
              <a:t> </a:t>
            </a:r>
            <a:r>
              <a:rPr lang="en-US" sz="3600" b="1" i="1" dirty="0">
                <a:solidFill>
                  <a:schemeClr val="bg1"/>
                </a:solidFill>
                <a:latin typeface="+mn-lt"/>
              </a:rPr>
              <a:t>NASIL CESARETLENİLİR</a:t>
            </a:r>
            <a:endParaRPr lang="en-US" sz="3600" i="1" dirty="0">
              <a:solidFill>
                <a:schemeClr val="bg1"/>
              </a:solidFill>
              <a:latin typeface="+mn-lt"/>
            </a:endParaRPr>
          </a:p>
        </p:txBody>
      </p:sp>
      <p:sp>
        <p:nvSpPr>
          <p:cNvPr id="3" name="Content Placeholder 2"/>
          <p:cNvSpPr>
            <a:spLocks noGrp="1"/>
          </p:cNvSpPr>
          <p:nvPr>
            <p:ph idx="1"/>
          </p:nvPr>
        </p:nvSpPr>
        <p:spPr>
          <a:xfrm>
            <a:off x="175178" y="2421260"/>
            <a:ext cx="9133918" cy="4436740"/>
          </a:xfrm>
        </p:spPr>
        <p:txBody>
          <a:bodyPr>
            <a:normAutofit/>
          </a:bodyPr>
          <a:lstStyle/>
          <a:p>
            <a:pPr marL="514350" indent="-514350">
              <a:lnSpc>
                <a:spcPct val="100000"/>
              </a:lnSpc>
              <a:buFont typeface="+mj-lt"/>
              <a:buAutoNum type="arabicPeriod"/>
            </a:pPr>
            <a:r>
              <a:rPr lang="en-US" sz="3200" b="1" dirty="0" smtClean="0"/>
              <a:t>Talk  courage = </a:t>
            </a:r>
            <a:r>
              <a:rPr lang="en-US" sz="3200" b="1" i="1" dirty="0" err="1" smtClean="0"/>
              <a:t>Cesaretle</a:t>
            </a:r>
            <a:r>
              <a:rPr lang="en-US" sz="3200" b="1" i="1" dirty="0" smtClean="0"/>
              <a:t> </a:t>
            </a:r>
            <a:r>
              <a:rPr lang="en-US" sz="3200" b="1" i="1" dirty="0" err="1" smtClean="0"/>
              <a:t>konuşun</a:t>
            </a:r>
            <a:endParaRPr lang="en-US" sz="3200" b="1" i="1" dirty="0" smtClean="0"/>
          </a:p>
          <a:p>
            <a:pPr marL="514350" indent="-514350">
              <a:lnSpc>
                <a:spcPct val="100000"/>
              </a:lnSpc>
              <a:buFont typeface="+mj-lt"/>
              <a:buAutoNum type="arabicPeriod"/>
            </a:pPr>
            <a:r>
              <a:rPr lang="en-US" sz="3200" b="1" dirty="0" smtClean="0"/>
              <a:t>Praise God = </a:t>
            </a:r>
            <a:r>
              <a:rPr lang="en-US" sz="3200" b="1" i="1" dirty="0" err="1" smtClean="0"/>
              <a:t>Rab’be</a:t>
            </a:r>
            <a:r>
              <a:rPr lang="en-US" sz="3200" b="1" i="1" dirty="0" smtClean="0"/>
              <a:t> </a:t>
            </a:r>
            <a:r>
              <a:rPr lang="en-US" sz="3200" b="1" i="1" dirty="0" err="1" smtClean="0"/>
              <a:t>övgüler</a:t>
            </a:r>
            <a:r>
              <a:rPr lang="en-US" sz="3200" b="1" i="1" dirty="0" smtClean="0"/>
              <a:t> </a:t>
            </a:r>
            <a:r>
              <a:rPr lang="en-US" sz="3200" b="1" i="1" dirty="0" err="1" smtClean="0"/>
              <a:t>sunun</a:t>
            </a:r>
            <a:endParaRPr lang="en-US" sz="3200" b="1" i="1" dirty="0" smtClean="0"/>
          </a:p>
          <a:p>
            <a:pPr marL="514350" indent="-514350">
              <a:lnSpc>
                <a:spcPct val="100000"/>
              </a:lnSpc>
              <a:buFont typeface="+mj-lt"/>
              <a:buAutoNum type="arabicPeriod"/>
            </a:pPr>
            <a:r>
              <a:rPr lang="en-US" sz="3200" b="1" dirty="0" smtClean="0"/>
              <a:t>Have faith in God’s promises = </a:t>
            </a:r>
            <a:r>
              <a:rPr lang="en-US" sz="3200" b="1" i="1" dirty="0" err="1" smtClean="0"/>
              <a:t>Rab’bin</a:t>
            </a:r>
            <a:r>
              <a:rPr lang="en-US" sz="3200" b="1" i="1" dirty="0" smtClean="0"/>
              <a:t> </a:t>
            </a:r>
            <a:r>
              <a:rPr lang="en-US" sz="3200" b="1" i="1" dirty="0" err="1" smtClean="0"/>
              <a:t>vaatlerine</a:t>
            </a:r>
            <a:r>
              <a:rPr lang="en-US" sz="3200" b="1" i="1" dirty="0" smtClean="0"/>
              <a:t> </a:t>
            </a:r>
            <a:r>
              <a:rPr lang="en-US" sz="3200" b="1" i="1" dirty="0" err="1" smtClean="0"/>
              <a:t>inanın</a:t>
            </a:r>
            <a:endParaRPr lang="en-US" sz="3200" b="1" dirty="0" smtClean="0"/>
          </a:p>
          <a:p>
            <a:pPr marL="514350" indent="-514350">
              <a:lnSpc>
                <a:spcPct val="100000"/>
              </a:lnSpc>
              <a:buFont typeface="+mj-lt"/>
              <a:buAutoNum type="arabicPeriod"/>
            </a:pPr>
            <a:r>
              <a:rPr lang="en-US" sz="3200" b="1" dirty="0" smtClean="0"/>
              <a:t>Accept the gift of the Holy Spirit = </a:t>
            </a:r>
            <a:r>
              <a:rPr lang="en-US" sz="3200" b="1" i="1" dirty="0" err="1" smtClean="0"/>
              <a:t>Kutsal</a:t>
            </a:r>
            <a:r>
              <a:rPr lang="en-US" sz="3200" b="1" i="1" dirty="0" smtClean="0"/>
              <a:t> </a:t>
            </a:r>
            <a:r>
              <a:rPr lang="en-US" sz="3200" b="1" i="1" dirty="0" err="1"/>
              <a:t>R</a:t>
            </a:r>
            <a:r>
              <a:rPr lang="en-US" sz="3200" b="1" i="1" dirty="0" err="1" smtClean="0"/>
              <a:t>uh</a:t>
            </a:r>
            <a:r>
              <a:rPr lang="en-US" sz="3200" b="1" i="1" dirty="0" smtClean="0"/>
              <a:t> </a:t>
            </a:r>
            <a:r>
              <a:rPr lang="en-US" sz="3200" b="1" i="1" dirty="0" err="1" smtClean="0"/>
              <a:t>armağanını</a:t>
            </a:r>
            <a:r>
              <a:rPr lang="en-US" sz="3200" b="1" i="1" dirty="0" smtClean="0"/>
              <a:t> </a:t>
            </a:r>
            <a:r>
              <a:rPr lang="en-US" sz="3200" b="1" i="1" dirty="0" err="1" smtClean="0"/>
              <a:t>kabul</a:t>
            </a:r>
            <a:r>
              <a:rPr lang="en-US" sz="3200" b="1" i="1" dirty="0" smtClean="0"/>
              <a:t> </a:t>
            </a:r>
            <a:r>
              <a:rPr lang="en-US" sz="3200" b="1" i="1" dirty="0" err="1" smtClean="0"/>
              <a:t>edin</a:t>
            </a:r>
            <a:endParaRPr lang="en-US" sz="3200" b="1" dirty="0" smtClean="0"/>
          </a:p>
          <a:p>
            <a:pPr marL="514350" indent="-514350">
              <a:lnSpc>
                <a:spcPct val="100000"/>
              </a:lnSpc>
              <a:buFont typeface="+mj-lt"/>
              <a:buAutoNum type="arabicPeriod"/>
            </a:pPr>
            <a:endParaRPr lang="en-US" sz="3200" b="1" dirty="0" smtClean="0"/>
          </a:p>
          <a:p>
            <a:pPr marL="514350" indent="-514350">
              <a:lnSpc>
                <a:spcPct val="100000"/>
              </a:lnSpc>
              <a:buFont typeface="+mj-lt"/>
              <a:buAutoNum type="arabicPeriod"/>
            </a:pPr>
            <a:endParaRPr lang="en-US" sz="3200" b="1" dirty="0" smtClean="0"/>
          </a:p>
          <a:p>
            <a:pPr marL="514350" indent="-514350">
              <a:lnSpc>
                <a:spcPct val="100000"/>
              </a:lnSpc>
              <a:buFont typeface="+mj-lt"/>
              <a:buAutoNum type="arabicPeriod"/>
            </a:pPr>
            <a:endParaRPr lang="en-US" sz="3200" b="1" dirty="0"/>
          </a:p>
        </p:txBody>
      </p:sp>
    </p:spTree>
    <p:extLst>
      <p:ext uri="{BB962C8B-B14F-4D97-AF65-F5344CB8AC3E}">
        <p14:creationId xmlns:p14="http://schemas.microsoft.com/office/powerpoint/2010/main" val="1957007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3" name="Content Placeholder 2"/>
          <p:cNvSpPr>
            <a:spLocks noGrp="1"/>
          </p:cNvSpPr>
          <p:nvPr>
            <p:ph idx="1"/>
          </p:nvPr>
        </p:nvSpPr>
        <p:spPr>
          <a:xfrm>
            <a:off x="401053" y="2497015"/>
            <a:ext cx="8486273" cy="3763108"/>
          </a:xfrm>
        </p:spPr>
        <p:txBody>
          <a:bodyPr>
            <a:normAutofit/>
          </a:bodyPr>
          <a:lstStyle/>
          <a:p>
            <a:pPr marL="0" indent="0" algn="ctr">
              <a:lnSpc>
                <a:spcPct val="100000"/>
              </a:lnSpc>
              <a:spcBef>
                <a:spcPts val="2800"/>
              </a:spcBef>
              <a:buNone/>
            </a:pPr>
            <a:r>
              <a:rPr lang="en-US" sz="3600" dirty="0"/>
              <a:t>Check the areas of your life in which you feel a need for courage at the present time</a:t>
            </a:r>
            <a:r>
              <a:rPr lang="en-US" sz="3600" dirty="0" smtClean="0"/>
              <a:t>.</a:t>
            </a:r>
          </a:p>
          <a:p>
            <a:pPr marL="0" indent="0" algn="ctr">
              <a:lnSpc>
                <a:spcPct val="100000"/>
              </a:lnSpc>
              <a:spcBef>
                <a:spcPts val="2800"/>
              </a:spcBef>
              <a:buNone/>
            </a:pPr>
            <a:r>
              <a:rPr lang="en-US" sz="3600" i="1" dirty="0" err="1"/>
              <a:t>Şu</a:t>
            </a:r>
            <a:r>
              <a:rPr lang="en-US" sz="3600" i="1" dirty="0"/>
              <a:t> </a:t>
            </a:r>
            <a:r>
              <a:rPr lang="en-US" sz="3600" i="1" dirty="0" err="1"/>
              <a:t>anda</a:t>
            </a:r>
            <a:r>
              <a:rPr lang="en-US" sz="3600" i="1" dirty="0"/>
              <a:t> </a:t>
            </a:r>
            <a:r>
              <a:rPr lang="en-US" sz="3600" i="1" dirty="0" err="1"/>
              <a:t>cesarete</a:t>
            </a:r>
            <a:r>
              <a:rPr lang="en-US" sz="3600" i="1" dirty="0"/>
              <a:t> </a:t>
            </a:r>
            <a:r>
              <a:rPr lang="en-US" sz="3600" i="1" dirty="0" err="1"/>
              <a:t>ihtiyaç</a:t>
            </a:r>
            <a:r>
              <a:rPr lang="en-US" sz="3600" i="1" dirty="0"/>
              <a:t> </a:t>
            </a:r>
            <a:r>
              <a:rPr lang="en-US" sz="3600" i="1" dirty="0" err="1"/>
              <a:t>duyduğunuz</a:t>
            </a:r>
            <a:r>
              <a:rPr lang="en-US" sz="3600" i="1" dirty="0"/>
              <a:t> </a:t>
            </a:r>
            <a:r>
              <a:rPr lang="en-US" sz="3600" i="1" dirty="0" err="1"/>
              <a:t>yaşam</a:t>
            </a:r>
            <a:r>
              <a:rPr lang="en-US" sz="3600" i="1" dirty="0"/>
              <a:t> </a:t>
            </a:r>
            <a:r>
              <a:rPr lang="en-US" sz="3600" i="1" dirty="0" err="1"/>
              <a:t>alanlarınızı</a:t>
            </a:r>
            <a:r>
              <a:rPr lang="en-US" sz="3600" i="1" dirty="0"/>
              <a:t> </a:t>
            </a:r>
            <a:r>
              <a:rPr lang="en-US" sz="3600" i="1" dirty="0" err="1"/>
              <a:t>kontrol</a:t>
            </a:r>
            <a:r>
              <a:rPr lang="en-US" sz="3600" i="1" dirty="0"/>
              <a:t> </a:t>
            </a:r>
            <a:r>
              <a:rPr lang="en-US" sz="3600" i="1" dirty="0" err="1"/>
              <a:t>edin</a:t>
            </a:r>
            <a:r>
              <a:rPr lang="en-US" sz="3600" i="1" dirty="0" smtClean="0"/>
              <a:t>.</a:t>
            </a:r>
            <a:endParaRPr lang="en-US" sz="3600" i="1" dirty="0"/>
          </a:p>
        </p:txBody>
      </p:sp>
      <p:sp>
        <p:nvSpPr>
          <p:cNvPr id="6" name="Title 1"/>
          <p:cNvSpPr>
            <a:spLocks noGrp="1"/>
          </p:cNvSpPr>
          <p:nvPr>
            <p:ph type="title"/>
          </p:nvPr>
        </p:nvSpPr>
        <p:spPr>
          <a:xfrm>
            <a:off x="139916" y="509504"/>
            <a:ext cx="7886700" cy="1325563"/>
          </a:xfrm>
        </p:spPr>
        <p:txBody>
          <a:bodyPr>
            <a:noAutofit/>
          </a:bodyPr>
          <a:lstStyle/>
          <a:p>
            <a:pPr>
              <a:lnSpc>
                <a:spcPct val="120000"/>
              </a:lnSpc>
              <a:spcBef>
                <a:spcPts val="0"/>
              </a:spcBef>
            </a:pPr>
            <a:r>
              <a:rPr lang="en-US" sz="4000" b="1" dirty="0">
                <a:solidFill>
                  <a:schemeClr val="bg1"/>
                </a:solidFill>
                <a:latin typeface="+mn-lt"/>
              </a:rPr>
              <a:t>RATE </a:t>
            </a:r>
            <a:r>
              <a:rPr lang="en-US" sz="4000" b="1" dirty="0" smtClean="0">
                <a:solidFill>
                  <a:schemeClr val="bg1"/>
                </a:solidFill>
                <a:latin typeface="+mn-lt"/>
              </a:rPr>
              <a:t>YOURSELF</a:t>
            </a:r>
            <a:r>
              <a:rPr lang="en-US" sz="4000" b="1" dirty="0">
                <a:solidFill>
                  <a:schemeClr val="bg1"/>
                </a:solidFill>
                <a:latin typeface="+mn-lt"/>
              </a:rPr>
              <a:t/>
            </a:r>
            <a:br>
              <a:rPr lang="en-US" sz="4000" b="1" dirty="0">
                <a:solidFill>
                  <a:schemeClr val="bg1"/>
                </a:solidFill>
                <a:latin typeface="+mn-lt"/>
              </a:rPr>
            </a:br>
            <a:r>
              <a:rPr lang="en-US" sz="4000" b="1" i="1" dirty="0">
                <a:solidFill>
                  <a:schemeClr val="bg1"/>
                </a:solidFill>
                <a:latin typeface="+mn-lt"/>
              </a:rPr>
              <a:t>KENDİNİZİ DEĞERLENDİRİN</a:t>
            </a:r>
            <a:endParaRPr lang="en-US" sz="4000" i="1" dirty="0">
              <a:solidFill>
                <a:schemeClr val="bg1"/>
              </a:solidFill>
              <a:latin typeface="+mn-lt"/>
            </a:endParaRPr>
          </a:p>
        </p:txBody>
      </p:sp>
    </p:spTree>
    <p:extLst>
      <p:ext uri="{BB962C8B-B14F-4D97-AF65-F5344CB8AC3E}">
        <p14:creationId xmlns:p14="http://schemas.microsoft.com/office/powerpoint/2010/main" val="1676852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3" name="Content Placeholder 2"/>
          <p:cNvSpPr>
            <a:spLocks noGrp="1"/>
          </p:cNvSpPr>
          <p:nvPr>
            <p:ph idx="1"/>
          </p:nvPr>
        </p:nvSpPr>
        <p:spPr>
          <a:xfrm>
            <a:off x="0" y="2210959"/>
            <a:ext cx="9279540" cy="4647041"/>
          </a:xfrm>
        </p:spPr>
        <p:txBody>
          <a:bodyPr>
            <a:noAutofit/>
          </a:bodyPr>
          <a:lstStyle/>
          <a:p>
            <a:pPr marL="0" indent="0" algn="ctr">
              <a:lnSpc>
                <a:spcPct val="100000"/>
              </a:lnSpc>
              <a:buNone/>
            </a:pPr>
            <a:r>
              <a:rPr lang="en-US" sz="3200" dirty="0"/>
              <a:t>(#2) Decide to take at least one small risk every day for a week. Ask God to help you do what is difficult for you. Claim the following promises to give you courage: Philippians 4:19; Isaiah </a:t>
            </a:r>
            <a:r>
              <a:rPr lang="en-US" sz="3200" dirty="0" smtClean="0"/>
              <a:t>41:10</a:t>
            </a:r>
            <a:r>
              <a:rPr lang="en-US" sz="3200" dirty="0"/>
              <a:t>; Joshua 1:9; Psalm 27:1</a:t>
            </a:r>
            <a:r>
              <a:rPr lang="en-US" sz="3200" dirty="0" smtClean="0"/>
              <a:t>. </a:t>
            </a:r>
          </a:p>
          <a:p>
            <a:pPr marL="0" indent="0" algn="ctr">
              <a:lnSpc>
                <a:spcPct val="100000"/>
              </a:lnSpc>
              <a:buNone/>
            </a:pPr>
            <a:r>
              <a:rPr lang="en-US" sz="3200" i="1" dirty="0" smtClean="0"/>
              <a:t>(No2) </a:t>
            </a:r>
            <a:r>
              <a:rPr lang="tr-TR" sz="3200" i="1" dirty="0"/>
              <a:t>Bir hafta boyunca her gün en az bir küçük risk almaya karar verin. </a:t>
            </a:r>
            <a:r>
              <a:rPr lang="tr-TR" sz="3200" i="1" dirty="0" err="1"/>
              <a:t>Rab’bin</a:t>
            </a:r>
            <a:r>
              <a:rPr lang="tr-TR" sz="3200" i="1" dirty="0"/>
              <a:t> sizin için zor olanı yapmanıza yardım etmesini isteyin. Aşağıdaki cesaret verici vaatleri okuyun: </a:t>
            </a:r>
            <a:r>
              <a:rPr lang="tr-TR" sz="3200" i="1" dirty="0" err="1"/>
              <a:t>Filipililer</a:t>
            </a:r>
            <a:r>
              <a:rPr lang="tr-TR" sz="3200" i="1" dirty="0"/>
              <a:t> 4:19, </a:t>
            </a:r>
            <a:r>
              <a:rPr lang="tr-TR" sz="3200" i="1" dirty="0" err="1"/>
              <a:t>Yeşaya</a:t>
            </a:r>
            <a:r>
              <a:rPr lang="tr-TR" sz="3200" i="1" dirty="0"/>
              <a:t> 41:10, </a:t>
            </a:r>
            <a:r>
              <a:rPr lang="tr-TR" sz="3200" i="1" dirty="0" err="1"/>
              <a:t>Yeşu</a:t>
            </a:r>
            <a:r>
              <a:rPr lang="tr-TR" sz="3200" i="1" dirty="0"/>
              <a:t> 1:9, </a:t>
            </a:r>
            <a:r>
              <a:rPr lang="tr-TR" sz="3200" i="1" dirty="0" err="1"/>
              <a:t>Mezmurlar</a:t>
            </a:r>
            <a:r>
              <a:rPr lang="tr-TR" sz="3200" i="1" dirty="0"/>
              <a:t> 27:1.</a:t>
            </a:r>
            <a:endParaRPr lang="en-US" sz="3200" i="1" dirty="0"/>
          </a:p>
        </p:txBody>
      </p:sp>
      <p:sp>
        <p:nvSpPr>
          <p:cNvPr id="6" name="Title 1"/>
          <p:cNvSpPr>
            <a:spLocks noGrp="1"/>
          </p:cNvSpPr>
          <p:nvPr>
            <p:ph type="title"/>
          </p:nvPr>
        </p:nvSpPr>
        <p:spPr>
          <a:xfrm>
            <a:off x="29556" y="885396"/>
            <a:ext cx="7886700" cy="1325563"/>
          </a:xfrm>
        </p:spPr>
        <p:txBody>
          <a:bodyPr>
            <a:noAutofit/>
          </a:bodyPr>
          <a:lstStyle/>
          <a:p>
            <a:r>
              <a:rPr lang="en-US" sz="3600" b="1" dirty="0">
                <a:solidFill>
                  <a:schemeClr val="bg1"/>
                </a:solidFill>
                <a:latin typeface="+mn-lt"/>
              </a:rPr>
              <a:t>PERSONAL </a:t>
            </a:r>
            <a:r>
              <a:rPr lang="en-US" sz="3600" b="1" dirty="0" smtClean="0">
                <a:solidFill>
                  <a:schemeClr val="bg1"/>
                </a:solidFill>
                <a:latin typeface="+mn-lt"/>
              </a:rPr>
              <a:t>GROWTH EXERCISES</a:t>
            </a:r>
            <a:r>
              <a:rPr lang="en-US" sz="3600" b="1" dirty="0">
                <a:solidFill>
                  <a:schemeClr val="bg1"/>
                </a:solidFill>
                <a:latin typeface="+mn-lt"/>
              </a:rPr>
              <a:t/>
            </a:r>
            <a:br>
              <a:rPr lang="en-US" sz="3600" b="1" dirty="0">
                <a:solidFill>
                  <a:schemeClr val="bg1"/>
                </a:solidFill>
                <a:latin typeface="+mn-lt"/>
              </a:rPr>
            </a:br>
            <a:r>
              <a:rPr lang="en-US" sz="3600" b="1" i="1" dirty="0">
                <a:solidFill>
                  <a:schemeClr val="bg1"/>
                </a:solidFill>
                <a:latin typeface="+mn-lt"/>
              </a:rPr>
              <a:t>KİŞİSEL GELİŞİM </a:t>
            </a:r>
            <a:r>
              <a:rPr lang="en-US" sz="3600" b="1" i="1" dirty="0" smtClean="0">
                <a:solidFill>
                  <a:schemeClr val="bg1"/>
                </a:solidFill>
                <a:latin typeface="+mn-lt"/>
              </a:rPr>
              <a:t>EGZERSİZLERİ</a:t>
            </a:r>
            <a:endParaRPr lang="en-US" sz="3600" i="1" dirty="0">
              <a:solidFill>
                <a:schemeClr val="bg1"/>
              </a:solidFill>
              <a:latin typeface="+mn-lt"/>
            </a:endParaRPr>
          </a:p>
        </p:txBody>
      </p:sp>
    </p:spTree>
    <p:extLst>
      <p:ext uri="{BB962C8B-B14F-4D97-AF65-F5344CB8AC3E}">
        <p14:creationId xmlns:p14="http://schemas.microsoft.com/office/powerpoint/2010/main" val="659888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3" name="Content Placeholder 2"/>
          <p:cNvSpPr>
            <a:spLocks noGrp="1"/>
          </p:cNvSpPr>
          <p:nvPr>
            <p:ph idx="1"/>
          </p:nvPr>
        </p:nvSpPr>
        <p:spPr>
          <a:xfrm>
            <a:off x="0" y="2477514"/>
            <a:ext cx="9309096" cy="4589031"/>
          </a:xfrm>
        </p:spPr>
        <p:txBody>
          <a:bodyPr>
            <a:normAutofit/>
          </a:bodyPr>
          <a:lstStyle/>
          <a:p>
            <a:pPr marL="0" indent="0" algn="ctr">
              <a:lnSpc>
                <a:spcPct val="100000"/>
              </a:lnSpc>
              <a:spcBef>
                <a:spcPts val="2200"/>
              </a:spcBef>
              <a:buNone/>
            </a:pPr>
            <a:r>
              <a:rPr lang="en-US" sz="3200"/>
              <a:t> </a:t>
            </a:r>
            <a:r>
              <a:rPr lang="en-US" sz="3200" smtClean="0"/>
              <a:t>The </a:t>
            </a:r>
            <a:r>
              <a:rPr lang="en-US" sz="3200" dirty="0"/>
              <a:t>courageous woman follows the Giraffe Principle—you have to stick your neck out if you want to reach your goal!  We can do this—by God’s grace and with His Spirit</a:t>
            </a:r>
            <a:r>
              <a:rPr lang="en-US" sz="3200" dirty="0" smtClean="0"/>
              <a:t>.</a:t>
            </a:r>
          </a:p>
          <a:p>
            <a:pPr marL="0" indent="0" algn="ctr">
              <a:lnSpc>
                <a:spcPct val="100000"/>
              </a:lnSpc>
              <a:spcBef>
                <a:spcPts val="2200"/>
              </a:spcBef>
              <a:buNone/>
            </a:pPr>
            <a:r>
              <a:rPr lang="tr-TR" sz="3200" i="1" dirty="0"/>
              <a:t>Cesur kadın ZÜRAFA PRENSİBİNİ takip eder - hedefinize ulaşmak istiyorsanız boynunuzu uzatmanız gerekir! Bunu, </a:t>
            </a:r>
            <a:r>
              <a:rPr lang="tr-TR" sz="3200" i="1" dirty="0" err="1"/>
              <a:t>Rab’bin</a:t>
            </a:r>
            <a:r>
              <a:rPr lang="tr-TR" sz="3200" i="1" dirty="0"/>
              <a:t> lütfu ve O’nun Ruhu ile yapabiliriz</a:t>
            </a:r>
            <a:r>
              <a:rPr lang="tr-TR" sz="3200" i="1" dirty="0" smtClean="0"/>
              <a:t>.</a:t>
            </a:r>
            <a:endParaRPr lang="en-US" sz="3200" i="1" dirty="0"/>
          </a:p>
        </p:txBody>
      </p:sp>
      <p:sp>
        <p:nvSpPr>
          <p:cNvPr id="6" name="Title 1"/>
          <p:cNvSpPr>
            <a:spLocks noGrp="1"/>
          </p:cNvSpPr>
          <p:nvPr>
            <p:ph type="title"/>
          </p:nvPr>
        </p:nvSpPr>
        <p:spPr>
          <a:xfrm>
            <a:off x="628650" y="743498"/>
            <a:ext cx="5267653" cy="1325563"/>
          </a:xfrm>
        </p:spPr>
        <p:txBody>
          <a:bodyPr>
            <a:normAutofit/>
          </a:bodyPr>
          <a:lstStyle/>
          <a:p>
            <a:r>
              <a:rPr lang="en-US" sz="4000" b="1" dirty="0">
                <a:solidFill>
                  <a:schemeClr val="bg1"/>
                </a:solidFill>
                <a:latin typeface="+mn-lt"/>
              </a:rPr>
              <a:t>SUCCESS PRINCIPLE </a:t>
            </a:r>
            <a:r>
              <a:rPr lang="en-US" sz="4000" b="1" i="1" dirty="0">
                <a:solidFill>
                  <a:schemeClr val="bg1"/>
                </a:solidFill>
                <a:latin typeface="+mn-lt"/>
              </a:rPr>
              <a:t>BAŞARI </a:t>
            </a:r>
            <a:r>
              <a:rPr lang="en-US" sz="4000" b="1" i="1" dirty="0" smtClean="0">
                <a:solidFill>
                  <a:schemeClr val="bg1"/>
                </a:solidFill>
                <a:latin typeface="+mn-lt"/>
              </a:rPr>
              <a:t>İLKESİ</a:t>
            </a:r>
            <a:endParaRPr lang="en-US" sz="4000" i="1" dirty="0">
              <a:solidFill>
                <a:schemeClr val="bg1"/>
              </a:solidFill>
              <a:latin typeface="+mn-lt"/>
            </a:endParaRPr>
          </a:p>
        </p:txBody>
      </p:sp>
    </p:spTree>
    <p:extLst>
      <p:ext uri="{BB962C8B-B14F-4D97-AF65-F5344CB8AC3E}">
        <p14:creationId xmlns:p14="http://schemas.microsoft.com/office/powerpoint/2010/main" val="30913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023" y="0"/>
            <a:ext cx="9507119" cy="6858000"/>
          </a:xfrm>
          <a:prstGeom prst="rect">
            <a:avLst/>
          </a:prstGeom>
        </p:spPr>
      </p:pic>
      <p:sp>
        <p:nvSpPr>
          <p:cNvPr id="3" name="Content Placeholder 2"/>
          <p:cNvSpPr>
            <a:spLocks noGrp="1"/>
          </p:cNvSpPr>
          <p:nvPr>
            <p:ph idx="1"/>
          </p:nvPr>
        </p:nvSpPr>
        <p:spPr>
          <a:xfrm>
            <a:off x="-250778" y="2160021"/>
            <a:ext cx="9693716" cy="4662809"/>
          </a:xfrm>
        </p:spPr>
        <p:txBody>
          <a:bodyPr>
            <a:noAutofit/>
          </a:bodyPr>
          <a:lstStyle/>
          <a:p>
            <a:pPr marL="0" indent="0">
              <a:lnSpc>
                <a:spcPts val="2280"/>
              </a:lnSpc>
              <a:spcBef>
                <a:spcPts val="0"/>
              </a:spcBef>
              <a:buNone/>
            </a:pPr>
            <a:r>
              <a:rPr lang="en-US" sz="2400" dirty="0"/>
              <a:t>Dear God, Thank You for Your promises that tell us You will be with me. Thank You for the encouraging words I read in the book of Joshua. Help me to write them in my heart and mind, and help me to recall them whenever I am afraid or nervous to move forward. Give me a strong and courageous heart to step out in faith, trusting and knowing that you will always be </a:t>
            </a:r>
            <a:r>
              <a:rPr lang="en-US" sz="2400" dirty="0" smtClean="0"/>
              <a:t>there</a:t>
            </a:r>
            <a:r>
              <a:rPr lang="en-US" sz="2400" dirty="0"/>
              <a:t>. Help me to speak up for the hurting; and to touch with love all those who seek direction and help. God, grant me a full measure of Your Holy Spirit today and every day</a:t>
            </a:r>
            <a:r>
              <a:rPr lang="en-US" sz="2400" dirty="0" smtClean="0"/>
              <a:t>.</a:t>
            </a:r>
            <a:r>
              <a:rPr lang="tr-TR" sz="2400" b="1" dirty="0"/>
              <a:t/>
            </a:r>
            <a:br>
              <a:rPr lang="tr-TR" sz="2400" b="1" dirty="0"/>
            </a:br>
            <a:r>
              <a:rPr lang="tr-TR" sz="2400" i="1" dirty="0"/>
              <a:t>Sevgili </a:t>
            </a:r>
            <a:r>
              <a:rPr lang="tr-TR" sz="2400" i="1" dirty="0" err="1"/>
              <a:t>Rab’bim</a:t>
            </a:r>
            <a:r>
              <a:rPr lang="tr-TR" sz="2400" i="1" dirty="0"/>
              <a:t>, yanımda olacağını söyleyen vaatlerin için Sana teşekkür ederim. </a:t>
            </a:r>
            <a:r>
              <a:rPr lang="tr-TR" sz="2400" i="1" dirty="0" err="1"/>
              <a:t>Yeşu</a:t>
            </a:r>
            <a:r>
              <a:rPr lang="tr-TR" sz="2400" i="1" dirty="0"/>
              <a:t> kitabında okuduğum cesaret verici sözler için teşekkür ederim. Onları kalbime ve zihnime yazmam için bana yardımcı ol ve ilerlemeye her korktuğumda veya her gergin olduğumda bunları hatırlamama yardım et. Bana hep orada olacağının bilincinde, imanımda ileri adım atabileceğim güçlü ve cesur bir kalp ver. Acı çekenler adına konuşmam için bana yardım et. Yön ve yardım arayan herkese sevgiyle dokunmam için bana yardımcı ol. </a:t>
            </a:r>
            <a:r>
              <a:rPr lang="tr-TR" sz="2400" i="1" dirty="0" err="1"/>
              <a:t>Rab’bim</a:t>
            </a:r>
            <a:r>
              <a:rPr lang="tr-TR" sz="2400" i="1" dirty="0"/>
              <a:t>, bugün ve her gün bana Kutsal </a:t>
            </a:r>
            <a:r>
              <a:rPr lang="tr-TR" sz="2400" i="1" dirty="0" err="1"/>
              <a:t>Ruh’unun</a:t>
            </a:r>
            <a:r>
              <a:rPr lang="tr-TR" sz="2400" i="1" dirty="0"/>
              <a:t> tamamını bahşet</a:t>
            </a:r>
            <a:r>
              <a:rPr lang="tr-TR" sz="2400" i="1" dirty="0" smtClean="0"/>
              <a:t>.</a:t>
            </a:r>
            <a:endParaRPr lang="en-US" sz="2400" i="1" dirty="0"/>
          </a:p>
        </p:txBody>
      </p:sp>
      <p:sp>
        <p:nvSpPr>
          <p:cNvPr id="6" name="Title 1"/>
          <p:cNvSpPr>
            <a:spLocks noGrp="1"/>
          </p:cNvSpPr>
          <p:nvPr>
            <p:ph type="title"/>
          </p:nvPr>
        </p:nvSpPr>
        <p:spPr>
          <a:xfrm>
            <a:off x="628650" y="869628"/>
            <a:ext cx="7886700" cy="1325563"/>
          </a:xfrm>
        </p:spPr>
        <p:txBody>
          <a:bodyPr>
            <a:normAutofit/>
          </a:bodyPr>
          <a:lstStyle/>
          <a:p>
            <a:pPr algn="ctr"/>
            <a:r>
              <a:rPr lang="en-US" sz="4000" b="1" dirty="0">
                <a:solidFill>
                  <a:srgbClr val="7030A0"/>
                </a:solidFill>
                <a:latin typeface="+mn-lt"/>
              </a:rPr>
              <a:t>MY PRAYER FOR TODAY</a:t>
            </a:r>
            <a:br>
              <a:rPr lang="en-US" sz="4000" b="1" dirty="0">
                <a:solidFill>
                  <a:srgbClr val="7030A0"/>
                </a:solidFill>
                <a:latin typeface="+mn-lt"/>
              </a:rPr>
            </a:br>
            <a:r>
              <a:rPr lang="en-US" sz="4000" b="1" i="1" dirty="0">
                <a:solidFill>
                  <a:srgbClr val="7030A0"/>
                </a:solidFill>
                <a:latin typeface="+mn-lt"/>
              </a:rPr>
              <a:t>BUGÜN İÇİN </a:t>
            </a:r>
            <a:r>
              <a:rPr lang="en-US" sz="4000" b="1" i="1" dirty="0" smtClean="0">
                <a:solidFill>
                  <a:srgbClr val="7030A0"/>
                </a:solidFill>
                <a:latin typeface="+mn-lt"/>
              </a:rPr>
              <a:t>DUAM</a:t>
            </a:r>
            <a:endParaRPr lang="en-US" sz="4000" i="1" dirty="0">
              <a:solidFill>
                <a:srgbClr val="7030A0"/>
              </a:solidFill>
              <a:latin typeface="+mn-lt"/>
            </a:endParaRPr>
          </a:p>
        </p:txBody>
      </p:sp>
    </p:spTree>
    <p:extLst>
      <p:ext uri="{BB962C8B-B14F-4D97-AF65-F5344CB8AC3E}">
        <p14:creationId xmlns:p14="http://schemas.microsoft.com/office/powerpoint/2010/main" val="20749878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TotalTime>
  <Words>1613</Words>
  <Application>Microsoft Macintosh PowerPoint</Application>
  <PresentationFormat>On-screen Show (4:3)</PresentationFormat>
  <Paragraphs>189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Palatino Linotype</vt:lpstr>
      <vt:lpstr>Office Theme</vt:lpstr>
      <vt:lpstr>PowerPoint Presentation</vt:lpstr>
      <vt:lpstr>A Courageous Woman: Lesson 12  Cesur Bir Kadın: Ders 12</vt:lpstr>
      <vt:lpstr>PowerPoint Presentation</vt:lpstr>
      <vt:lpstr>FEAR HOLDS US BACK  </vt:lpstr>
      <vt:lpstr>SUCCESSFUL WOMEN  ARE RISK TAKERS BAŞARILI KADINLAR RİSK ALANLARDIR</vt:lpstr>
      <vt:lpstr>DEFINITION OF COURAGE  CESARETİN TANIMI</vt:lpstr>
      <vt:lpstr>HOW TO HAVE COURAGE  NASIL CESARETLENİLİR</vt:lpstr>
      <vt:lpstr>RATE YOURSELF KENDİNİZİ DEĞERLENDİRİN</vt:lpstr>
      <vt:lpstr>PERSONAL GROWTH EXERCISES KİŞİSEL GELİŞİM EGZERSİZLERİ</vt:lpstr>
      <vt:lpstr>SUCCESS PRINCIPLE BAŞARI İLKESİ</vt:lpstr>
      <vt:lpstr>MY PRAYER FOR TODAY BUGÜN İÇİN DUAM</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17</cp:revision>
  <dcterms:created xsi:type="dcterms:W3CDTF">2016-03-02T15:50:49Z</dcterms:created>
  <dcterms:modified xsi:type="dcterms:W3CDTF">2018-03-23T19:28:09Z</dcterms:modified>
</cp:coreProperties>
</file>