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jpg" ContentType="image/jpeg"/>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6"/>
  </p:notesMasterIdLst>
  <p:sldIdLst>
    <p:sldId id="270" r:id="rId2"/>
    <p:sldId id="262" r:id="rId3"/>
    <p:sldId id="257" r:id="rId4"/>
    <p:sldId id="258" r:id="rId5"/>
    <p:sldId id="259" r:id="rId6"/>
    <p:sldId id="260" r:id="rId7"/>
    <p:sldId id="261"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1651"/>
    <a:srgbClr val="009193"/>
    <a:srgbClr val="FF8AD8"/>
    <a:srgbClr val="9420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19"/>
    <p:restoredTop sz="75691"/>
  </p:normalViewPr>
  <p:slideViewPr>
    <p:cSldViewPr snapToGrid="0" snapToObjects="1">
      <p:cViewPr>
        <p:scale>
          <a:sx n="90" d="100"/>
          <a:sy n="90" d="100"/>
        </p:scale>
        <p:origin x="2048" y="272"/>
      </p:cViewPr>
      <p:guideLst/>
    </p:cSldViewPr>
  </p:slideViewPr>
  <p:notesTextViewPr>
    <p:cViewPr>
      <p:scale>
        <a:sx n="1" d="1"/>
        <a:sy n="1" d="1"/>
      </p:scale>
      <p:origin x="0" y="0"/>
    </p:cViewPr>
  </p:notesTextViewPr>
  <p:notesViewPr>
    <p:cSldViewPr snapToGrid="0" snapToObjects="1">
      <p:cViewPr varScale="1">
        <p:scale>
          <a:sx n="55" d="100"/>
          <a:sy n="55" d="100"/>
        </p:scale>
        <p:origin x="2552" y="200"/>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1DFF08-4234-414C-B78D-5A151AE8C26F}" type="datetimeFigureOut">
              <a:rPr lang="en-US" smtClean="0"/>
              <a:t>3/23/18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E38773-818C-024D-B2A0-34162457771E}" type="slidenum">
              <a:rPr lang="en-US" smtClean="0"/>
              <a:t>‹#›</a:t>
            </a:fld>
            <a:endParaRPr lang="en-US"/>
          </a:p>
        </p:txBody>
      </p:sp>
    </p:spTree>
    <p:extLst>
      <p:ext uri="{BB962C8B-B14F-4D97-AF65-F5344CB8AC3E}">
        <p14:creationId xmlns:p14="http://schemas.microsoft.com/office/powerpoint/2010/main" val="2119248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Kişisel</a:t>
            </a:r>
            <a:r>
              <a:rPr lang="en-US" dirty="0" smtClean="0"/>
              <a:t> </a:t>
            </a:r>
            <a:r>
              <a:rPr lang="en-US" dirty="0" err="1" smtClean="0"/>
              <a:t>gelişim</a:t>
            </a:r>
            <a:r>
              <a:rPr lang="en-US" dirty="0" smtClean="0"/>
              <a:t> </a:t>
            </a:r>
            <a:r>
              <a:rPr lang="en-US" dirty="0" err="1" smtClean="0"/>
              <a:t>için</a:t>
            </a:r>
            <a:r>
              <a:rPr lang="en-US" dirty="0" smtClean="0"/>
              <a:t> </a:t>
            </a:r>
            <a:r>
              <a:rPr lang="en-US" dirty="0" err="1" smtClean="0"/>
              <a:t>kadın</a:t>
            </a:r>
            <a:r>
              <a:rPr lang="en-US" dirty="0" smtClean="0"/>
              <a:t> </a:t>
            </a:r>
            <a:r>
              <a:rPr lang="en-US" dirty="0" err="1" smtClean="0"/>
              <a:t>rehberi</a:t>
            </a:r>
            <a:endParaRPr lang="en-US" dirty="0" smtClean="0"/>
          </a:p>
          <a:p>
            <a:endParaRPr lang="en-US" dirty="0" smtClean="0"/>
          </a:p>
          <a:p>
            <a:r>
              <a:rPr lang="en-US" dirty="0" err="1" smtClean="0"/>
              <a:t>Olabileceğinin</a:t>
            </a:r>
            <a:r>
              <a:rPr lang="en-US" dirty="0" smtClean="0"/>
              <a:t> </a:t>
            </a:r>
            <a:r>
              <a:rPr lang="en-US" dirty="0" err="1" smtClean="0"/>
              <a:t>en</a:t>
            </a:r>
            <a:r>
              <a:rPr lang="en-US" dirty="0" smtClean="0"/>
              <a:t> </a:t>
            </a:r>
            <a:r>
              <a:rPr lang="en-US" dirty="0" err="1" smtClean="0"/>
              <a:t>iyisi</a:t>
            </a:r>
            <a:endParaRPr lang="en-US" smtClean="0"/>
          </a:p>
          <a:p>
            <a:endParaRPr lang="en-US"/>
          </a:p>
        </p:txBody>
      </p:sp>
      <p:sp>
        <p:nvSpPr>
          <p:cNvPr id="4" name="Slide Number Placeholder 3"/>
          <p:cNvSpPr>
            <a:spLocks noGrp="1"/>
          </p:cNvSpPr>
          <p:nvPr>
            <p:ph type="sldNum" sz="quarter" idx="10"/>
          </p:nvPr>
        </p:nvSpPr>
        <p:spPr/>
        <p:txBody>
          <a:bodyPr/>
          <a:lstStyle/>
          <a:p>
            <a:fld id="{BC924195-E0C0-E74B-A1E5-62FFC8B6AABA}" type="slidenum">
              <a:rPr lang="en-US" smtClean="0"/>
              <a:t>1</a:t>
            </a:fld>
            <a:endParaRPr lang="en-US"/>
          </a:p>
        </p:txBody>
      </p:sp>
    </p:spTree>
    <p:extLst>
      <p:ext uri="{BB962C8B-B14F-4D97-AF65-F5344CB8AC3E}">
        <p14:creationId xmlns:p14="http://schemas.microsoft.com/office/powerpoint/2010/main" val="344056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A SUCCESSFUL WOMAN</a:t>
            </a:r>
          </a:p>
          <a:p>
            <a:r>
              <a:rPr lang="tr-TR" sz="1200" b="1" i="1" kern="1200" dirty="0" smtClean="0">
                <a:solidFill>
                  <a:schemeClr val="tx1"/>
                </a:solidFill>
                <a:effectLst/>
                <a:latin typeface="+mn-lt"/>
                <a:ea typeface="+mn-ea"/>
                <a:cs typeface="+mn-cs"/>
              </a:rPr>
              <a:t>BAŞARILI BİR KADIN</a:t>
            </a:r>
            <a:r>
              <a:rPr lang="en-US" i="1" dirty="0" smtClean="0">
                <a:effectLst/>
              </a:rPr>
              <a:t> </a:t>
            </a:r>
            <a:endParaRPr lang="en-US"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2E38773-818C-024D-B2A0-34162457771E}" type="slidenum">
              <a:rPr lang="en-US" smtClean="0"/>
              <a:t>2</a:t>
            </a:fld>
            <a:endParaRPr lang="en-US"/>
          </a:p>
        </p:txBody>
      </p:sp>
    </p:spTree>
    <p:extLst>
      <p:ext uri="{BB962C8B-B14F-4D97-AF65-F5344CB8AC3E}">
        <p14:creationId xmlns:p14="http://schemas.microsoft.com/office/powerpoint/2010/main" val="1531285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None/>
            </a:pPr>
            <a:r>
              <a:rPr lang="en-US" i="1" dirty="0" smtClean="0"/>
              <a:t>I can do all things through Christ who strengthens me.” </a:t>
            </a:r>
            <a:endParaRPr lang="en-US" dirty="0" smtClean="0"/>
          </a:p>
          <a:p>
            <a:pPr marL="0" indent="0" algn="l">
              <a:buNone/>
            </a:pPr>
            <a:r>
              <a:rPr lang="en-US" dirty="0" smtClean="0"/>
              <a:t>Philippians 4:13, </a:t>
            </a:r>
            <a:r>
              <a:rPr lang="en-US" i="1" dirty="0" smtClean="0"/>
              <a:t>NKJV</a:t>
            </a:r>
          </a:p>
          <a:p>
            <a:pPr marL="0" indent="0" algn="l">
              <a:buNone/>
            </a:pPr>
            <a:endParaRPr lang="en-US" i="1" dirty="0" smtClean="0"/>
          </a:p>
          <a:p>
            <a:r>
              <a:rPr lang="tr-TR" sz="1200" kern="1200" dirty="0" smtClean="0">
                <a:solidFill>
                  <a:schemeClr val="tx1"/>
                </a:solidFill>
                <a:effectLst/>
                <a:latin typeface="+mn-lt"/>
                <a:ea typeface="+mn-ea"/>
                <a:cs typeface="+mn-cs"/>
              </a:rPr>
              <a:t>"Beni güçlendirenin aracılığıyla her şeyi yapabilirim."</a:t>
            </a:r>
            <a:endParaRPr lang="en-US" sz="1200" kern="1200" dirty="0" smtClean="0">
              <a:solidFill>
                <a:schemeClr val="tx1"/>
              </a:solidFill>
              <a:effectLst/>
              <a:latin typeface="+mn-lt"/>
              <a:ea typeface="+mn-ea"/>
              <a:cs typeface="+mn-cs"/>
            </a:endParaRPr>
          </a:p>
          <a:p>
            <a:r>
              <a:rPr lang="tr-TR" sz="1200" kern="1200" dirty="0" err="1" smtClean="0">
                <a:solidFill>
                  <a:schemeClr val="tx1"/>
                </a:solidFill>
                <a:effectLst/>
                <a:latin typeface="+mn-lt"/>
                <a:ea typeface="+mn-ea"/>
                <a:cs typeface="+mn-cs"/>
              </a:rPr>
              <a:t>Filipililer</a:t>
            </a:r>
            <a:r>
              <a:rPr lang="tr-TR" sz="1200" kern="1200" dirty="0" smtClean="0">
                <a:solidFill>
                  <a:schemeClr val="tx1"/>
                </a:solidFill>
                <a:effectLst/>
                <a:latin typeface="+mn-lt"/>
                <a:ea typeface="+mn-ea"/>
                <a:cs typeface="+mn-cs"/>
              </a:rPr>
              <a:t> 4:13</a:t>
            </a:r>
            <a:endParaRPr lang="en-US" sz="1200" kern="1200" dirty="0" smtClean="0">
              <a:solidFill>
                <a:schemeClr val="tx1"/>
              </a:solidFill>
              <a:effectLst/>
              <a:latin typeface="+mn-lt"/>
              <a:ea typeface="+mn-ea"/>
              <a:cs typeface="+mn-cs"/>
            </a:endParaRPr>
          </a:p>
          <a:p>
            <a:pPr marL="0" indent="0" algn="l">
              <a:buNone/>
            </a:pPr>
            <a:endParaRPr lang="en-US" dirty="0" smtClean="0"/>
          </a:p>
          <a:p>
            <a:pPr marL="0" indent="0" algn="ctr">
              <a:buNone/>
            </a:pPr>
            <a:r>
              <a:rPr lang="en-US" b="1" dirty="0" smtClean="0"/>
              <a:t> </a:t>
            </a:r>
            <a:endParaRPr lang="en-US" dirty="0"/>
          </a:p>
        </p:txBody>
      </p:sp>
      <p:sp>
        <p:nvSpPr>
          <p:cNvPr id="4" name="Slide Number Placeholder 3"/>
          <p:cNvSpPr>
            <a:spLocks noGrp="1"/>
          </p:cNvSpPr>
          <p:nvPr>
            <p:ph type="sldNum" sz="quarter" idx="10"/>
          </p:nvPr>
        </p:nvSpPr>
        <p:spPr/>
        <p:txBody>
          <a:bodyPr/>
          <a:lstStyle/>
          <a:p>
            <a:fld id="{92E38773-818C-024D-B2A0-34162457771E}" type="slidenum">
              <a:rPr lang="en-US" smtClean="0"/>
              <a:t>3</a:t>
            </a:fld>
            <a:endParaRPr lang="en-US"/>
          </a:p>
        </p:txBody>
      </p:sp>
    </p:spTree>
    <p:extLst>
      <p:ext uri="{BB962C8B-B14F-4D97-AF65-F5344CB8AC3E}">
        <p14:creationId xmlns:p14="http://schemas.microsoft.com/office/powerpoint/2010/main" val="216757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Throughout history there are stories of Christian women who have been successful in many ways.  They are women from all parts of the world. Many of them initially were afraid, nervous, sick or enfeebled, yet they claimed the promises of the Word. They believed in God who made them as they were and went on to do great things, becoming truly successful in their sphere of influence.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England, Catherine Booth, co-founder of the Salvation Army, was often sick and afraid to speak, yet she became a successful woman, leading a church with her husband. In America, Amanda Smith, born a slave and one of 13 children, became an internationally acclaimed missionary evangelist, preaching in England, India, Africa and other parts of the world. As a young girl, Ellen White was significantly injured and received little further education, but she became a proficient preacher and writer who has influenced millions with her encouragement and books. </a:t>
            </a:r>
            <a:r>
              <a:rPr lang="en-US" sz="1200" kern="1200" dirty="0" err="1" smtClean="0">
                <a:solidFill>
                  <a:schemeClr val="tx1"/>
                </a:solidFill>
                <a:effectLst/>
                <a:latin typeface="+mn-lt"/>
                <a:ea typeface="+mn-ea"/>
                <a:cs typeface="+mn-cs"/>
              </a:rPr>
              <a:t>Wangari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Matthai</a:t>
            </a:r>
            <a:r>
              <a:rPr lang="en-US" sz="1200" kern="1200" dirty="0" smtClean="0">
                <a:solidFill>
                  <a:schemeClr val="tx1"/>
                </a:solidFill>
                <a:effectLst/>
                <a:latin typeface="+mn-lt"/>
                <a:ea typeface="+mn-ea"/>
                <a:cs typeface="+mn-cs"/>
              </a:rPr>
              <a:t>, born to a poor family in Kenya, became famous as a campaigner for women and prisoners and for helping her nation to become environmentally aware and for helping save trees.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All these women’s stories are of spiritual triumph and success. They claimed the promise “I can do everything through him who gives me strength” (Philippians 4:13).</a:t>
            </a:r>
          </a:p>
          <a:p>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tr-TR" sz="1200" i="1" kern="1200" dirty="0" smtClean="0">
                <a:solidFill>
                  <a:schemeClr val="tx1"/>
                </a:solidFill>
                <a:effectLst/>
                <a:latin typeface="+mn-lt"/>
                <a:ea typeface="+mn-ea"/>
                <a:cs typeface="+mn-cs"/>
              </a:rPr>
              <a:t>Tarih boyunca pek çok açıdan başarılı olan Hıristiyan kadınların hikayeleri var. Onlar dünyanın her yerinden gelen kadınlar. Birçoğu başlangıçta korkmuş, gergin, hasta ya da kuvvetsizdi, ancak </a:t>
            </a:r>
            <a:r>
              <a:rPr lang="tr-TR" sz="1200" i="1" kern="1200" dirty="0" err="1" smtClean="0">
                <a:solidFill>
                  <a:schemeClr val="tx1"/>
                </a:solidFill>
                <a:effectLst/>
                <a:latin typeface="+mn-lt"/>
                <a:ea typeface="+mn-ea"/>
                <a:cs typeface="+mn-cs"/>
              </a:rPr>
              <a:t>Söz'ün</a:t>
            </a:r>
            <a:r>
              <a:rPr lang="tr-TR" sz="1200" i="1" kern="1200" dirty="0" smtClean="0">
                <a:solidFill>
                  <a:schemeClr val="tx1"/>
                </a:solidFill>
                <a:effectLst/>
                <a:latin typeface="+mn-lt"/>
                <a:ea typeface="+mn-ea"/>
                <a:cs typeface="+mn-cs"/>
              </a:rPr>
              <a:t> vaatlerini talep ettiler. Onları oldukları gibi yapan </a:t>
            </a:r>
            <a:r>
              <a:rPr lang="tr-TR" sz="1200" i="1" kern="1200" dirty="0" err="1" smtClean="0">
                <a:solidFill>
                  <a:schemeClr val="tx1"/>
                </a:solidFill>
                <a:effectLst/>
                <a:latin typeface="+mn-lt"/>
                <a:ea typeface="+mn-ea"/>
                <a:cs typeface="+mn-cs"/>
              </a:rPr>
              <a:t>Rab’be</a:t>
            </a:r>
            <a:r>
              <a:rPr lang="tr-TR" sz="1200" i="1" kern="1200" dirty="0" smtClean="0">
                <a:solidFill>
                  <a:schemeClr val="tx1"/>
                </a:solidFill>
                <a:effectLst/>
                <a:latin typeface="+mn-lt"/>
                <a:ea typeface="+mn-ea"/>
                <a:cs typeface="+mn-cs"/>
              </a:rPr>
              <a:t> inanarak büyük şeyler yapmaya devam ettiler ve etki alanlarında gerçekten başarılı oldular.</a:t>
            </a:r>
            <a:endParaRPr lang="en-US" sz="1200" i="1" kern="1200" dirty="0" smtClean="0">
              <a:solidFill>
                <a:schemeClr val="tx1"/>
              </a:solidFill>
              <a:effectLst/>
              <a:latin typeface="+mn-lt"/>
              <a:ea typeface="+mn-ea"/>
              <a:cs typeface="+mn-cs"/>
            </a:endParaRPr>
          </a:p>
          <a:p>
            <a:endParaRPr lang="tr-TR"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İngiltere'de, </a:t>
            </a:r>
            <a:r>
              <a:rPr lang="tr-TR" sz="1200" i="1" kern="1200" dirty="0" err="1" smtClean="0">
                <a:solidFill>
                  <a:schemeClr val="tx1"/>
                </a:solidFill>
                <a:effectLst/>
                <a:latin typeface="+mn-lt"/>
                <a:ea typeface="+mn-ea"/>
                <a:cs typeface="+mn-cs"/>
              </a:rPr>
              <a:t>Salvation</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Army’nin</a:t>
            </a:r>
            <a:r>
              <a:rPr lang="tr-TR" sz="1200" i="1" kern="1200" dirty="0" smtClean="0">
                <a:solidFill>
                  <a:schemeClr val="tx1"/>
                </a:solidFill>
                <a:effectLst/>
                <a:latin typeface="+mn-lt"/>
                <a:ea typeface="+mn-ea"/>
                <a:cs typeface="+mn-cs"/>
              </a:rPr>
              <a:t> (Selamet Ordusu) kurucularından </a:t>
            </a:r>
            <a:r>
              <a:rPr lang="tr-TR" sz="1200" i="1" kern="1200" dirty="0" err="1" smtClean="0">
                <a:solidFill>
                  <a:schemeClr val="tx1"/>
                </a:solidFill>
                <a:effectLst/>
                <a:latin typeface="+mn-lt"/>
                <a:ea typeface="+mn-ea"/>
                <a:cs typeface="+mn-cs"/>
              </a:rPr>
              <a:t>Catherine</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Booth</a:t>
            </a:r>
            <a:r>
              <a:rPr lang="tr-TR" sz="1200" i="1" kern="1200" dirty="0" smtClean="0">
                <a:solidFill>
                  <a:schemeClr val="tx1"/>
                </a:solidFill>
                <a:effectLst/>
                <a:latin typeface="+mn-lt"/>
                <a:ea typeface="+mn-ea"/>
                <a:cs typeface="+mn-cs"/>
              </a:rPr>
              <a:t>, sık sık hasta olup konuşmaktan korkardı; ancak kocasıyla birlikte bir kiliseye liderlik eden başarılı bir kadın oldu. Amerika'da, bir köle ve 13 çocuktan biri olarak dünyaya gelen Amanda Smith, İngiltere, Hindistan, Afrika ve dünyanın diğer bölgelerinde vaaz vererek uluslararası çapta beğeni toplayan misyoner bir müjdeci oldu. Genç bir kız olan Ellen White ciddi derecede sağlık problemleri yaşamıştı ve daha fazla eğitim görmedi ancak teşvik ve kitaplarıyla milyonlarca kişiyi etkilemiş usta bir vaiz ve yazar oldu. Kenya'da fakir bir ailede doğan </a:t>
            </a:r>
            <a:r>
              <a:rPr lang="tr-TR" sz="1200" i="1" kern="1200" dirty="0" err="1" smtClean="0">
                <a:solidFill>
                  <a:schemeClr val="tx1"/>
                </a:solidFill>
                <a:effectLst/>
                <a:latin typeface="+mn-lt"/>
                <a:ea typeface="+mn-ea"/>
                <a:cs typeface="+mn-cs"/>
              </a:rPr>
              <a:t>Wangari</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Matthai</a:t>
            </a:r>
            <a:r>
              <a:rPr lang="tr-TR" sz="1200" i="1" kern="1200" dirty="0" smtClean="0">
                <a:solidFill>
                  <a:schemeClr val="tx1"/>
                </a:solidFill>
                <a:effectLst/>
                <a:latin typeface="+mn-lt"/>
                <a:ea typeface="+mn-ea"/>
                <a:cs typeface="+mn-cs"/>
              </a:rPr>
              <a:t>, kadınlar ve tutuklular için yürüttüğü bir kampanyayla, ulusunun çevreye duyarlı olması ve ağaçları kurtarmak için yardımcı olmasıyla ünlü oldu.</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Bütün bu kadın hikayeleri, manevi zafer ve başarı doludur. "Beni güçlendirenin aracılığıyla her şeyi yapabilirim" (</a:t>
            </a:r>
            <a:r>
              <a:rPr lang="tr-TR" sz="1200" i="1" kern="1200" dirty="0" err="1" smtClean="0">
                <a:solidFill>
                  <a:schemeClr val="tx1"/>
                </a:solidFill>
                <a:effectLst/>
                <a:latin typeface="+mn-lt"/>
                <a:ea typeface="+mn-ea"/>
                <a:cs typeface="+mn-cs"/>
              </a:rPr>
              <a:t>Filipililer</a:t>
            </a:r>
            <a:r>
              <a:rPr lang="tr-TR" sz="1200" i="1" kern="1200" dirty="0" smtClean="0">
                <a:solidFill>
                  <a:schemeClr val="tx1"/>
                </a:solidFill>
                <a:effectLst/>
                <a:latin typeface="+mn-lt"/>
                <a:ea typeface="+mn-ea"/>
                <a:cs typeface="+mn-cs"/>
              </a:rPr>
              <a:t> 4:13) vaadine sadık kaldılar.</a:t>
            </a:r>
            <a:endParaRPr lang="en-US" sz="1200" i="1"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2E38773-818C-024D-B2A0-34162457771E}" type="slidenum">
              <a:rPr lang="en-US" smtClean="0"/>
              <a:t>4</a:t>
            </a:fld>
            <a:endParaRPr lang="en-US"/>
          </a:p>
        </p:txBody>
      </p:sp>
    </p:spTree>
    <p:extLst>
      <p:ext uri="{BB962C8B-B14F-4D97-AF65-F5344CB8AC3E}">
        <p14:creationId xmlns:p14="http://schemas.microsoft.com/office/powerpoint/2010/main" val="48240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FIVE PRINCIPLES FOR SUCCESSFUL LIVING </a:t>
            </a:r>
          </a:p>
          <a:p>
            <a:pPr marL="0" marR="0" indent="0" algn="l" defTabSz="914400" rtl="0" eaLnBrk="1" fontAlgn="auto" latinLnBrk="0" hangingPunct="1">
              <a:lnSpc>
                <a:spcPct val="100000"/>
              </a:lnSpc>
              <a:spcBef>
                <a:spcPts val="0"/>
              </a:spcBef>
              <a:spcAft>
                <a:spcPts val="0"/>
              </a:spcAft>
              <a:buClrTx/>
              <a:buSzTx/>
              <a:buFontTx/>
              <a:buNone/>
              <a:tabLst/>
              <a:defRPr/>
            </a:pPr>
            <a:r>
              <a:rPr lang="tr-TR" sz="1200" b="1" i="1" kern="1200" dirty="0" smtClean="0">
                <a:solidFill>
                  <a:schemeClr val="tx1"/>
                </a:solidFill>
                <a:effectLst/>
                <a:latin typeface="+mn-lt"/>
                <a:ea typeface="+mn-ea"/>
                <a:cs typeface="+mn-cs"/>
              </a:rPr>
              <a:t>BAŞARILI YAŞAMAK İÇİN 5 PRENSİP</a:t>
            </a:r>
            <a:endParaRPr lang="en-US" sz="1200" i="1"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2E38773-818C-024D-B2A0-34162457771E}" type="slidenum">
              <a:rPr lang="en-US" smtClean="0"/>
              <a:t>5</a:t>
            </a:fld>
            <a:endParaRPr lang="en-US"/>
          </a:p>
        </p:txBody>
      </p:sp>
    </p:spTree>
    <p:extLst>
      <p:ext uri="{BB962C8B-B14F-4D97-AF65-F5344CB8AC3E}">
        <p14:creationId xmlns:p14="http://schemas.microsoft.com/office/powerpoint/2010/main" val="283393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sz="1200" b="1" i="0" kern="1200" dirty="0" smtClean="0">
                <a:solidFill>
                  <a:schemeClr val="tx1"/>
                </a:solidFill>
                <a:effectLst/>
                <a:latin typeface="+mn-lt"/>
                <a:ea typeface="+mn-ea"/>
                <a:cs typeface="+mn-cs"/>
              </a:rPr>
              <a:t>There is a difference between worldly success and Godly success. </a:t>
            </a:r>
          </a:p>
          <a:p>
            <a:pPr marL="0" indent="0">
              <a:buNone/>
            </a:pPr>
            <a:r>
              <a:rPr lang="en-US" sz="1200" kern="1200" dirty="0" smtClean="0">
                <a:solidFill>
                  <a:schemeClr val="tx1"/>
                </a:solidFill>
                <a:effectLst/>
                <a:latin typeface="+mn-lt"/>
                <a:ea typeface="+mn-ea"/>
                <a:cs typeface="+mn-cs"/>
              </a:rPr>
              <a:t>Worldly success and self-esteem involves possessions, performance, position, appearance, and people. True Godly success begins with that sense of worth and uniqueness which comes from our position in Christ. We are already special, created in His image, and loved with an everlasting love. Success, then, becomes striving to be all that God has already gifted me to become. Success means reaching my full potential in Christ Jesus.</a:t>
            </a:r>
          </a:p>
          <a:p>
            <a:pPr marL="0" indent="0">
              <a:buNone/>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tr-TR" sz="1200" b="1" i="1" kern="1200" dirty="0" smtClean="0">
                <a:solidFill>
                  <a:schemeClr val="tx1"/>
                </a:solidFill>
                <a:effectLst/>
                <a:latin typeface="+mn-lt"/>
                <a:ea typeface="+mn-ea"/>
                <a:cs typeface="+mn-cs"/>
              </a:rPr>
              <a:t>1.</a:t>
            </a:r>
            <a:r>
              <a:rPr lang="tr-TR" sz="1200" i="1" kern="1200" dirty="0" smtClean="0">
                <a:solidFill>
                  <a:schemeClr val="tx1"/>
                </a:solidFill>
                <a:effectLst/>
                <a:latin typeface="+mn-lt"/>
                <a:ea typeface="+mn-ea"/>
                <a:cs typeface="+mn-cs"/>
              </a:rPr>
              <a:t> </a:t>
            </a:r>
            <a:r>
              <a:rPr lang="tr-TR" sz="1200" b="1" i="1" kern="1200" dirty="0" smtClean="0">
                <a:solidFill>
                  <a:schemeClr val="tx1"/>
                </a:solidFill>
                <a:effectLst/>
                <a:latin typeface="+mn-lt"/>
                <a:ea typeface="+mn-ea"/>
                <a:cs typeface="+mn-cs"/>
              </a:rPr>
              <a:t>Dünyevi başarı ile ilahi başarı arasında bir fark vardır.</a:t>
            </a:r>
            <a:r>
              <a:rPr lang="tr-TR" sz="1200" i="1" kern="1200" dirty="0" smtClean="0">
                <a:solidFill>
                  <a:schemeClr val="tx1"/>
                </a:solidFill>
                <a:effectLst/>
                <a:latin typeface="+mn-lt"/>
                <a:ea typeface="+mn-ea"/>
                <a:cs typeface="+mn-cs"/>
              </a:rPr>
              <a:t> Dünyevi başarı ve benlik saygısı mal, performans, pozisyon, görünüş ve insanları içerir. Gerçek ilahi başarı, Mesih'teki konumumuzdan gelen değer ve benzersiz duyguyla başlar. Biz zaten özeliz, O’nun benzerliğinde ​​yaratılmış ve sonsuz bir sevgiyle sevilmişiz. O halde, başarı,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zaten bana verdiği her şey için çabalamak demektir. Başarı, İsa Mesih'teki tam potansiyelime ulaşmak demektir.</a:t>
            </a:r>
            <a:endParaRPr lang="en-US" sz="1200" i="1" kern="1200" dirty="0" smtClean="0">
              <a:solidFill>
                <a:schemeClr val="tx1"/>
              </a:solidFill>
              <a:effectLst/>
              <a:latin typeface="+mn-lt"/>
              <a:ea typeface="+mn-ea"/>
              <a:cs typeface="+mn-cs"/>
            </a:endParaRPr>
          </a:p>
          <a:p>
            <a:pPr marL="0" inden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2E38773-818C-024D-B2A0-34162457771E}" type="slidenum">
              <a:rPr lang="en-US" smtClean="0"/>
              <a:t>6</a:t>
            </a:fld>
            <a:endParaRPr lang="en-US"/>
          </a:p>
        </p:txBody>
      </p:sp>
    </p:spTree>
    <p:extLst>
      <p:ext uri="{BB962C8B-B14F-4D97-AF65-F5344CB8AC3E}">
        <p14:creationId xmlns:p14="http://schemas.microsoft.com/office/powerpoint/2010/main" val="10499851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2. I am somebody, a child of God, created in His image</a:t>
            </a:r>
            <a:r>
              <a:rPr lang="en-US" sz="1200" b="1" i="0" kern="1200" dirty="0" smtClean="0">
                <a:solidFill>
                  <a:schemeClr val="tx1"/>
                </a:solidFill>
                <a:effectLst/>
                <a:latin typeface="+mn-lt"/>
                <a:ea typeface="+mn-ea"/>
                <a:cs typeface="+mn-cs"/>
              </a:rPr>
              <a:t>.“</a:t>
            </a:r>
            <a:endParaRPr lang="en-US" sz="1200" b="1" i="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…Before I was born the Lord called me; from my birth he has made made mention of my name” (Isaiah 49:1). While I was still a microscopic cell, God arranged my DNA and lined up my genes and chromosomes to make me the special person that I am. There is none other like me among 7 billion people living on Planet Earth. (See Psalm 139:13-16.)</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2. Ben, O’nun imajında ​​yaratılmış, </a:t>
            </a:r>
            <a:r>
              <a:rPr lang="tr-TR" sz="1200" b="1" i="1" kern="1200" dirty="0" err="1" smtClean="0">
                <a:solidFill>
                  <a:schemeClr val="tx1"/>
                </a:solidFill>
                <a:effectLst/>
                <a:latin typeface="+mn-lt"/>
                <a:ea typeface="+mn-ea"/>
                <a:cs typeface="+mn-cs"/>
              </a:rPr>
              <a:t>Rab’bin</a:t>
            </a:r>
            <a:r>
              <a:rPr lang="tr-TR" sz="1200" b="1" i="1" kern="1200" dirty="0" smtClean="0">
                <a:solidFill>
                  <a:schemeClr val="tx1"/>
                </a:solidFill>
                <a:effectLst/>
                <a:latin typeface="+mn-lt"/>
                <a:ea typeface="+mn-ea"/>
                <a:cs typeface="+mn-cs"/>
              </a:rPr>
              <a:t> bir çocuğuyum.</a:t>
            </a:r>
            <a:r>
              <a:rPr lang="tr-TR" sz="1200" i="1" kern="1200" dirty="0" smtClean="0">
                <a:solidFill>
                  <a:schemeClr val="tx1"/>
                </a:solidFill>
                <a:effectLst/>
                <a:latin typeface="+mn-lt"/>
                <a:ea typeface="+mn-ea"/>
                <a:cs typeface="+mn-cs"/>
              </a:rPr>
              <a:t> </a:t>
            </a:r>
          </a:p>
          <a:p>
            <a:r>
              <a:rPr lang="tr-TR" sz="1200" i="1" kern="1200" dirty="0" smtClean="0">
                <a:solidFill>
                  <a:schemeClr val="tx1"/>
                </a:solidFill>
                <a:effectLst/>
                <a:latin typeface="+mn-lt"/>
                <a:ea typeface="+mn-ea"/>
                <a:cs typeface="+mn-cs"/>
              </a:rPr>
              <a:t>"RAB beni ana rahmindeyken çağırdı, Annemin karnındayken adımı koydu." (</a:t>
            </a:r>
            <a:r>
              <a:rPr lang="tr-TR" sz="1200" i="1" kern="1200" dirty="0" err="1" smtClean="0">
                <a:solidFill>
                  <a:schemeClr val="tx1"/>
                </a:solidFill>
                <a:effectLst/>
                <a:latin typeface="+mn-lt"/>
                <a:ea typeface="+mn-ea"/>
                <a:cs typeface="+mn-cs"/>
              </a:rPr>
              <a:t>Yeşaya</a:t>
            </a:r>
            <a:r>
              <a:rPr lang="tr-TR" sz="1200" i="1" kern="1200" dirty="0" smtClean="0">
                <a:solidFill>
                  <a:schemeClr val="tx1"/>
                </a:solidFill>
                <a:effectLst/>
                <a:latin typeface="+mn-lt"/>
                <a:ea typeface="+mn-ea"/>
                <a:cs typeface="+mn-cs"/>
              </a:rPr>
              <a:t> 49:1). Hâlâ mikroskobik bir hücredeyken Rab DNA'mı düzenlemiş ve ben olduğum özel kişiyi yapmak için genlerimi ve kromozomlarımı sıraya koymuştur. Dünya Gezegeninde yaşayan 7 milyar insan arasında benim gibi biri yoktur. (Bkz. </a:t>
            </a:r>
            <a:r>
              <a:rPr lang="tr-TR" sz="1200" i="1" kern="1200" dirty="0" err="1" smtClean="0">
                <a:solidFill>
                  <a:schemeClr val="tx1"/>
                </a:solidFill>
                <a:effectLst/>
                <a:latin typeface="+mn-lt"/>
                <a:ea typeface="+mn-ea"/>
                <a:cs typeface="+mn-cs"/>
              </a:rPr>
              <a:t>Mezmurlar</a:t>
            </a:r>
            <a:r>
              <a:rPr lang="tr-TR" sz="1200" i="1" kern="1200" dirty="0" smtClean="0">
                <a:solidFill>
                  <a:schemeClr val="tx1"/>
                </a:solidFill>
                <a:effectLst/>
                <a:latin typeface="+mn-lt"/>
                <a:ea typeface="+mn-ea"/>
                <a:cs typeface="+mn-cs"/>
              </a:rPr>
              <a:t> 139:13-16.)</a:t>
            </a:r>
            <a:endParaRPr lang="en-US" sz="1200" i="1"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2E38773-818C-024D-B2A0-34162457771E}" type="slidenum">
              <a:rPr lang="en-US" smtClean="0"/>
              <a:t>7</a:t>
            </a:fld>
            <a:endParaRPr lang="en-US"/>
          </a:p>
        </p:txBody>
      </p:sp>
    </p:spTree>
    <p:extLst>
      <p:ext uri="{BB962C8B-B14F-4D97-AF65-F5344CB8AC3E}">
        <p14:creationId xmlns:p14="http://schemas.microsoft.com/office/powerpoint/2010/main" val="1733450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3. Jesus died to assure my success. </a:t>
            </a:r>
            <a:endParaRPr lang="en-US" sz="1200" i="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Because of Jesus’ death, the wealth of the universe is mine.  I am now a child of the King, a daughter of God. “I can do everything through him who gives me strength” (Philippians 4:13; see Joshua 1:8, 9).</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tr-TR" sz="1200" b="1" i="1" kern="1200" dirty="0" smtClean="0">
                <a:solidFill>
                  <a:schemeClr val="tx1"/>
                </a:solidFill>
                <a:effectLst/>
                <a:latin typeface="+mn-lt"/>
                <a:ea typeface="+mn-ea"/>
                <a:cs typeface="+mn-cs"/>
              </a:rPr>
              <a:t>3. İsa başarılarımı güvence altına almak için öldü.</a:t>
            </a:r>
            <a:r>
              <a:rPr lang="tr-TR" sz="1200" i="1" kern="1200" dirty="0" smtClean="0">
                <a:solidFill>
                  <a:schemeClr val="tx1"/>
                </a:solidFill>
                <a:effectLst/>
                <a:latin typeface="+mn-lt"/>
                <a:ea typeface="+mn-ea"/>
                <a:cs typeface="+mn-cs"/>
              </a:rPr>
              <a:t> İsa'nın ölümünden dolayı, evrenin serveti benimdir. Ben şimdi bir Kral’ın çocuğum,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kızıyım. "Beni güçlendirenin aracılığıyla her şeyi yapabilirim." (</a:t>
            </a:r>
            <a:r>
              <a:rPr lang="tr-TR" sz="1200" i="1" kern="1200" dirty="0" err="1" smtClean="0">
                <a:solidFill>
                  <a:schemeClr val="tx1"/>
                </a:solidFill>
                <a:effectLst/>
                <a:latin typeface="+mn-lt"/>
                <a:ea typeface="+mn-ea"/>
                <a:cs typeface="+mn-cs"/>
              </a:rPr>
              <a:t>Filipililer</a:t>
            </a:r>
            <a:r>
              <a:rPr lang="tr-TR" sz="1200" i="1" kern="1200" dirty="0" smtClean="0">
                <a:solidFill>
                  <a:schemeClr val="tx1"/>
                </a:solidFill>
                <a:effectLst/>
                <a:latin typeface="+mn-lt"/>
                <a:ea typeface="+mn-ea"/>
                <a:cs typeface="+mn-cs"/>
              </a:rPr>
              <a:t> 4:13, </a:t>
            </a:r>
            <a:r>
              <a:rPr lang="tr-TR" sz="1200" i="1" kern="1200" dirty="0" err="1" smtClean="0">
                <a:solidFill>
                  <a:schemeClr val="tx1"/>
                </a:solidFill>
                <a:effectLst/>
                <a:latin typeface="+mn-lt"/>
                <a:ea typeface="+mn-ea"/>
                <a:cs typeface="+mn-cs"/>
              </a:rPr>
              <a:t>Yeşu</a:t>
            </a:r>
            <a:r>
              <a:rPr lang="tr-TR" sz="1200" i="1" kern="1200" dirty="0" smtClean="0">
                <a:solidFill>
                  <a:schemeClr val="tx1"/>
                </a:solidFill>
                <a:effectLst/>
                <a:latin typeface="+mn-lt"/>
                <a:ea typeface="+mn-ea"/>
                <a:cs typeface="+mn-cs"/>
              </a:rPr>
              <a:t> 1:8, 9).</a:t>
            </a:r>
            <a:endParaRPr lang="en-US" sz="1200" i="1"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2E38773-818C-024D-B2A0-34162457771E}" type="slidenum">
              <a:rPr lang="en-US" smtClean="0"/>
              <a:t>8</a:t>
            </a:fld>
            <a:endParaRPr lang="en-US"/>
          </a:p>
        </p:txBody>
      </p:sp>
    </p:spTree>
    <p:extLst>
      <p:ext uri="{BB962C8B-B14F-4D97-AF65-F5344CB8AC3E}">
        <p14:creationId xmlns:p14="http://schemas.microsoft.com/office/powerpoint/2010/main" val="13044489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4. God has a special plan for my life</a:t>
            </a:r>
            <a:r>
              <a:rPr lang="en-US" sz="1200" b="1" i="0" kern="1200" dirty="0" smtClean="0">
                <a:solidFill>
                  <a:schemeClr val="tx1"/>
                </a:solidFill>
                <a:effectLst/>
                <a:latin typeface="+mn-lt"/>
                <a:ea typeface="+mn-ea"/>
                <a:cs typeface="+mn-cs"/>
              </a:rPr>
              <a:t>.</a:t>
            </a:r>
            <a:endParaRPr lang="en-US" sz="1200" i="1"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“Not more surely is the place prepared for us in the heavenly mansions than is the special place designated on earth where we are to work for God” (E. G. White. </a:t>
            </a:r>
            <a:r>
              <a:rPr lang="en-US" sz="1200" i="1" kern="1200" dirty="0" smtClean="0">
                <a:solidFill>
                  <a:schemeClr val="tx1"/>
                </a:solidFill>
                <a:effectLst/>
                <a:latin typeface="+mn-lt"/>
                <a:ea typeface="+mn-ea"/>
                <a:cs typeface="+mn-cs"/>
              </a:rPr>
              <a:t>Christ’s Object Lessons</a:t>
            </a:r>
            <a:r>
              <a:rPr lang="en-US" sz="1200" kern="1200" dirty="0" smtClean="0">
                <a:solidFill>
                  <a:schemeClr val="tx1"/>
                </a:solidFill>
                <a:effectLst/>
                <a:latin typeface="+mn-lt"/>
                <a:ea typeface="+mn-ea"/>
                <a:cs typeface="+mn-cs"/>
              </a:rPr>
              <a:t>. p. 327). “You will go out with joy and be led forth with peace; the mountains and hills will burst into song before you, and all the trees of the field will clap their hands” (Isaiah 55:9-12; see 60:1-3).</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tr-TR" sz="1200" b="1" i="1" kern="1200" dirty="0" smtClean="0">
                <a:solidFill>
                  <a:schemeClr val="tx1"/>
                </a:solidFill>
                <a:effectLst/>
                <a:latin typeface="+mn-lt"/>
                <a:ea typeface="+mn-ea"/>
                <a:cs typeface="+mn-cs"/>
              </a:rPr>
              <a:t>4. Hayatım için </a:t>
            </a:r>
            <a:r>
              <a:rPr lang="tr-TR" sz="1200" b="1" i="1" kern="1200" dirty="0" err="1" smtClean="0">
                <a:solidFill>
                  <a:schemeClr val="tx1"/>
                </a:solidFill>
                <a:effectLst/>
                <a:latin typeface="+mn-lt"/>
                <a:ea typeface="+mn-ea"/>
                <a:cs typeface="+mn-cs"/>
              </a:rPr>
              <a:t>Rab’bin</a:t>
            </a:r>
            <a:r>
              <a:rPr lang="tr-TR" sz="1200" b="1" i="1" kern="1200" dirty="0" smtClean="0">
                <a:solidFill>
                  <a:schemeClr val="tx1"/>
                </a:solidFill>
                <a:effectLst/>
                <a:latin typeface="+mn-lt"/>
                <a:ea typeface="+mn-ea"/>
                <a:cs typeface="+mn-cs"/>
              </a:rPr>
              <a:t> özel bir planı var.</a:t>
            </a:r>
            <a:r>
              <a:rPr lang="tr-TR" sz="1200" i="1" kern="1200" dirty="0" smtClean="0">
                <a:solidFill>
                  <a:schemeClr val="tx1"/>
                </a:solidFill>
                <a:effectLst/>
                <a:latin typeface="+mn-lt"/>
                <a:ea typeface="+mn-ea"/>
                <a:cs typeface="+mn-cs"/>
              </a:rPr>
              <a:t> "Yeryüzünde Allah için çalışmamız gereken özel yer, bizim için hazırlanmış olan göksel konutlar kadar kesin bir şekilde belirlenmiştir." (E. G. White, Mesih'in  Örnek Dersleri, sayfa 327). "Sevinçle çıkacak, esenlikle geri götürüleceksiniz. Dağlar, tepeler önünüzde sevinçle çığıracak, kırdaki bütün ağaçlar alkış tutacak." (</a:t>
            </a:r>
            <a:r>
              <a:rPr lang="tr-TR" sz="1200" i="1" kern="1200" dirty="0" err="1" smtClean="0">
                <a:solidFill>
                  <a:schemeClr val="tx1"/>
                </a:solidFill>
                <a:effectLst/>
                <a:latin typeface="+mn-lt"/>
                <a:ea typeface="+mn-ea"/>
                <a:cs typeface="+mn-cs"/>
              </a:rPr>
              <a:t>Yeşaya</a:t>
            </a:r>
            <a:r>
              <a:rPr lang="tr-TR" sz="1200" i="1" kern="1200" dirty="0" smtClean="0">
                <a:solidFill>
                  <a:schemeClr val="tx1"/>
                </a:solidFill>
                <a:effectLst/>
                <a:latin typeface="+mn-lt"/>
                <a:ea typeface="+mn-ea"/>
                <a:cs typeface="+mn-cs"/>
              </a:rPr>
              <a:t> 55:12; bkz. 60:1-3).</a:t>
            </a:r>
            <a:endParaRPr lang="en-US" sz="1200" i="1"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2E38773-818C-024D-B2A0-34162457771E}" type="slidenum">
              <a:rPr lang="en-US" smtClean="0"/>
              <a:t>9</a:t>
            </a:fld>
            <a:endParaRPr lang="en-US"/>
          </a:p>
        </p:txBody>
      </p:sp>
    </p:spTree>
    <p:extLst>
      <p:ext uri="{BB962C8B-B14F-4D97-AF65-F5344CB8AC3E}">
        <p14:creationId xmlns:p14="http://schemas.microsoft.com/office/powerpoint/2010/main" val="9524333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smtClean="0">
                <a:solidFill>
                  <a:schemeClr val="tx1"/>
                </a:solidFill>
                <a:effectLst/>
                <a:latin typeface="+mn-lt"/>
                <a:ea typeface="+mn-ea"/>
                <a:cs typeface="+mn-cs"/>
              </a:rPr>
              <a:t>5.</a:t>
            </a:r>
            <a:r>
              <a:rPr lang="en-US" sz="1200" b="1" i="1" kern="1200" baseline="0" dirty="0" smtClean="0">
                <a:solidFill>
                  <a:schemeClr val="tx1"/>
                </a:solidFill>
                <a:effectLst/>
                <a:latin typeface="+mn-lt"/>
                <a:ea typeface="+mn-ea"/>
                <a:cs typeface="+mn-cs"/>
              </a:rPr>
              <a:t> </a:t>
            </a:r>
            <a:r>
              <a:rPr lang="en-US" sz="1200" b="1" i="1" kern="1200" dirty="0" smtClean="0">
                <a:solidFill>
                  <a:schemeClr val="tx1"/>
                </a:solidFill>
                <a:effectLst/>
                <a:latin typeface="+mn-lt"/>
                <a:ea typeface="+mn-ea"/>
                <a:cs typeface="+mn-cs"/>
              </a:rPr>
              <a:t>I don’t feel like a star.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“High and low, rich and poor, all have a work to do for the Master.  Everyone is called to action” (E. G. White, </a:t>
            </a:r>
            <a:r>
              <a:rPr lang="en-US" sz="1200" i="1" kern="1200" dirty="0" smtClean="0">
                <a:solidFill>
                  <a:schemeClr val="tx1"/>
                </a:solidFill>
                <a:effectLst/>
                <a:latin typeface="+mn-lt"/>
                <a:ea typeface="+mn-ea"/>
                <a:cs typeface="+mn-cs"/>
              </a:rPr>
              <a:t>Selected Messages</a:t>
            </a:r>
            <a:r>
              <a:rPr lang="en-US" sz="1200" kern="1200" dirty="0" smtClean="0">
                <a:solidFill>
                  <a:schemeClr val="tx1"/>
                </a:solidFill>
                <a:effectLst/>
                <a:latin typeface="+mn-lt"/>
                <a:ea typeface="+mn-ea"/>
                <a:cs typeface="+mn-cs"/>
              </a:rPr>
              <a:t>, Bk 1, p. 266). If we, in faith, talk and act success, the feelings will come. That is one of the psychological rules of life. Positive feelings follow positive thoughts and positive actions. Remember Joshua and the children of Israel as they faced Jericho. God told them to go forth, face the enemy, and blow the trumpets. Success follows action.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All of us, as Christian Adventist women, can be winners, no matter where we were born or how much education we have. We can be women of excellence regardless of the mistakes we have made in the past or the problems we may face in the future. Despite suffering, abuse, setbacks, and handicaps, we too can achieve. It doesn’t matter what committees vote, or what others think. We can receive a gold medal in living.</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Each of us can have success beyond our greatest dreams, for God created us to be women of excellence. He made us to be winners!  He is on our cheering team!</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5. Bir yıldız gibi hissetmiyorum.</a:t>
            </a:r>
            <a:r>
              <a:rPr lang="tr-TR" sz="1200" i="1" kern="1200" dirty="0" smtClean="0">
                <a:solidFill>
                  <a:schemeClr val="tx1"/>
                </a:solidFill>
                <a:effectLst/>
                <a:latin typeface="+mn-lt"/>
                <a:ea typeface="+mn-ea"/>
                <a:cs typeface="+mn-cs"/>
              </a:rPr>
              <a:t> "Yüksek ve alçak, zengin ve fakir, hepsinin Üstadı için yapması gereken bir işi var. Herkes eyleme çağırılır "(E. G. White, </a:t>
            </a:r>
            <a:r>
              <a:rPr lang="tr-TR" sz="1200" i="1" kern="1200" dirty="0" err="1" smtClean="0">
                <a:solidFill>
                  <a:schemeClr val="tx1"/>
                </a:solidFill>
                <a:effectLst/>
                <a:latin typeface="+mn-lt"/>
                <a:ea typeface="+mn-ea"/>
                <a:cs typeface="+mn-cs"/>
              </a:rPr>
              <a:t>Selected</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Messages</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Bk</a:t>
            </a:r>
            <a:r>
              <a:rPr lang="tr-TR" sz="1200" i="1" kern="1200" dirty="0" smtClean="0">
                <a:solidFill>
                  <a:schemeClr val="tx1"/>
                </a:solidFill>
                <a:effectLst/>
                <a:latin typeface="+mn-lt"/>
                <a:ea typeface="+mn-ea"/>
                <a:cs typeface="+mn-cs"/>
              </a:rPr>
              <a:t> 1, sayfa 266). Eğer biz imanla başarı hakkında konuşur ve davranırsak, duyguları da gelecektir. Yaşamın psikolojik kurallarından biri de budur. Olumlu duygular olumlu düşünceleri ve olumlu eylemleri takip eder. </a:t>
            </a:r>
            <a:r>
              <a:rPr lang="tr-TR" sz="1200" i="1" kern="1200" dirty="0" err="1" smtClean="0">
                <a:solidFill>
                  <a:schemeClr val="tx1"/>
                </a:solidFill>
                <a:effectLst/>
                <a:latin typeface="+mn-lt"/>
                <a:ea typeface="+mn-ea"/>
                <a:cs typeface="+mn-cs"/>
              </a:rPr>
              <a:t>Yeşu'yu</a:t>
            </a:r>
            <a:r>
              <a:rPr lang="tr-TR" sz="1200" i="1" kern="1200" dirty="0" smtClean="0">
                <a:solidFill>
                  <a:schemeClr val="tx1"/>
                </a:solidFill>
                <a:effectLst/>
                <a:latin typeface="+mn-lt"/>
                <a:ea typeface="+mn-ea"/>
                <a:cs typeface="+mn-cs"/>
              </a:rPr>
              <a:t> ve </a:t>
            </a:r>
            <a:r>
              <a:rPr lang="tr-TR" sz="1200" i="1" kern="1200" dirty="0" err="1" smtClean="0">
                <a:solidFill>
                  <a:schemeClr val="tx1"/>
                </a:solidFill>
                <a:effectLst/>
                <a:latin typeface="+mn-lt"/>
                <a:ea typeface="+mn-ea"/>
                <a:cs typeface="+mn-cs"/>
              </a:rPr>
              <a:t>İsrailoğullarını</a:t>
            </a:r>
            <a:r>
              <a:rPr lang="tr-TR" sz="1200" i="1" kern="1200" dirty="0" smtClean="0">
                <a:solidFill>
                  <a:schemeClr val="tx1"/>
                </a:solidFill>
                <a:effectLst/>
                <a:latin typeface="+mn-lt"/>
                <a:ea typeface="+mn-ea"/>
                <a:cs typeface="+mn-cs"/>
              </a:rPr>
              <a:t>, Eriha ile yüzleştiklerinde unutmayın. Rab, onlara ileri gitmelerini, düşmanla yüzleşmelerini ve borularını çalmalarını söyledi. Başarı, eylemi takip eder.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Hepimiz, Hıristiyan </a:t>
            </a:r>
            <a:r>
              <a:rPr lang="tr-TR" sz="1200" i="1" kern="1200" dirty="0" err="1" smtClean="0">
                <a:solidFill>
                  <a:schemeClr val="tx1"/>
                </a:solidFill>
                <a:effectLst/>
                <a:latin typeface="+mn-lt"/>
                <a:ea typeface="+mn-ea"/>
                <a:cs typeface="+mn-cs"/>
              </a:rPr>
              <a:t>Adventist</a:t>
            </a:r>
            <a:r>
              <a:rPr lang="tr-TR" sz="1200" i="1" kern="1200" dirty="0" smtClean="0">
                <a:solidFill>
                  <a:schemeClr val="tx1"/>
                </a:solidFill>
                <a:effectLst/>
                <a:latin typeface="+mn-lt"/>
                <a:ea typeface="+mn-ea"/>
                <a:cs typeface="+mn-cs"/>
              </a:rPr>
              <a:t> kadınlar olarak, nerede doğduğumuza veya ne kadar eğitim aldığımıza bakılmaksızın kazananlar olabiliriz. Geçmişte yaptığımız hatalar ya da gelecekte karşılaşabileceğimiz sorunlardan bağımsız olarak mükemmel kadınlar olabiliriz. Acı çekme, istismar, aksamalar ve engellere rağmen biz de başarabiliriz. Hangi komitelerin oy verdiği ya da başkalarının ne düşündüğü önemli değildir. Yaşamımızda bir altın madalya alabiliriz.</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Her birimiz en büyük hayallerimizin ötesinde bir başarıya ulaşabiliriz, çünkü Rab bizi mükemmel kadınlar olmamız için yarattı. Bizi kazananlardan yaptı! O bize tezahürat eden ekibimizdedir!</a:t>
            </a:r>
            <a:r>
              <a:rPr lang="en-US" i="1" dirty="0" smtClean="0">
                <a:effectLst/>
              </a:rPr>
              <a:t> </a:t>
            </a:r>
            <a:endParaRPr lang="en-US" sz="1200" i="1"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 </a:t>
            </a:r>
            <a:endParaRPr lang="en-US"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2E38773-818C-024D-B2A0-34162457771E}" type="slidenum">
              <a:rPr lang="en-US" smtClean="0"/>
              <a:t>10</a:t>
            </a:fld>
            <a:endParaRPr lang="en-US"/>
          </a:p>
        </p:txBody>
      </p:sp>
    </p:spTree>
    <p:extLst>
      <p:ext uri="{BB962C8B-B14F-4D97-AF65-F5344CB8AC3E}">
        <p14:creationId xmlns:p14="http://schemas.microsoft.com/office/powerpoint/2010/main" val="6400471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398463"/>
            <a:ext cx="3648075" cy="2735262"/>
          </a:xfrm>
        </p:spPr>
      </p:sp>
      <p:sp>
        <p:nvSpPr>
          <p:cNvPr id="3" name="Notes Placeholder 2"/>
          <p:cNvSpPr>
            <a:spLocks noGrp="1"/>
          </p:cNvSpPr>
          <p:nvPr>
            <p:ph type="body" idx="1"/>
          </p:nvPr>
        </p:nvSpPr>
        <p:spPr>
          <a:xfrm>
            <a:off x="685800" y="3313753"/>
            <a:ext cx="5486400" cy="3600450"/>
          </a:xfrm>
        </p:spPr>
        <p:txBody>
          <a:bodyPr/>
          <a:lstStyle/>
          <a:p>
            <a:r>
              <a:rPr lang="en-US" sz="1200" b="1" kern="1200" dirty="0" smtClean="0">
                <a:solidFill>
                  <a:schemeClr val="tx1"/>
                </a:solidFill>
                <a:effectLst/>
                <a:latin typeface="+mn-lt"/>
                <a:ea typeface="+mn-ea"/>
                <a:cs typeface="+mn-cs"/>
              </a:rPr>
              <a:t>RATE </a:t>
            </a:r>
            <a:r>
              <a:rPr lang="en-US" sz="1200" b="1" kern="1200" dirty="0" smtClean="0">
                <a:solidFill>
                  <a:schemeClr val="tx1"/>
                </a:solidFill>
                <a:effectLst/>
                <a:latin typeface="+mn-lt"/>
                <a:ea typeface="+mn-ea"/>
                <a:cs typeface="+mn-cs"/>
              </a:rPr>
              <a:t>YOURSELF</a:t>
            </a:r>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On a score of 1 to 5, rate yourself on the following characteristics of a woman of excellence.  Five is the best.</a:t>
            </a:r>
          </a:p>
          <a:p>
            <a:endParaRPr lang="en-US" sz="1200" kern="1200" dirty="0" smtClean="0">
              <a:solidFill>
                <a:schemeClr val="tx1"/>
              </a:solidFill>
              <a:effectLst/>
              <a:latin typeface="+mn-lt"/>
              <a:ea typeface="+mn-ea"/>
              <a:cs typeface="+mn-cs"/>
            </a:endParaRPr>
          </a:p>
          <a:p>
            <a:r>
              <a:rPr lang="en-US" sz="1200" b="1" i="1" kern="1200" dirty="0" smtClean="0">
                <a:solidFill>
                  <a:schemeClr val="tx1"/>
                </a:solidFill>
                <a:effectLst/>
                <a:latin typeface="+mn-lt"/>
                <a:ea typeface="+mn-ea"/>
                <a:cs typeface="+mn-cs"/>
              </a:rPr>
              <a:t>KENDİNİZİ DEĞERLENDİRİN</a:t>
            </a:r>
            <a:r>
              <a:rPr lang="en-US" i="1" dirty="0" smtClean="0">
                <a:effectLst/>
              </a:rPr>
              <a:t> </a:t>
            </a:r>
            <a:endParaRPr lang="en-US" sz="1200" i="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tr-TR" sz="1200" i="1" kern="1200" dirty="0" smtClean="0">
                <a:solidFill>
                  <a:schemeClr val="tx1"/>
                </a:solidFill>
                <a:effectLst/>
                <a:latin typeface="+mn-lt"/>
                <a:ea typeface="+mn-ea"/>
                <a:cs typeface="+mn-cs"/>
              </a:rPr>
              <a:t>1-5 arası bir skorla, kendinizi mükemmel bir kadının aşağıdaki özellikleriyle değerlendirin. Beş en iyi skordur.</a:t>
            </a:r>
            <a:endParaRPr lang="en-US" sz="1200" i="1"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2E38773-818C-024D-B2A0-34162457771E}" type="slidenum">
              <a:rPr lang="en-US" smtClean="0"/>
              <a:t>11</a:t>
            </a:fld>
            <a:endParaRPr lang="en-US"/>
          </a:p>
        </p:txBody>
      </p:sp>
    </p:spTree>
    <p:extLst>
      <p:ext uri="{BB962C8B-B14F-4D97-AF65-F5344CB8AC3E}">
        <p14:creationId xmlns:p14="http://schemas.microsoft.com/office/powerpoint/2010/main" val="14862635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PERSONAL GROWTH </a:t>
            </a:r>
            <a:r>
              <a:rPr lang="en-US" sz="1200" b="1" kern="1200" dirty="0" smtClean="0">
                <a:solidFill>
                  <a:schemeClr val="tx1"/>
                </a:solidFill>
                <a:effectLst/>
                <a:latin typeface="+mn-lt"/>
                <a:ea typeface="+mn-ea"/>
                <a:cs typeface="+mn-cs"/>
              </a:rPr>
              <a:t>EXERCISES</a:t>
            </a:r>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1.Begin </a:t>
            </a:r>
            <a:r>
              <a:rPr lang="en-US" sz="1200" kern="1200" dirty="0" smtClean="0">
                <a:solidFill>
                  <a:schemeClr val="tx1"/>
                </a:solidFill>
                <a:effectLst/>
                <a:latin typeface="+mn-lt"/>
                <a:ea typeface="+mn-ea"/>
                <a:cs typeface="+mn-cs"/>
              </a:rPr>
              <a:t>to appreciate the way God has made you. Fill in the following inventory</a:t>
            </a:r>
            <a:r>
              <a:rPr lang="en-US" sz="1200"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	Three leisure-time activities I enjoy.</a:t>
            </a:r>
          </a:p>
          <a:p>
            <a:r>
              <a:rPr lang="en-US" sz="1200" kern="1200" dirty="0" smtClean="0">
                <a:solidFill>
                  <a:schemeClr val="tx1"/>
                </a:solidFill>
                <a:effectLst/>
                <a:latin typeface="+mn-lt"/>
                <a:ea typeface="+mn-ea"/>
                <a:cs typeface="+mn-cs"/>
              </a:rPr>
              <a:t>B.	Three things I do well.</a:t>
            </a:r>
          </a:p>
          <a:p>
            <a:r>
              <a:rPr lang="en-US" sz="1200" kern="1200" dirty="0" smtClean="0">
                <a:solidFill>
                  <a:schemeClr val="tx1"/>
                </a:solidFill>
                <a:effectLst/>
                <a:latin typeface="+mn-lt"/>
                <a:ea typeface="+mn-ea"/>
                <a:cs typeface="+mn-cs"/>
              </a:rPr>
              <a:t>C.	Three achievements in my life.</a:t>
            </a:r>
          </a:p>
          <a:p>
            <a:r>
              <a:rPr lang="en-US" sz="1200" kern="1200" dirty="0" smtClean="0">
                <a:solidFill>
                  <a:schemeClr val="tx1"/>
                </a:solidFill>
                <a:effectLst/>
                <a:latin typeface="+mn-lt"/>
                <a:ea typeface="+mn-ea"/>
                <a:cs typeface="+mn-cs"/>
              </a:rPr>
              <a:t>D.	Three positive adjectives that describe me.</a:t>
            </a:r>
          </a:p>
          <a:p>
            <a:r>
              <a:rPr lang="en-US" sz="1200" kern="1200" dirty="0" smtClean="0">
                <a:solidFill>
                  <a:schemeClr val="tx1"/>
                </a:solidFill>
                <a:effectLst/>
                <a:latin typeface="+mn-lt"/>
                <a:ea typeface="+mn-ea"/>
                <a:cs typeface="+mn-cs"/>
              </a:rPr>
              <a:t>E.	Three things I like about my body and the way I look.</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2.Go </a:t>
            </a:r>
            <a:r>
              <a:rPr lang="en-US" sz="1200" kern="1200" dirty="0" smtClean="0">
                <a:solidFill>
                  <a:schemeClr val="tx1"/>
                </a:solidFill>
                <a:effectLst/>
                <a:latin typeface="+mn-lt"/>
                <a:ea typeface="+mn-ea"/>
                <a:cs typeface="+mn-cs"/>
              </a:rPr>
              <a:t>back over your inventory and use it as an outline for a prayer in which you thank God for each item on your list and the unique person He has made you to be.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3.Divide </a:t>
            </a:r>
            <a:r>
              <a:rPr lang="en-US" sz="1200" kern="1200" dirty="0" smtClean="0">
                <a:solidFill>
                  <a:schemeClr val="tx1"/>
                </a:solidFill>
                <a:effectLst/>
                <a:latin typeface="+mn-lt"/>
                <a:ea typeface="+mn-ea"/>
                <a:cs typeface="+mn-cs"/>
              </a:rPr>
              <a:t>a sheet of paper into two columns. In the first column write the names of women in the Bible who project an image of success and high self-worth. Think of women who showed self-confidence and courage to become all that God had gifted them to become. In a second column, describe her actions.</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tr-TR" sz="1200" b="1" i="1" kern="1200" dirty="0" smtClean="0">
                <a:solidFill>
                  <a:schemeClr val="tx1"/>
                </a:solidFill>
                <a:effectLst/>
                <a:latin typeface="+mn-lt"/>
                <a:ea typeface="+mn-ea"/>
                <a:cs typeface="+mn-cs"/>
              </a:rPr>
              <a:t>KİŞİSEL BÜYÜME EGZERSİZLERİ</a:t>
            </a:r>
          </a:p>
          <a:p>
            <a:r>
              <a:rPr lang="tr-TR" sz="1200" i="1" kern="1200" dirty="0" smtClean="0">
                <a:solidFill>
                  <a:schemeClr val="tx1"/>
                </a:solidFill>
                <a:effectLst/>
                <a:latin typeface="+mn-lt"/>
                <a:ea typeface="+mn-ea"/>
                <a:cs typeface="+mn-cs"/>
              </a:rPr>
              <a:t>1. Allah'ın sizi nasıl yarattığını takdir etmeye başlayın. Aşağıdaki envanteri doldurun:</a:t>
            </a:r>
            <a:endParaRPr lang="en-US" sz="1200" i="1" kern="1200" dirty="0" smtClean="0">
              <a:solidFill>
                <a:schemeClr val="tx1"/>
              </a:solidFill>
              <a:effectLst/>
              <a:latin typeface="+mn-lt"/>
              <a:ea typeface="+mn-ea"/>
              <a:cs typeface="+mn-cs"/>
            </a:endParaRPr>
          </a:p>
          <a:p>
            <a:pPr marL="228600" indent="-228600">
              <a:buFont typeface="+mj-lt"/>
              <a:buAutoNum type="alphaUcPeriod"/>
            </a:pPr>
            <a:r>
              <a:rPr lang="tr-TR" sz="1200" i="1" kern="1200" dirty="0" smtClean="0">
                <a:solidFill>
                  <a:schemeClr val="tx1"/>
                </a:solidFill>
                <a:effectLst/>
                <a:latin typeface="+mn-lt"/>
                <a:ea typeface="+mn-ea"/>
                <a:cs typeface="+mn-cs"/>
              </a:rPr>
              <a:t> Sevdiğim üç boş zaman etkinliği.</a:t>
            </a:r>
            <a:endParaRPr lang="en-US" sz="1200" i="1" kern="1200" dirty="0" smtClean="0">
              <a:solidFill>
                <a:schemeClr val="tx1"/>
              </a:solidFill>
              <a:effectLst/>
              <a:latin typeface="+mn-lt"/>
              <a:ea typeface="+mn-ea"/>
              <a:cs typeface="+mn-cs"/>
            </a:endParaRPr>
          </a:p>
          <a:p>
            <a:pPr marL="228600" indent="-228600">
              <a:buFont typeface="+mj-lt"/>
              <a:buAutoNum type="alphaUcPeriod"/>
            </a:pPr>
            <a:r>
              <a:rPr lang="tr-TR" sz="1200" i="1" kern="1200" dirty="0" smtClean="0">
                <a:solidFill>
                  <a:schemeClr val="tx1"/>
                </a:solidFill>
                <a:effectLst/>
                <a:latin typeface="+mn-lt"/>
                <a:ea typeface="+mn-ea"/>
                <a:cs typeface="+mn-cs"/>
              </a:rPr>
              <a:t> Yapmakta iyi olduğum üç şey.</a:t>
            </a:r>
            <a:endParaRPr lang="en-US" sz="1200" i="1" kern="1200" dirty="0" smtClean="0">
              <a:solidFill>
                <a:schemeClr val="tx1"/>
              </a:solidFill>
              <a:effectLst/>
              <a:latin typeface="+mn-lt"/>
              <a:ea typeface="+mn-ea"/>
              <a:cs typeface="+mn-cs"/>
            </a:endParaRPr>
          </a:p>
          <a:p>
            <a:pPr marL="228600" indent="-228600">
              <a:buFont typeface="+mj-lt"/>
              <a:buAutoNum type="alphaUcPeriod"/>
            </a:pPr>
            <a:r>
              <a:rPr lang="tr-TR" sz="1200" i="1" kern="1200" dirty="0" smtClean="0">
                <a:solidFill>
                  <a:schemeClr val="tx1"/>
                </a:solidFill>
                <a:effectLst/>
                <a:latin typeface="+mn-lt"/>
                <a:ea typeface="+mn-ea"/>
                <a:cs typeface="+mn-cs"/>
              </a:rPr>
              <a:t> Hayatımdaki üç başarı.</a:t>
            </a:r>
            <a:endParaRPr lang="en-US" sz="1200" i="1" kern="1200" dirty="0" smtClean="0">
              <a:solidFill>
                <a:schemeClr val="tx1"/>
              </a:solidFill>
              <a:effectLst/>
              <a:latin typeface="+mn-lt"/>
              <a:ea typeface="+mn-ea"/>
              <a:cs typeface="+mn-cs"/>
            </a:endParaRPr>
          </a:p>
          <a:p>
            <a:pPr marL="228600" indent="-228600">
              <a:buFont typeface="+mj-lt"/>
              <a:buAutoNum type="alphaUcPeriod"/>
            </a:pPr>
            <a:r>
              <a:rPr lang="tr-TR" sz="1200" i="1" kern="1200" dirty="0" smtClean="0">
                <a:solidFill>
                  <a:schemeClr val="tx1"/>
                </a:solidFill>
                <a:effectLst/>
                <a:latin typeface="+mn-lt"/>
                <a:ea typeface="+mn-ea"/>
                <a:cs typeface="+mn-cs"/>
              </a:rPr>
              <a:t> Beni tanımlayan üç pozitif sıfat.</a:t>
            </a:r>
            <a:endParaRPr lang="en-US" sz="1200" i="1" kern="1200" dirty="0" smtClean="0">
              <a:solidFill>
                <a:schemeClr val="tx1"/>
              </a:solidFill>
              <a:effectLst/>
              <a:latin typeface="+mn-lt"/>
              <a:ea typeface="+mn-ea"/>
              <a:cs typeface="+mn-cs"/>
            </a:endParaRPr>
          </a:p>
          <a:p>
            <a:pPr marL="228600" indent="-228600">
              <a:buFont typeface="+mj-lt"/>
              <a:buAutoNum type="alphaUcPeriod"/>
            </a:pPr>
            <a:r>
              <a:rPr lang="tr-TR" sz="1200" i="1" kern="1200" dirty="0" smtClean="0">
                <a:solidFill>
                  <a:schemeClr val="tx1"/>
                </a:solidFill>
                <a:effectLst/>
                <a:latin typeface="+mn-lt"/>
                <a:ea typeface="+mn-ea"/>
                <a:cs typeface="+mn-cs"/>
              </a:rPr>
              <a:t> Bedenim ve görünüşüm hakkında sevdiğim üç şey.</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2. Envanterinize geri dönün ve listenizdeki her bir maddeyi kendinizi benzersiz bir kişi olarak yaratan </a:t>
            </a:r>
            <a:r>
              <a:rPr lang="tr-TR" sz="1200" i="1" kern="1200" dirty="0" err="1" smtClean="0">
                <a:solidFill>
                  <a:schemeClr val="tx1"/>
                </a:solidFill>
                <a:effectLst/>
                <a:latin typeface="+mn-lt"/>
                <a:ea typeface="+mn-ea"/>
                <a:cs typeface="+mn-cs"/>
              </a:rPr>
              <a:t>Rab’be</a:t>
            </a:r>
            <a:r>
              <a:rPr lang="tr-TR" sz="1200" i="1" kern="1200" dirty="0" smtClean="0">
                <a:solidFill>
                  <a:schemeClr val="tx1"/>
                </a:solidFill>
                <a:effectLst/>
                <a:latin typeface="+mn-lt"/>
                <a:ea typeface="+mn-ea"/>
                <a:cs typeface="+mn-cs"/>
              </a:rPr>
              <a:t> şükredeceğiniz bir dua için </a:t>
            </a:r>
            <a:r>
              <a:rPr lang="tr-TR" sz="1200" i="1" kern="1200" dirty="0" err="1" smtClean="0">
                <a:solidFill>
                  <a:schemeClr val="tx1"/>
                </a:solidFill>
                <a:effectLst/>
                <a:latin typeface="+mn-lt"/>
                <a:ea typeface="+mn-ea"/>
                <a:cs typeface="+mn-cs"/>
              </a:rPr>
              <a:t>anahat</a:t>
            </a:r>
            <a:r>
              <a:rPr lang="tr-TR" sz="1200" i="1" kern="1200" dirty="0" smtClean="0">
                <a:solidFill>
                  <a:schemeClr val="tx1"/>
                </a:solidFill>
                <a:effectLst/>
                <a:latin typeface="+mn-lt"/>
                <a:ea typeface="+mn-ea"/>
                <a:cs typeface="+mn-cs"/>
              </a:rPr>
              <a:t> olarak kullanın.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3. Bir sayfa kâğıdı iki sütuna bölün. Birinci sütunda, Kutsal Kitap’ta başarı ve yüksek öz değer imgesi taşıyan kadınların adlarını yazın.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onlara sunduğu her şey haline gelebilmek için öz güvenini ve cesaretini göstermiş kadınları düşünün. İkinci sütunda eylemlerini tarif edin.</a:t>
            </a:r>
            <a:endParaRPr lang="en-US" sz="1200" i="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2E38773-818C-024D-B2A0-34162457771E}" type="slidenum">
              <a:rPr lang="en-US" smtClean="0"/>
              <a:t>12</a:t>
            </a:fld>
            <a:endParaRPr lang="en-US"/>
          </a:p>
        </p:txBody>
      </p:sp>
    </p:spTree>
    <p:extLst>
      <p:ext uri="{BB962C8B-B14F-4D97-AF65-F5344CB8AC3E}">
        <p14:creationId xmlns:p14="http://schemas.microsoft.com/office/powerpoint/2010/main" val="14370546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SUCCESS </a:t>
            </a:r>
            <a:r>
              <a:rPr lang="en-US" sz="1200" b="1" kern="1200" dirty="0" smtClean="0">
                <a:solidFill>
                  <a:schemeClr val="tx1"/>
                </a:solidFill>
                <a:effectLst/>
                <a:latin typeface="+mn-lt"/>
                <a:ea typeface="+mn-ea"/>
                <a:cs typeface="+mn-cs"/>
              </a:rPr>
              <a:t>PRINCIPLE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Success is stretching toward my full potential through Christ, who enables me.</a:t>
            </a:r>
          </a:p>
          <a:p>
            <a:r>
              <a:rPr lang="en-US" sz="1200" i="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As you read again through this lesson, think of women in the Bible who were successful. Think of women you learned about at school who were successful. Think about women in your church’s history who were successful and consider their secret. You will find that most had difficulty of some sort to begin with, but they pressed on, with Christ, to succeed. They spent time in the Word and in prayer, for they knew that was their source of power and success.</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BAŞARI </a:t>
            </a:r>
            <a:r>
              <a:rPr lang="tr-TR" sz="1200" b="1" i="1" kern="1200" dirty="0" smtClean="0">
                <a:solidFill>
                  <a:schemeClr val="tx1"/>
                </a:solidFill>
                <a:effectLst/>
                <a:latin typeface="+mn-lt"/>
                <a:ea typeface="+mn-ea"/>
                <a:cs typeface="+mn-cs"/>
              </a:rPr>
              <a:t>İLKESİ</a:t>
            </a:r>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Bana imkan tanıyan Mesih’in aracılığıyla tam potansiyelime doğru uzanmak başarıdır.</a:t>
            </a:r>
            <a:endParaRPr lang="en-US" sz="1200" i="1"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tr-TR" sz="1200" i="1" kern="1200" dirty="0" smtClean="0">
                <a:solidFill>
                  <a:schemeClr val="tx1"/>
                </a:solidFill>
                <a:effectLst/>
                <a:latin typeface="+mn-lt"/>
                <a:ea typeface="+mn-ea"/>
                <a:cs typeface="+mn-cs"/>
              </a:rPr>
              <a:t>Bu dersi tekrar okurken, başarılı kadınları düşünün: Kutsal Kitap’ta, tarihten, kilisenizin tarihinden. Başarılarının sırrını düşünün. Çoğu kişinin başında bir çeşit zorluk çektiğini, ancak Mesih'te başarılı olmak için dayandıklarını göreceksiniz. Güç kaynaklarının bunun olduğunu bildikleri için </a:t>
            </a:r>
            <a:r>
              <a:rPr lang="tr-TR" sz="1200" i="1" kern="1200" dirty="0" err="1" smtClean="0">
                <a:solidFill>
                  <a:schemeClr val="tx1"/>
                </a:solidFill>
                <a:effectLst/>
                <a:latin typeface="+mn-lt"/>
                <a:ea typeface="+mn-ea"/>
                <a:cs typeface="+mn-cs"/>
              </a:rPr>
              <a:t>Söz'de</a:t>
            </a:r>
            <a:r>
              <a:rPr lang="tr-TR" sz="1200" i="1" kern="1200" dirty="0" smtClean="0">
                <a:solidFill>
                  <a:schemeClr val="tx1"/>
                </a:solidFill>
                <a:effectLst/>
                <a:latin typeface="+mn-lt"/>
                <a:ea typeface="+mn-ea"/>
                <a:cs typeface="+mn-cs"/>
              </a:rPr>
              <a:t> ve duada vakit geçirdiler.</a:t>
            </a:r>
            <a:endParaRPr lang="en-US" sz="1200" i="1"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2E38773-818C-024D-B2A0-34162457771E}" type="slidenum">
              <a:rPr lang="en-US" smtClean="0"/>
              <a:t>13</a:t>
            </a:fld>
            <a:endParaRPr lang="en-US"/>
          </a:p>
        </p:txBody>
      </p:sp>
    </p:spTree>
    <p:extLst>
      <p:ext uri="{BB962C8B-B14F-4D97-AF65-F5344CB8AC3E}">
        <p14:creationId xmlns:p14="http://schemas.microsoft.com/office/powerpoint/2010/main" val="5179871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MY PRAYER FOR </a:t>
            </a:r>
            <a:r>
              <a:rPr lang="en-US" sz="1200" b="1" kern="1200" dirty="0" smtClean="0">
                <a:solidFill>
                  <a:schemeClr val="tx1"/>
                </a:solidFill>
                <a:effectLst/>
                <a:latin typeface="+mn-lt"/>
                <a:ea typeface="+mn-ea"/>
                <a:cs typeface="+mn-cs"/>
              </a:rPr>
              <a:t>TODAY</a:t>
            </a:r>
            <a:endParaRPr lang="en-US" sz="1200" b="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Dear God, Thank You for difficulties and for bad times because they turn me to You. I know that I cannot do anything without Your help. I claim the promises of the Word, and I ask You to help me to press on and never give up. I move forward in confidence because You created me for success.  </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BUGÜN </a:t>
            </a:r>
            <a:r>
              <a:rPr lang="tr-TR" sz="1200" b="1" i="1" kern="1200" smtClean="0">
                <a:solidFill>
                  <a:schemeClr val="tx1"/>
                </a:solidFill>
                <a:effectLst/>
                <a:latin typeface="+mn-lt"/>
                <a:ea typeface="+mn-ea"/>
                <a:cs typeface="+mn-cs"/>
              </a:rPr>
              <a:t>İÇİN </a:t>
            </a:r>
            <a:r>
              <a:rPr lang="tr-TR" sz="1200" b="1" i="1" kern="1200" smtClean="0">
                <a:solidFill>
                  <a:schemeClr val="tx1"/>
                </a:solidFill>
                <a:effectLst/>
                <a:latin typeface="+mn-lt"/>
                <a:ea typeface="+mn-ea"/>
                <a:cs typeface="+mn-cs"/>
              </a:rPr>
              <a:t>DUAM</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Sevgili </a:t>
            </a:r>
            <a:r>
              <a:rPr lang="tr-TR" sz="1200" i="1" kern="1200" dirty="0" err="1" smtClean="0">
                <a:solidFill>
                  <a:schemeClr val="tx1"/>
                </a:solidFill>
                <a:effectLst/>
                <a:latin typeface="+mn-lt"/>
                <a:ea typeface="+mn-ea"/>
                <a:cs typeface="+mn-cs"/>
              </a:rPr>
              <a:t>Rab’bim</a:t>
            </a:r>
            <a:r>
              <a:rPr lang="tr-TR" sz="1200" i="1" kern="1200" dirty="0" smtClean="0">
                <a:solidFill>
                  <a:schemeClr val="tx1"/>
                </a:solidFill>
                <a:effectLst/>
                <a:latin typeface="+mn-lt"/>
                <a:ea typeface="+mn-ea"/>
                <a:cs typeface="+mn-cs"/>
              </a:rPr>
              <a:t>, zorluklar ve kötü günler için teşekkürler, çünkü beni Sana döndürüyorlar. Yardımın olmadan hiçbir şeyi yapamayacağımı biliyorum. </a:t>
            </a:r>
            <a:r>
              <a:rPr lang="tr-TR" sz="1200" i="1" kern="1200" dirty="0" err="1" smtClean="0">
                <a:solidFill>
                  <a:schemeClr val="tx1"/>
                </a:solidFill>
                <a:effectLst/>
                <a:latin typeface="+mn-lt"/>
                <a:ea typeface="+mn-ea"/>
                <a:cs typeface="+mn-cs"/>
              </a:rPr>
              <a:t>Söz’ünün</a:t>
            </a:r>
            <a:r>
              <a:rPr lang="tr-TR" sz="1200" i="1" kern="1200" dirty="0" smtClean="0">
                <a:solidFill>
                  <a:schemeClr val="tx1"/>
                </a:solidFill>
                <a:effectLst/>
                <a:latin typeface="+mn-lt"/>
                <a:ea typeface="+mn-ea"/>
                <a:cs typeface="+mn-cs"/>
              </a:rPr>
              <a:t> vaatlerine sığınıyorum ve asla vazgeçmeyerek devam etmek için yardım etmeni rica ediyorum. Kendimden emin adımlarla ilerliyorum, çünkü beni başarı için yarattın.  </a:t>
            </a:r>
            <a:endParaRPr lang="en-US" sz="1200" i="1"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2E38773-818C-024D-B2A0-34162457771E}" type="slidenum">
              <a:rPr lang="en-US" smtClean="0"/>
              <a:t>14</a:t>
            </a:fld>
            <a:endParaRPr lang="en-US"/>
          </a:p>
        </p:txBody>
      </p:sp>
    </p:spTree>
    <p:extLst>
      <p:ext uri="{BB962C8B-B14F-4D97-AF65-F5344CB8AC3E}">
        <p14:creationId xmlns:p14="http://schemas.microsoft.com/office/powerpoint/2010/main" val="1604076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073C939-F22F-914D-8C2D-18E687F4DA71}"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591188-49AF-EB47-8028-73B9E7997336}" type="slidenum">
              <a:rPr lang="en-US" smtClean="0"/>
              <a:t>‹#›</a:t>
            </a:fld>
            <a:endParaRPr lang="en-US"/>
          </a:p>
        </p:txBody>
      </p:sp>
    </p:spTree>
    <p:extLst>
      <p:ext uri="{BB962C8B-B14F-4D97-AF65-F5344CB8AC3E}">
        <p14:creationId xmlns:p14="http://schemas.microsoft.com/office/powerpoint/2010/main" val="9794365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073C939-F22F-914D-8C2D-18E687F4DA71}"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591188-49AF-EB47-8028-73B9E7997336}" type="slidenum">
              <a:rPr lang="en-US" smtClean="0"/>
              <a:t>‹#›</a:t>
            </a:fld>
            <a:endParaRPr lang="en-US"/>
          </a:p>
        </p:txBody>
      </p:sp>
    </p:spTree>
    <p:extLst>
      <p:ext uri="{BB962C8B-B14F-4D97-AF65-F5344CB8AC3E}">
        <p14:creationId xmlns:p14="http://schemas.microsoft.com/office/powerpoint/2010/main" val="928092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73C939-F22F-914D-8C2D-18E687F4DA71}"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591188-49AF-EB47-8028-73B9E7997336}" type="slidenum">
              <a:rPr lang="en-US" smtClean="0"/>
              <a:t>‹#›</a:t>
            </a:fld>
            <a:endParaRPr lang="en-US"/>
          </a:p>
        </p:txBody>
      </p:sp>
    </p:spTree>
    <p:extLst>
      <p:ext uri="{BB962C8B-B14F-4D97-AF65-F5344CB8AC3E}">
        <p14:creationId xmlns:p14="http://schemas.microsoft.com/office/powerpoint/2010/main" val="1282936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073C939-F22F-914D-8C2D-18E687F4DA71}"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591188-49AF-EB47-8028-73B9E7997336}" type="slidenum">
              <a:rPr lang="en-US" smtClean="0"/>
              <a:t>‹#›</a:t>
            </a:fld>
            <a:endParaRPr lang="en-US"/>
          </a:p>
        </p:txBody>
      </p:sp>
    </p:spTree>
    <p:extLst>
      <p:ext uri="{BB962C8B-B14F-4D97-AF65-F5344CB8AC3E}">
        <p14:creationId xmlns:p14="http://schemas.microsoft.com/office/powerpoint/2010/main" val="1573653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073C939-F22F-914D-8C2D-18E687F4DA71}" type="datetimeFigureOut">
              <a:rPr lang="en-US" smtClean="0"/>
              <a:t>3/23/18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591188-49AF-EB47-8028-73B9E7997336}" type="slidenum">
              <a:rPr lang="en-US" smtClean="0"/>
              <a:t>‹#›</a:t>
            </a:fld>
            <a:endParaRPr lang="en-US"/>
          </a:p>
        </p:txBody>
      </p:sp>
    </p:spTree>
    <p:extLst>
      <p:ext uri="{BB962C8B-B14F-4D97-AF65-F5344CB8AC3E}">
        <p14:creationId xmlns:p14="http://schemas.microsoft.com/office/powerpoint/2010/main" val="2138892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073C939-F22F-914D-8C2D-18E687F4DA71}" type="datetimeFigureOut">
              <a:rPr lang="en-US" smtClean="0"/>
              <a:t>3/23/18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591188-49AF-EB47-8028-73B9E7997336}" type="slidenum">
              <a:rPr lang="en-US" smtClean="0"/>
              <a:t>‹#›</a:t>
            </a:fld>
            <a:endParaRPr lang="en-US"/>
          </a:p>
        </p:txBody>
      </p:sp>
    </p:spTree>
    <p:extLst>
      <p:ext uri="{BB962C8B-B14F-4D97-AF65-F5344CB8AC3E}">
        <p14:creationId xmlns:p14="http://schemas.microsoft.com/office/powerpoint/2010/main" val="1629749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73C939-F22F-914D-8C2D-18E687F4DA71}" type="datetimeFigureOut">
              <a:rPr lang="en-US" smtClean="0"/>
              <a:t>3/23/18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591188-49AF-EB47-8028-73B9E7997336}" type="slidenum">
              <a:rPr lang="en-US" smtClean="0"/>
              <a:t>‹#›</a:t>
            </a:fld>
            <a:endParaRPr lang="en-US"/>
          </a:p>
        </p:txBody>
      </p:sp>
    </p:spTree>
    <p:extLst>
      <p:ext uri="{BB962C8B-B14F-4D97-AF65-F5344CB8AC3E}">
        <p14:creationId xmlns:p14="http://schemas.microsoft.com/office/powerpoint/2010/main" val="39996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73C939-F22F-914D-8C2D-18E687F4DA71}"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591188-49AF-EB47-8028-73B9E7997336}" type="slidenum">
              <a:rPr lang="en-US" smtClean="0"/>
              <a:t>‹#›</a:t>
            </a:fld>
            <a:endParaRPr lang="en-US"/>
          </a:p>
        </p:txBody>
      </p:sp>
    </p:spTree>
    <p:extLst>
      <p:ext uri="{BB962C8B-B14F-4D97-AF65-F5344CB8AC3E}">
        <p14:creationId xmlns:p14="http://schemas.microsoft.com/office/powerpoint/2010/main" val="52810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73C939-F22F-914D-8C2D-18E687F4DA71}"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591188-49AF-EB47-8028-73B9E7997336}" type="slidenum">
              <a:rPr lang="en-US" smtClean="0"/>
              <a:t>‹#›</a:t>
            </a:fld>
            <a:endParaRPr lang="en-US"/>
          </a:p>
        </p:txBody>
      </p:sp>
    </p:spTree>
    <p:extLst>
      <p:ext uri="{BB962C8B-B14F-4D97-AF65-F5344CB8AC3E}">
        <p14:creationId xmlns:p14="http://schemas.microsoft.com/office/powerpoint/2010/main" val="678638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073C939-F22F-914D-8C2D-18E687F4DA71}"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591188-49AF-EB47-8028-73B9E7997336}" type="slidenum">
              <a:rPr lang="en-US" smtClean="0"/>
              <a:t>‹#›</a:t>
            </a:fld>
            <a:endParaRPr lang="en-US"/>
          </a:p>
        </p:txBody>
      </p:sp>
    </p:spTree>
    <p:extLst>
      <p:ext uri="{BB962C8B-B14F-4D97-AF65-F5344CB8AC3E}">
        <p14:creationId xmlns:p14="http://schemas.microsoft.com/office/powerpoint/2010/main" val="587721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073C939-F22F-914D-8C2D-18E687F4DA71}"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591188-49AF-EB47-8028-73B9E7997336}" type="slidenum">
              <a:rPr lang="en-US" smtClean="0"/>
              <a:t>‹#›</a:t>
            </a:fld>
            <a:endParaRPr lang="en-US"/>
          </a:p>
        </p:txBody>
      </p:sp>
    </p:spTree>
    <p:extLst>
      <p:ext uri="{BB962C8B-B14F-4D97-AF65-F5344CB8AC3E}">
        <p14:creationId xmlns:p14="http://schemas.microsoft.com/office/powerpoint/2010/main" val="155054606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73C939-F22F-914D-8C2D-18E687F4DA71}" type="datetimeFigureOut">
              <a:rPr lang="en-US" smtClean="0"/>
              <a:t>3/23/18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591188-49AF-EB47-8028-73B9E7997336}" type="slidenum">
              <a:rPr lang="en-US" smtClean="0"/>
              <a:t>‹#›</a:t>
            </a:fld>
            <a:endParaRPr lang="en-US"/>
          </a:p>
        </p:txBody>
      </p:sp>
    </p:spTree>
    <p:extLst>
      <p:ext uri="{BB962C8B-B14F-4D97-AF65-F5344CB8AC3E}">
        <p14:creationId xmlns:p14="http://schemas.microsoft.com/office/powerpoint/2010/main" val="12733179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emf"/><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886"/>
            <a:ext cx="9144000" cy="68580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36236" y="3612995"/>
            <a:ext cx="634568" cy="443900"/>
          </a:xfrm>
          <a:prstGeom prst="rect">
            <a:avLst/>
          </a:prstGeom>
        </p:spPr>
      </p:pic>
      <p:sp>
        <p:nvSpPr>
          <p:cNvPr id="2" name="TextBox 1"/>
          <p:cNvSpPr txBox="1"/>
          <p:nvPr/>
        </p:nvSpPr>
        <p:spPr>
          <a:xfrm>
            <a:off x="4147452" y="-76204"/>
            <a:ext cx="4705134" cy="461665"/>
          </a:xfrm>
          <a:prstGeom prst="rect">
            <a:avLst/>
          </a:prstGeom>
          <a:noFill/>
        </p:spPr>
        <p:txBody>
          <a:bodyPr wrap="none" rtlCol="0">
            <a:spAutoFit/>
          </a:bodyPr>
          <a:lstStyle/>
          <a:p>
            <a:r>
              <a:rPr lang="tr-TR" sz="2400" b="1" dirty="0">
                <a:solidFill>
                  <a:srgbClr val="7030A0"/>
                </a:solidFill>
              </a:rPr>
              <a:t>Bireysel Gelişmede Kadının </a:t>
            </a:r>
            <a:r>
              <a:rPr lang="tr-TR" sz="2400" b="1" dirty="0" smtClean="0">
                <a:solidFill>
                  <a:srgbClr val="7030A0"/>
                </a:solidFill>
              </a:rPr>
              <a:t>Rehberi</a:t>
            </a:r>
            <a:endParaRPr lang="en-US" sz="2400" dirty="0">
              <a:solidFill>
                <a:srgbClr val="7030A0"/>
              </a:solidFill>
            </a:endParaRPr>
          </a:p>
        </p:txBody>
      </p:sp>
      <p:sp>
        <p:nvSpPr>
          <p:cNvPr id="3" name="TextBox 2"/>
          <p:cNvSpPr txBox="1"/>
          <p:nvPr/>
        </p:nvSpPr>
        <p:spPr>
          <a:xfrm>
            <a:off x="4691743" y="5029193"/>
            <a:ext cx="4118435" cy="615553"/>
          </a:xfrm>
          <a:prstGeom prst="rect">
            <a:avLst/>
          </a:prstGeom>
          <a:noFill/>
        </p:spPr>
        <p:txBody>
          <a:bodyPr wrap="none" rtlCol="0">
            <a:spAutoFit/>
          </a:bodyPr>
          <a:lstStyle/>
          <a:p>
            <a:r>
              <a:rPr lang="tr-TR" sz="3400" b="1" i="1" dirty="0">
                <a:solidFill>
                  <a:srgbClr val="F7E7FF"/>
                </a:solidFill>
              </a:rPr>
              <a:t>Olabileceğinin</a:t>
            </a:r>
            <a:r>
              <a:rPr lang="tr-TR" sz="3400" b="1" dirty="0">
                <a:solidFill>
                  <a:srgbClr val="D883FF"/>
                </a:solidFill>
              </a:rPr>
              <a:t> </a:t>
            </a:r>
            <a:r>
              <a:rPr lang="tr-TR" sz="3400" b="1" dirty="0">
                <a:solidFill>
                  <a:srgbClr val="E12C9C"/>
                </a:solidFill>
              </a:rPr>
              <a:t>En İyisi</a:t>
            </a:r>
            <a:endParaRPr lang="en-US" sz="3400" dirty="0">
              <a:solidFill>
                <a:srgbClr val="E12C9C"/>
              </a:solidFill>
            </a:endParaRPr>
          </a:p>
        </p:txBody>
      </p:sp>
    </p:spTree>
    <p:extLst>
      <p:ext uri="{BB962C8B-B14F-4D97-AF65-F5344CB8AC3E}">
        <p14:creationId xmlns:p14="http://schemas.microsoft.com/office/powerpoint/2010/main" val="18074997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9144000" cy="6919787"/>
          </a:xfrm>
        </p:spPr>
      </p:pic>
      <p:sp>
        <p:nvSpPr>
          <p:cNvPr id="2" name="Title 1"/>
          <p:cNvSpPr>
            <a:spLocks noGrp="1"/>
          </p:cNvSpPr>
          <p:nvPr>
            <p:ph type="title"/>
          </p:nvPr>
        </p:nvSpPr>
        <p:spPr>
          <a:xfrm>
            <a:off x="628650" y="4518853"/>
            <a:ext cx="7886700" cy="1551768"/>
          </a:xfrm>
        </p:spPr>
        <p:txBody>
          <a:bodyPr>
            <a:normAutofit/>
          </a:bodyPr>
          <a:lstStyle/>
          <a:p>
            <a:pPr algn="ctr"/>
            <a:r>
              <a:rPr lang="en-US" sz="4000" b="1" i="1" dirty="0">
                <a:solidFill>
                  <a:srgbClr val="FF8AD8"/>
                </a:solidFill>
                <a:latin typeface="Palatino Linotype" charset="0"/>
                <a:ea typeface="Palatino Linotype" charset="0"/>
                <a:cs typeface="Palatino Linotype" charset="0"/>
              </a:rPr>
              <a:t>A</a:t>
            </a:r>
            <a:r>
              <a:rPr lang="en-US" sz="4000" b="1" i="1" dirty="0" smtClean="0">
                <a:solidFill>
                  <a:srgbClr val="FF8AD8"/>
                </a:solidFill>
                <a:latin typeface="Palatino Linotype" charset="0"/>
                <a:ea typeface="Palatino Linotype" charset="0"/>
                <a:cs typeface="Palatino Linotype" charset="0"/>
              </a:rPr>
              <a:t> </a:t>
            </a:r>
            <a:r>
              <a:rPr lang="en-US" sz="4000" b="1" i="1" dirty="0">
                <a:solidFill>
                  <a:srgbClr val="FF8AD8"/>
                </a:solidFill>
                <a:latin typeface="Palatino Linotype" charset="0"/>
                <a:ea typeface="Palatino Linotype" charset="0"/>
                <a:cs typeface="Palatino Linotype" charset="0"/>
              </a:rPr>
              <a:t>S</a:t>
            </a:r>
            <a:r>
              <a:rPr lang="en-US" sz="4000" b="1" i="1" dirty="0" smtClean="0">
                <a:solidFill>
                  <a:srgbClr val="FF8AD8"/>
                </a:solidFill>
                <a:latin typeface="Palatino Linotype" charset="0"/>
                <a:ea typeface="Palatino Linotype" charset="0"/>
                <a:cs typeface="Palatino Linotype" charset="0"/>
              </a:rPr>
              <a:t>uccessful </a:t>
            </a:r>
            <a:r>
              <a:rPr lang="en-US" sz="4000" b="1" dirty="0" smtClean="0">
                <a:solidFill>
                  <a:srgbClr val="FF8AD8"/>
                </a:solidFill>
              </a:rPr>
              <a:t>Woman: </a:t>
            </a:r>
            <a:r>
              <a:rPr lang="en-US" sz="3200" b="1" i="1" dirty="0" smtClean="0">
                <a:solidFill>
                  <a:schemeClr val="bg1"/>
                </a:solidFill>
                <a:latin typeface="Palatino Linotype" charset="0"/>
                <a:ea typeface="Palatino Linotype" charset="0"/>
                <a:cs typeface="Palatino Linotype" charset="0"/>
              </a:rPr>
              <a:t>Lesson 1</a:t>
            </a:r>
            <a:r>
              <a:rPr lang="en-US" sz="3200" b="1" i="1" dirty="0">
                <a:solidFill>
                  <a:srgbClr val="009193"/>
                </a:solidFill>
                <a:latin typeface="Palatino Linotype" charset="0"/>
                <a:ea typeface="Palatino Linotype" charset="0"/>
                <a:cs typeface="Palatino Linotype" charset="0"/>
              </a:rPr>
              <a:t> </a:t>
            </a:r>
            <a:r>
              <a:rPr lang="en-US" sz="3200" b="1" i="1" dirty="0" smtClean="0">
                <a:solidFill>
                  <a:srgbClr val="FF8AD8"/>
                </a:solidFill>
                <a:latin typeface="Palatino Linotype" charset="0"/>
                <a:ea typeface="Palatino Linotype" charset="0"/>
                <a:cs typeface="Palatino Linotype" charset="0"/>
              </a:rPr>
              <a:t> </a:t>
            </a:r>
            <a:r>
              <a:rPr lang="en-US" sz="4000" b="1" i="1" dirty="0" err="1" smtClean="0">
                <a:solidFill>
                  <a:srgbClr val="FF8AD8"/>
                </a:solidFill>
                <a:latin typeface="Palatino Linotype" charset="0"/>
                <a:ea typeface="Palatino Linotype" charset="0"/>
                <a:cs typeface="Palatino Linotype" charset="0"/>
              </a:rPr>
              <a:t>Başarılı</a:t>
            </a:r>
            <a:r>
              <a:rPr lang="en-US" sz="4000" b="1" i="1" dirty="0" smtClean="0">
                <a:solidFill>
                  <a:srgbClr val="FF8AD8"/>
                </a:solidFill>
                <a:latin typeface="Palatino Linotype" charset="0"/>
                <a:ea typeface="Palatino Linotype" charset="0"/>
                <a:cs typeface="Palatino Linotype" charset="0"/>
              </a:rPr>
              <a:t> </a:t>
            </a:r>
            <a:r>
              <a:rPr lang="en-US" sz="4000" b="1" dirty="0" err="1" smtClean="0">
                <a:solidFill>
                  <a:srgbClr val="FF8AD8"/>
                </a:solidFill>
              </a:rPr>
              <a:t>Bir</a:t>
            </a:r>
            <a:r>
              <a:rPr lang="en-US" sz="4000" b="1" dirty="0" smtClean="0">
                <a:solidFill>
                  <a:srgbClr val="FF8AD8"/>
                </a:solidFill>
              </a:rPr>
              <a:t> Kadın: </a:t>
            </a:r>
            <a:r>
              <a:rPr lang="en-US" sz="4000" b="1" i="1" dirty="0" err="1" smtClean="0">
                <a:solidFill>
                  <a:schemeClr val="bg1"/>
                </a:solidFill>
                <a:latin typeface="Palatino Linotype" charset="0"/>
                <a:ea typeface="Palatino Linotype" charset="0"/>
                <a:cs typeface="Palatino Linotype" charset="0"/>
              </a:rPr>
              <a:t>Ders</a:t>
            </a:r>
            <a:r>
              <a:rPr lang="en-US" sz="4000" b="1" i="1" dirty="0" smtClean="0">
                <a:solidFill>
                  <a:schemeClr val="bg1"/>
                </a:solidFill>
                <a:latin typeface="Palatino Linotype" charset="0"/>
                <a:ea typeface="Palatino Linotype" charset="0"/>
                <a:cs typeface="Palatino Linotype" charset="0"/>
              </a:rPr>
              <a:t> 1</a:t>
            </a:r>
            <a:endParaRPr lang="en-US" sz="4000" i="1" dirty="0">
              <a:solidFill>
                <a:schemeClr val="bg1"/>
              </a:solidFill>
              <a:latin typeface="Palatino Linotype" charset="0"/>
              <a:ea typeface="Palatino Linotype" charset="0"/>
              <a:cs typeface="Palatino Linotype" charset="0"/>
            </a:endParaRPr>
          </a:p>
        </p:txBody>
      </p:sp>
      <p:sp>
        <p:nvSpPr>
          <p:cNvPr id="3" name="TextBox 2"/>
          <p:cNvSpPr txBox="1"/>
          <p:nvPr/>
        </p:nvSpPr>
        <p:spPr>
          <a:xfrm>
            <a:off x="4392706" y="4842300"/>
            <a:ext cx="184731" cy="369332"/>
          </a:xfrm>
          <a:prstGeom prst="rect">
            <a:avLst/>
          </a:prstGeom>
          <a:noFill/>
        </p:spPr>
        <p:txBody>
          <a:bodyPr wrap="none" rtlCol="0">
            <a:spAutoFit/>
          </a:bodyPr>
          <a:lstStyle/>
          <a:p>
            <a:endParaRPr lang="en-US" dirty="0"/>
          </a:p>
        </p:txBody>
      </p:sp>
      <p:sp>
        <p:nvSpPr>
          <p:cNvPr id="5" name="TextBox 4"/>
          <p:cNvSpPr txBox="1"/>
          <p:nvPr/>
        </p:nvSpPr>
        <p:spPr>
          <a:xfrm>
            <a:off x="2476500" y="5909980"/>
            <a:ext cx="4233472" cy="369332"/>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8730620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984176" y="2821349"/>
            <a:ext cx="7175647" cy="3628878"/>
          </a:xfrm>
        </p:spPr>
        <p:txBody>
          <a:bodyPr>
            <a:noAutofit/>
          </a:bodyPr>
          <a:lstStyle/>
          <a:p>
            <a:pPr marL="0" indent="0" algn="ctr">
              <a:buNone/>
            </a:pPr>
            <a:r>
              <a:rPr lang="en-US" sz="4000" i="1" dirty="0">
                <a:solidFill>
                  <a:srgbClr val="941651"/>
                </a:solidFill>
              </a:rPr>
              <a:t>“I can do all things through Christ who strengthens me.” </a:t>
            </a:r>
            <a:endParaRPr lang="en-US" sz="4000" dirty="0">
              <a:solidFill>
                <a:srgbClr val="941651"/>
              </a:solidFill>
            </a:endParaRPr>
          </a:p>
          <a:p>
            <a:pPr marL="0" indent="0" algn="ctr">
              <a:buNone/>
            </a:pPr>
            <a:r>
              <a:rPr lang="en-US" sz="2400" dirty="0">
                <a:solidFill>
                  <a:srgbClr val="941651"/>
                </a:solidFill>
              </a:rPr>
              <a:t>Philippians 4:13, </a:t>
            </a:r>
            <a:r>
              <a:rPr lang="en-US" sz="2400" i="1" dirty="0" smtClean="0">
                <a:solidFill>
                  <a:srgbClr val="941651"/>
                </a:solidFill>
              </a:rPr>
              <a:t>NKJV</a:t>
            </a:r>
          </a:p>
          <a:p>
            <a:pPr marL="0" indent="0" algn="ctr">
              <a:buNone/>
            </a:pPr>
            <a:r>
              <a:rPr lang="en-US" sz="4000" i="1" dirty="0">
                <a:solidFill>
                  <a:srgbClr val="7030A0"/>
                </a:solidFill>
              </a:rPr>
              <a:t>"</a:t>
            </a:r>
            <a:r>
              <a:rPr lang="en-US" sz="4000" i="1" dirty="0" err="1">
                <a:solidFill>
                  <a:srgbClr val="7030A0"/>
                </a:solidFill>
              </a:rPr>
              <a:t>Beni</a:t>
            </a:r>
            <a:r>
              <a:rPr lang="en-US" sz="4000" i="1" dirty="0">
                <a:solidFill>
                  <a:srgbClr val="7030A0"/>
                </a:solidFill>
              </a:rPr>
              <a:t> </a:t>
            </a:r>
            <a:r>
              <a:rPr lang="en-US" sz="4000" i="1" dirty="0" err="1">
                <a:solidFill>
                  <a:srgbClr val="7030A0"/>
                </a:solidFill>
              </a:rPr>
              <a:t>güçlendirenin</a:t>
            </a:r>
            <a:r>
              <a:rPr lang="en-US" sz="4000" i="1" dirty="0">
                <a:solidFill>
                  <a:srgbClr val="7030A0"/>
                </a:solidFill>
              </a:rPr>
              <a:t> </a:t>
            </a:r>
            <a:r>
              <a:rPr lang="en-US" sz="4000" i="1" dirty="0" err="1">
                <a:solidFill>
                  <a:srgbClr val="7030A0"/>
                </a:solidFill>
              </a:rPr>
              <a:t>aracılığıyla</a:t>
            </a:r>
            <a:r>
              <a:rPr lang="en-US" sz="4000" i="1" dirty="0">
                <a:solidFill>
                  <a:srgbClr val="7030A0"/>
                </a:solidFill>
              </a:rPr>
              <a:t> her </a:t>
            </a:r>
            <a:r>
              <a:rPr lang="en-US" sz="4000" i="1" dirty="0" err="1">
                <a:solidFill>
                  <a:srgbClr val="7030A0"/>
                </a:solidFill>
              </a:rPr>
              <a:t>şeyi</a:t>
            </a:r>
            <a:r>
              <a:rPr lang="en-US" sz="4000" i="1" dirty="0">
                <a:solidFill>
                  <a:srgbClr val="7030A0"/>
                </a:solidFill>
              </a:rPr>
              <a:t> </a:t>
            </a:r>
            <a:r>
              <a:rPr lang="en-US" sz="4000" i="1" dirty="0" err="1">
                <a:solidFill>
                  <a:srgbClr val="7030A0"/>
                </a:solidFill>
              </a:rPr>
              <a:t>yapabilirim</a:t>
            </a:r>
            <a:r>
              <a:rPr lang="en-US" sz="4000" i="1" dirty="0">
                <a:solidFill>
                  <a:srgbClr val="7030A0"/>
                </a:solidFill>
              </a:rPr>
              <a:t>."</a:t>
            </a:r>
          </a:p>
          <a:p>
            <a:pPr marL="0" indent="0" algn="ctr">
              <a:buNone/>
            </a:pPr>
            <a:r>
              <a:rPr lang="en-US" sz="2400" dirty="0" err="1">
                <a:solidFill>
                  <a:srgbClr val="7030A0"/>
                </a:solidFill>
              </a:rPr>
              <a:t>Filipililer</a:t>
            </a:r>
            <a:r>
              <a:rPr lang="en-US" sz="2400" dirty="0">
                <a:solidFill>
                  <a:srgbClr val="7030A0"/>
                </a:solidFill>
              </a:rPr>
              <a:t> </a:t>
            </a:r>
            <a:r>
              <a:rPr lang="en-US" sz="2400" dirty="0" smtClean="0">
                <a:solidFill>
                  <a:srgbClr val="7030A0"/>
                </a:solidFill>
              </a:rPr>
              <a:t>4:13</a:t>
            </a:r>
          </a:p>
          <a:p>
            <a:pPr marL="0" indent="0" algn="ctr">
              <a:buNone/>
            </a:pPr>
            <a:r>
              <a:rPr lang="en-US" sz="4000" b="1" dirty="0">
                <a:solidFill>
                  <a:srgbClr val="941651"/>
                </a:solidFill>
              </a:rPr>
              <a:t> </a:t>
            </a:r>
            <a:endParaRPr lang="en-US" sz="4000" dirty="0">
              <a:solidFill>
                <a:srgbClr val="941651"/>
              </a:solidFill>
            </a:endParaRPr>
          </a:p>
        </p:txBody>
      </p:sp>
    </p:spTree>
    <p:extLst>
      <p:ext uri="{BB962C8B-B14F-4D97-AF65-F5344CB8AC3E}">
        <p14:creationId xmlns:p14="http://schemas.microsoft.com/office/powerpoint/2010/main" val="12443518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38116" y="726910"/>
            <a:ext cx="6261248" cy="1325563"/>
          </a:xfrm>
        </p:spPr>
        <p:txBody>
          <a:bodyPr>
            <a:normAutofit fontScale="90000"/>
          </a:bodyPr>
          <a:lstStyle/>
          <a:p>
            <a:pPr>
              <a:lnSpc>
                <a:spcPct val="140000"/>
              </a:lnSpc>
              <a:spcBef>
                <a:spcPts val="1200"/>
              </a:spcBef>
            </a:pPr>
            <a:r>
              <a:rPr lang="en-US" sz="3600" b="1" dirty="0">
                <a:solidFill>
                  <a:schemeClr val="bg1"/>
                </a:solidFill>
                <a:latin typeface="+mn-lt"/>
              </a:rPr>
              <a:t>BEING THE BEST YOU CAN BE</a:t>
            </a:r>
            <a:br>
              <a:rPr lang="en-US" sz="3600" b="1" dirty="0">
                <a:solidFill>
                  <a:schemeClr val="bg1"/>
                </a:solidFill>
                <a:latin typeface="+mn-lt"/>
              </a:rPr>
            </a:br>
            <a:r>
              <a:rPr lang="en-US" sz="3600" b="1" i="1" dirty="0" smtClean="0">
                <a:solidFill>
                  <a:schemeClr val="bg1"/>
                </a:solidFill>
                <a:latin typeface="+mn-lt"/>
              </a:rPr>
              <a:t>OLABİLDİĞİNİZİN </a:t>
            </a:r>
            <a:r>
              <a:rPr lang="en-US" sz="3600" b="1" i="1" dirty="0">
                <a:solidFill>
                  <a:schemeClr val="bg1"/>
                </a:solidFill>
                <a:latin typeface="+mn-lt"/>
              </a:rPr>
              <a:t>EN İYİSİ OLMAK</a:t>
            </a:r>
            <a:endParaRPr lang="en-US" sz="3600" i="1" dirty="0">
              <a:solidFill>
                <a:schemeClr val="bg1"/>
              </a:solidFill>
              <a:latin typeface="+mn-lt"/>
            </a:endParaRPr>
          </a:p>
        </p:txBody>
      </p:sp>
      <p:sp>
        <p:nvSpPr>
          <p:cNvPr id="3" name="Content Placeholder 2"/>
          <p:cNvSpPr>
            <a:spLocks noGrp="1"/>
          </p:cNvSpPr>
          <p:nvPr>
            <p:ph idx="1"/>
          </p:nvPr>
        </p:nvSpPr>
        <p:spPr>
          <a:xfrm>
            <a:off x="138116" y="2489200"/>
            <a:ext cx="8866183" cy="4610100"/>
          </a:xfrm>
        </p:spPr>
        <p:txBody>
          <a:bodyPr>
            <a:normAutofit fontScale="70000" lnSpcReduction="20000"/>
          </a:bodyPr>
          <a:lstStyle/>
          <a:p>
            <a:pPr marL="0" indent="0" algn="ctr">
              <a:lnSpc>
                <a:spcPct val="110000"/>
              </a:lnSpc>
              <a:buNone/>
            </a:pPr>
            <a:r>
              <a:rPr lang="en-US" dirty="0" smtClean="0"/>
              <a:t>Throughout history there are stories of Christian women who have been successful in many ways.  They are women from all parts of the world. Many of them initially were afraid, nervous, sick or enfeebled, yet they claimed the promises of the Word. </a:t>
            </a:r>
          </a:p>
          <a:p>
            <a:pPr marL="0" indent="0" algn="ctr">
              <a:lnSpc>
                <a:spcPct val="110000"/>
              </a:lnSpc>
              <a:buNone/>
            </a:pPr>
            <a:r>
              <a:rPr lang="en-US" i="1" dirty="0" err="1" smtClean="0"/>
              <a:t>Tarih</a:t>
            </a:r>
            <a:r>
              <a:rPr lang="en-US" i="1" dirty="0" smtClean="0"/>
              <a:t> </a:t>
            </a:r>
            <a:r>
              <a:rPr lang="en-US" i="1" dirty="0" err="1"/>
              <a:t>boyunca</a:t>
            </a:r>
            <a:r>
              <a:rPr lang="en-US" i="1" dirty="0"/>
              <a:t> </a:t>
            </a:r>
            <a:r>
              <a:rPr lang="en-US" i="1" dirty="0" err="1"/>
              <a:t>pek</a:t>
            </a:r>
            <a:r>
              <a:rPr lang="en-US" i="1" dirty="0"/>
              <a:t> </a:t>
            </a:r>
            <a:r>
              <a:rPr lang="en-US" i="1" dirty="0" err="1"/>
              <a:t>çok</a:t>
            </a:r>
            <a:r>
              <a:rPr lang="en-US" i="1" dirty="0"/>
              <a:t> </a:t>
            </a:r>
            <a:r>
              <a:rPr lang="en-US" i="1" dirty="0" err="1"/>
              <a:t>açıdan</a:t>
            </a:r>
            <a:r>
              <a:rPr lang="en-US" i="1" dirty="0"/>
              <a:t> </a:t>
            </a:r>
            <a:r>
              <a:rPr lang="en-US" i="1" dirty="0" err="1"/>
              <a:t>başarılı</a:t>
            </a:r>
            <a:r>
              <a:rPr lang="en-US" i="1" dirty="0"/>
              <a:t> </a:t>
            </a:r>
            <a:r>
              <a:rPr lang="en-US" i="1" dirty="0" err="1"/>
              <a:t>olan</a:t>
            </a:r>
            <a:r>
              <a:rPr lang="en-US" i="1" dirty="0"/>
              <a:t> </a:t>
            </a:r>
            <a:r>
              <a:rPr lang="en-US" i="1" dirty="0" err="1"/>
              <a:t>Hıristiyan</a:t>
            </a:r>
            <a:r>
              <a:rPr lang="en-US" i="1" dirty="0"/>
              <a:t> </a:t>
            </a:r>
            <a:r>
              <a:rPr lang="en-US" i="1" dirty="0" err="1"/>
              <a:t>kadınların</a:t>
            </a:r>
            <a:r>
              <a:rPr lang="en-US" i="1" dirty="0"/>
              <a:t> </a:t>
            </a:r>
            <a:r>
              <a:rPr lang="en-US" i="1" dirty="0" err="1"/>
              <a:t>hikayeleri</a:t>
            </a:r>
            <a:r>
              <a:rPr lang="en-US" i="1" dirty="0"/>
              <a:t> var. </a:t>
            </a:r>
            <a:r>
              <a:rPr lang="en-US" i="1" dirty="0" err="1"/>
              <a:t>Onlar</a:t>
            </a:r>
            <a:r>
              <a:rPr lang="en-US" i="1" dirty="0"/>
              <a:t> </a:t>
            </a:r>
            <a:r>
              <a:rPr lang="en-US" i="1" dirty="0" err="1"/>
              <a:t>dünyanın</a:t>
            </a:r>
            <a:r>
              <a:rPr lang="en-US" i="1" dirty="0"/>
              <a:t> her </a:t>
            </a:r>
            <a:r>
              <a:rPr lang="en-US" i="1" dirty="0" err="1"/>
              <a:t>yerinden</a:t>
            </a:r>
            <a:r>
              <a:rPr lang="en-US" i="1" dirty="0"/>
              <a:t> </a:t>
            </a:r>
            <a:r>
              <a:rPr lang="en-US" i="1" dirty="0" err="1"/>
              <a:t>gelen</a:t>
            </a:r>
            <a:r>
              <a:rPr lang="en-US" i="1" dirty="0"/>
              <a:t> </a:t>
            </a:r>
            <a:r>
              <a:rPr lang="en-US" i="1" dirty="0" err="1"/>
              <a:t>kadınlar</a:t>
            </a:r>
            <a:r>
              <a:rPr lang="en-US" i="1" dirty="0"/>
              <a:t>. </a:t>
            </a:r>
            <a:r>
              <a:rPr lang="en-US" i="1" dirty="0" err="1"/>
              <a:t>Birçoğu</a:t>
            </a:r>
            <a:r>
              <a:rPr lang="en-US" i="1" dirty="0"/>
              <a:t> </a:t>
            </a:r>
            <a:r>
              <a:rPr lang="en-US" i="1" dirty="0" err="1"/>
              <a:t>başlangıçta</a:t>
            </a:r>
            <a:r>
              <a:rPr lang="en-US" i="1" dirty="0"/>
              <a:t> </a:t>
            </a:r>
            <a:r>
              <a:rPr lang="en-US" i="1" dirty="0" err="1"/>
              <a:t>korkmuş</a:t>
            </a:r>
            <a:r>
              <a:rPr lang="en-US" i="1" dirty="0"/>
              <a:t>, </a:t>
            </a:r>
            <a:r>
              <a:rPr lang="en-US" i="1" dirty="0" err="1"/>
              <a:t>gergin</a:t>
            </a:r>
            <a:r>
              <a:rPr lang="en-US" i="1" dirty="0"/>
              <a:t>, hasta </a:t>
            </a:r>
            <a:r>
              <a:rPr lang="en-US" i="1" dirty="0" err="1"/>
              <a:t>ya</a:t>
            </a:r>
            <a:r>
              <a:rPr lang="en-US" i="1" dirty="0"/>
              <a:t> da </a:t>
            </a:r>
            <a:r>
              <a:rPr lang="en-US" i="1" dirty="0" err="1"/>
              <a:t>kuvvetsizdi</a:t>
            </a:r>
            <a:r>
              <a:rPr lang="en-US" i="1" dirty="0"/>
              <a:t>, </a:t>
            </a:r>
            <a:r>
              <a:rPr lang="en-US" i="1" dirty="0" err="1"/>
              <a:t>ancak</a:t>
            </a:r>
            <a:r>
              <a:rPr lang="en-US" i="1" dirty="0"/>
              <a:t> </a:t>
            </a:r>
            <a:r>
              <a:rPr lang="en-US" i="1" dirty="0" err="1"/>
              <a:t>Söz'ün</a:t>
            </a:r>
            <a:r>
              <a:rPr lang="en-US" i="1" dirty="0"/>
              <a:t> </a:t>
            </a:r>
            <a:r>
              <a:rPr lang="en-US" i="1" dirty="0" err="1"/>
              <a:t>vaatlerini</a:t>
            </a:r>
            <a:r>
              <a:rPr lang="en-US" i="1" dirty="0"/>
              <a:t> </a:t>
            </a:r>
            <a:r>
              <a:rPr lang="en-US" i="1" dirty="0" err="1"/>
              <a:t>talep</a:t>
            </a:r>
            <a:r>
              <a:rPr lang="en-US" i="1" dirty="0"/>
              <a:t> </a:t>
            </a:r>
            <a:r>
              <a:rPr lang="en-US" i="1" dirty="0" err="1"/>
              <a:t>ettiler</a:t>
            </a:r>
            <a:r>
              <a:rPr lang="en-US" i="1" dirty="0"/>
              <a:t>.</a:t>
            </a:r>
            <a:endParaRPr lang="en-US" i="1" dirty="0" smtClean="0"/>
          </a:p>
          <a:p>
            <a:pPr marL="0" indent="0" algn="ctr">
              <a:lnSpc>
                <a:spcPct val="110000"/>
              </a:lnSpc>
              <a:buNone/>
            </a:pPr>
            <a:endParaRPr lang="en-US" dirty="0"/>
          </a:p>
          <a:p>
            <a:pPr marL="0" indent="0" algn="ctr">
              <a:lnSpc>
                <a:spcPct val="110000"/>
              </a:lnSpc>
              <a:buNone/>
            </a:pPr>
            <a:r>
              <a:rPr lang="en-US" dirty="0"/>
              <a:t>All these women’s stories are of spiritual triumph and success. They claimed the promise “I can do everything through him who gives me strength” (Philippians 4:13</a:t>
            </a:r>
            <a:r>
              <a:rPr lang="en-US" dirty="0" smtClean="0"/>
              <a:t>).</a:t>
            </a:r>
          </a:p>
          <a:p>
            <a:pPr marL="0" indent="0" algn="ctr">
              <a:lnSpc>
                <a:spcPct val="110000"/>
              </a:lnSpc>
              <a:buNone/>
            </a:pPr>
            <a:r>
              <a:rPr lang="en-US" i="1" dirty="0" err="1"/>
              <a:t>Bütün</a:t>
            </a:r>
            <a:r>
              <a:rPr lang="en-US" i="1" dirty="0"/>
              <a:t> </a:t>
            </a:r>
            <a:r>
              <a:rPr lang="en-US" i="1" dirty="0" err="1"/>
              <a:t>bu</a:t>
            </a:r>
            <a:r>
              <a:rPr lang="en-US" i="1" dirty="0"/>
              <a:t> </a:t>
            </a:r>
            <a:r>
              <a:rPr lang="en-US" i="1" dirty="0" err="1"/>
              <a:t>kadın</a:t>
            </a:r>
            <a:r>
              <a:rPr lang="en-US" i="1" dirty="0"/>
              <a:t> </a:t>
            </a:r>
            <a:r>
              <a:rPr lang="en-US" i="1" dirty="0" err="1"/>
              <a:t>hikayeleri</a:t>
            </a:r>
            <a:r>
              <a:rPr lang="en-US" i="1" dirty="0"/>
              <a:t>, </a:t>
            </a:r>
            <a:r>
              <a:rPr lang="en-US" i="1" dirty="0" err="1"/>
              <a:t>manevi</a:t>
            </a:r>
            <a:r>
              <a:rPr lang="en-US" i="1" dirty="0"/>
              <a:t> </a:t>
            </a:r>
            <a:r>
              <a:rPr lang="en-US" i="1" dirty="0" err="1"/>
              <a:t>zafer</a:t>
            </a:r>
            <a:r>
              <a:rPr lang="en-US" i="1" dirty="0"/>
              <a:t> </a:t>
            </a:r>
            <a:r>
              <a:rPr lang="en-US" i="1" dirty="0" err="1"/>
              <a:t>ve</a:t>
            </a:r>
            <a:r>
              <a:rPr lang="en-US" i="1" dirty="0"/>
              <a:t> </a:t>
            </a:r>
            <a:r>
              <a:rPr lang="en-US" i="1" dirty="0" err="1"/>
              <a:t>başarı</a:t>
            </a:r>
            <a:r>
              <a:rPr lang="en-US" i="1" dirty="0"/>
              <a:t> </a:t>
            </a:r>
            <a:r>
              <a:rPr lang="en-US" i="1" dirty="0" err="1"/>
              <a:t>doludur</a:t>
            </a:r>
            <a:r>
              <a:rPr lang="en-US" i="1" dirty="0"/>
              <a:t>. "</a:t>
            </a:r>
            <a:r>
              <a:rPr lang="en-US" i="1" dirty="0" err="1"/>
              <a:t>Beni</a:t>
            </a:r>
            <a:r>
              <a:rPr lang="en-US" i="1" dirty="0"/>
              <a:t> </a:t>
            </a:r>
            <a:r>
              <a:rPr lang="en-US" i="1" dirty="0" err="1"/>
              <a:t>güçlendirenin</a:t>
            </a:r>
            <a:r>
              <a:rPr lang="en-US" i="1" dirty="0"/>
              <a:t> </a:t>
            </a:r>
            <a:r>
              <a:rPr lang="en-US" i="1" dirty="0" err="1"/>
              <a:t>aracılığıyla</a:t>
            </a:r>
            <a:r>
              <a:rPr lang="en-US" i="1" dirty="0"/>
              <a:t> her </a:t>
            </a:r>
            <a:r>
              <a:rPr lang="en-US" i="1" dirty="0" err="1"/>
              <a:t>şeyi</a:t>
            </a:r>
            <a:r>
              <a:rPr lang="en-US" i="1" dirty="0"/>
              <a:t> </a:t>
            </a:r>
            <a:r>
              <a:rPr lang="en-US" i="1" dirty="0" err="1"/>
              <a:t>yapabilirim</a:t>
            </a:r>
            <a:r>
              <a:rPr lang="en-US" i="1" dirty="0"/>
              <a:t>" (</a:t>
            </a:r>
            <a:r>
              <a:rPr lang="en-US" i="1" dirty="0" err="1"/>
              <a:t>Filipililer</a:t>
            </a:r>
            <a:r>
              <a:rPr lang="en-US" i="1" dirty="0"/>
              <a:t> 4:13) </a:t>
            </a:r>
            <a:r>
              <a:rPr lang="en-US" i="1" dirty="0" err="1"/>
              <a:t>vaadine</a:t>
            </a:r>
            <a:r>
              <a:rPr lang="en-US" i="1" dirty="0"/>
              <a:t> </a:t>
            </a:r>
            <a:r>
              <a:rPr lang="en-US" i="1" dirty="0" err="1"/>
              <a:t>sadık</a:t>
            </a:r>
            <a:r>
              <a:rPr lang="en-US" i="1" dirty="0"/>
              <a:t> </a:t>
            </a:r>
            <a:r>
              <a:rPr lang="en-US" i="1" dirty="0" err="1"/>
              <a:t>kaldılar</a:t>
            </a:r>
            <a:r>
              <a:rPr lang="en-US" i="1" dirty="0"/>
              <a:t>.</a:t>
            </a:r>
          </a:p>
          <a:p>
            <a:pPr marL="0" indent="0" algn="ctr">
              <a:lnSpc>
                <a:spcPct val="110000"/>
              </a:lnSpc>
              <a:buNone/>
            </a:pPr>
            <a:r>
              <a:rPr lang="en-US" dirty="0"/>
              <a:t> </a:t>
            </a:r>
          </a:p>
          <a:p>
            <a:pPr marL="0" indent="0" algn="ctr">
              <a:lnSpc>
                <a:spcPct val="110000"/>
              </a:lnSpc>
              <a:buNone/>
            </a:pPr>
            <a:endParaRPr lang="en-US" dirty="0"/>
          </a:p>
        </p:txBody>
      </p:sp>
    </p:spTree>
    <p:extLst>
      <p:ext uri="{BB962C8B-B14F-4D97-AF65-F5344CB8AC3E}">
        <p14:creationId xmlns:p14="http://schemas.microsoft.com/office/powerpoint/2010/main" val="558114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88901" y="2755105"/>
            <a:ext cx="9055099" cy="4457700"/>
          </a:xfrm>
        </p:spPr>
        <p:txBody>
          <a:bodyPr>
            <a:normAutofit fontScale="92500" lnSpcReduction="10000"/>
          </a:bodyPr>
          <a:lstStyle/>
          <a:p>
            <a:pPr marL="0" indent="0" algn="ctr">
              <a:buNone/>
            </a:pPr>
            <a:r>
              <a:rPr lang="en-US" sz="4400" b="1" dirty="0">
                <a:solidFill>
                  <a:srgbClr val="009193"/>
                </a:solidFill>
                <a:latin typeface="Palatino Linotype" charset="0"/>
                <a:ea typeface="Palatino Linotype" charset="0"/>
                <a:cs typeface="Palatino Linotype" charset="0"/>
              </a:rPr>
              <a:t>FIVE PRINCIPLES </a:t>
            </a:r>
            <a:endParaRPr lang="en-US" sz="4400" b="1" dirty="0" smtClean="0">
              <a:solidFill>
                <a:srgbClr val="009193"/>
              </a:solidFill>
              <a:latin typeface="Palatino Linotype" charset="0"/>
              <a:ea typeface="Palatino Linotype" charset="0"/>
              <a:cs typeface="Palatino Linotype" charset="0"/>
            </a:endParaRPr>
          </a:p>
          <a:p>
            <a:pPr marL="0" indent="0" algn="ctr">
              <a:buNone/>
            </a:pPr>
            <a:r>
              <a:rPr lang="en-US" sz="4400" b="1" dirty="0" smtClean="0"/>
              <a:t>FOR </a:t>
            </a:r>
            <a:r>
              <a:rPr lang="en-US" sz="4400" b="1" dirty="0"/>
              <a:t>SUCCESSFUL </a:t>
            </a:r>
            <a:r>
              <a:rPr lang="en-US" sz="4400" b="1" dirty="0" smtClean="0"/>
              <a:t>LIVING</a:t>
            </a:r>
          </a:p>
          <a:p>
            <a:pPr marL="0" indent="0" algn="ctr">
              <a:buNone/>
            </a:pPr>
            <a:endParaRPr lang="en-US" sz="4400" b="1" dirty="0" smtClean="0"/>
          </a:p>
          <a:p>
            <a:pPr marL="0" indent="0" algn="ctr">
              <a:buNone/>
            </a:pPr>
            <a:r>
              <a:rPr lang="en-US" sz="4400" b="1" i="1" dirty="0" smtClean="0"/>
              <a:t>BAŞARILI </a:t>
            </a:r>
            <a:r>
              <a:rPr lang="en-US" sz="4400" b="1" i="1" dirty="0"/>
              <a:t>YAŞAMAK </a:t>
            </a:r>
            <a:r>
              <a:rPr lang="en-US" sz="4400" b="1" i="1" dirty="0" smtClean="0"/>
              <a:t>İÇİN</a:t>
            </a:r>
          </a:p>
          <a:p>
            <a:pPr marL="0" indent="0" algn="ctr">
              <a:buNone/>
            </a:pPr>
            <a:r>
              <a:rPr lang="en-US" sz="4400" b="1" i="1" dirty="0" smtClean="0">
                <a:solidFill>
                  <a:srgbClr val="009193"/>
                </a:solidFill>
                <a:latin typeface="Palatino Linotype" charset="0"/>
                <a:ea typeface="Palatino Linotype" charset="0"/>
                <a:cs typeface="Palatino Linotype" charset="0"/>
              </a:rPr>
              <a:t>5 </a:t>
            </a:r>
            <a:r>
              <a:rPr lang="en-US" sz="4400" b="1" i="1" dirty="0">
                <a:solidFill>
                  <a:srgbClr val="009193"/>
                </a:solidFill>
                <a:latin typeface="Palatino Linotype" charset="0"/>
                <a:ea typeface="Palatino Linotype" charset="0"/>
                <a:cs typeface="Palatino Linotype" charset="0"/>
              </a:rPr>
              <a:t>PRENSİP </a:t>
            </a:r>
          </a:p>
          <a:p>
            <a:pPr marL="0" indent="0" algn="ctr">
              <a:buNone/>
            </a:pPr>
            <a:endParaRPr lang="en-US" sz="4400" dirty="0"/>
          </a:p>
          <a:p>
            <a:pPr marL="0" indent="0" algn="ctr">
              <a:buNone/>
            </a:pPr>
            <a:r>
              <a:rPr lang="en-US" sz="4400" b="1" dirty="0" smtClean="0"/>
              <a:t> </a:t>
            </a:r>
            <a:endParaRPr lang="en-US" sz="4400" dirty="0"/>
          </a:p>
        </p:txBody>
      </p:sp>
    </p:spTree>
    <p:extLst>
      <p:ext uri="{BB962C8B-B14F-4D97-AF65-F5344CB8AC3E}">
        <p14:creationId xmlns:p14="http://schemas.microsoft.com/office/powerpoint/2010/main" val="3018912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75760" y="443391"/>
            <a:ext cx="5772149" cy="1325563"/>
          </a:xfrm>
        </p:spPr>
        <p:txBody>
          <a:bodyPr>
            <a:noAutofit/>
          </a:bodyPr>
          <a:lstStyle/>
          <a:p>
            <a:pPr marL="228600" indent="-228600" algn="ctr"/>
            <a:r>
              <a:rPr lang="en-US" sz="3200" dirty="0" smtClean="0">
                <a:solidFill>
                  <a:schemeClr val="bg1"/>
                </a:solidFill>
              </a:rPr>
              <a:t>1. There </a:t>
            </a:r>
            <a:r>
              <a:rPr lang="en-US" sz="3200" dirty="0">
                <a:solidFill>
                  <a:schemeClr val="bg1"/>
                </a:solidFill>
              </a:rPr>
              <a:t>is a difference between worldly success and Godly success.</a:t>
            </a:r>
            <a:br>
              <a:rPr lang="en-US" sz="3200" dirty="0">
                <a:solidFill>
                  <a:schemeClr val="bg1"/>
                </a:solidFill>
              </a:rPr>
            </a:br>
            <a:r>
              <a:rPr lang="en-US" sz="3200" i="1" dirty="0">
                <a:solidFill>
                  <a:schemeClr val="bg1"/>
                </a:solidFill>
              </a:rPr>
              <a:t>1. </a:t>
            </a:r>
            <a:r>
              <a:rPr lang="en-US" sz="3200" i="1" dirty="0" err="1" smtClean="0">
                <a:solidFill>
                  <a:schemeClr val="bg1"/>
                </a:solidFill>
              </a:rPr>
              <a:t>Dünyevi</a:t>
            </a:r>
            <a:r>
              <a:rPr lang="en-US" sz="3200" i="1" dirty="0" smtClean="0">
                <a:solidFill>
                  <a:schemeClr val="bg1"/>
                </a:solidFill>
              </a:rPr>
              <a:t> </a:t>
            </a:r>
            <a:r>
              <a:rPr lang="en-US" sz="3200" i="1" dirty="0" err="1" smtClean="0">
                <a:solidFill>
                  <a:schemeClr val="bg1"/>
                </a:solidFill>
              </a:rPr>
              <a:t>başarı</a:t>
            </a:r>
            <a:r>
              <a:rPr lang="en-US" sz="3200" i="1" dirty="0" smtClean="0">
                <a:solidFill>
                  <a:schemeClr val="bg1"/>
                </a:solidFill>
              </a:rPr>
              <a:t> </a:t>
            </a:r>
            <a:r>
              <a:rPr lang="en-US" sz="3200" i="1" dirty="0" err="1" smtClean="0">
                <a:solidFill>
                  <a:schemeClr val="bg1"/>
                </a:solidFill>
              </a:rPr>
              <a:t>ve</a:t>
            </a:r>
            <a:r>
              <a:rPr lang="en-US" sz="3200" i="1" dirty="0" smtClean="0">
                <a:solidFill>
                  <a:schemeClr val="bg1"/>
                </a:solidFill>
              </a:rPr>
              <a:t> </a:t>
            </a:r>
            <a:r>
              <a:rPr lang="en-US" sz="3200" i="1" dirty="0" err="1" smtClean="0">
                <a:solidFill>
                  <a:schemeClr val="bg1"/>
                </a:solidFill>
              </a:rPr>
              <a:t>ilahi</a:t>
            </a:r>
            <a:r>
              <a:rPr lang="en-US" sz="3200" i="1" dirty="0" smtClean="0">
                <a:solidFill>
                  <a:schemeClr val="bg1"/>
                </a:solidFill>
              </a:rPr>
              <a:t> </a:t>
            </a:r>
            <a:r>
              <a:rPr lang="en-US" sz="3200" i="1" dirty="0" err="1" smtClean="0">
                <a:solidFill>
                  <a:schemeClr val="bg1"/>
                </a:solidFill>
              </a:rPr>
              <a:t>başarı</a:t>
            </a:r>
            <a:r>
              <a:rPr lang="en-US" sz="3200" i="1" dirty="0" smtClean="0">
                <a:solidFill>
                  <a:schemeClr val="bg1"/>
                </a:solidFill>
              </a:rPr>
              <a:t> </a:t>
            </a:r>
            <a:r>
              <a:rPr lang="en-US" sz="3200" i="1" dirty="0" err="1" smtClean="0">
                <a:solidFill>
                  <a:schemeClr val="bg1"/>
                </a:solidFill>
              </a:rPr>
              <a:t>arasında</a:t>
            </a:r>
            <a:r>
              <a:rPr lang="en-US" sz="3200" i="1" dirty="0" smtClean="0">
                <a:solidFill>
                  <a:schemeClr val="bg1"/>
                </a:solidFill>
              </a:rPr>
              <a:t> </a:t>
            </a:r>
            <a:r>
              <a:rPr lang="en-US" sz="3200" i="1" dirty="0" err="1" smtClean="0">
                <a:solidFill>
                  <a:schemeClr val="bg1"/>
                </a:solidFill>
              </a:rPr>
              <a:t>bir</a:t>
            </a:r>
            <a:r>
              <a:rPr lang="en-US" sz="3200" i="1" dirty="0" smtClean="0">
                <a:solidFill>
                  <a:schemeClr val="bg1"/>
                </a:solidFill>
              </a:rPr>
              <a:t> </a:t>
            </a:r>
            <a:r>
              <a:rPr lang="en-US" sz="3200" i="1" dirty="0" err="1" smtClean="0">
                <a:solidFill>
                  <a:schemeClr val="bg1"/>
                </a:solidFill>
              </a:rPr>
              <a:t>fark</a:t>
            </a:r>
            <a:r>
              <a:rPr lang="en-US" sz="3200" i="1" dirty="0" smtClean="0">
                <a:solidFill>
                  <a:schemeClr val="bg1"/>
                </a:solidFill>
              </a:rPr>
              <a:t> </a:t>
            </a:r>
            <a:r>
              <a:rPr lang="en-US" sz="3200" i="1" dirty="0" err="1" smtClean="0">
                <a:solidFill>
                  <a:schemeClr val="bg1"/>
                </a:solidFill>
              </a:rPr>
              <a:t>vardır</a:t>
            </a:r>
            <a:r>
              <a:rPr lang="en-US" sz="3200" i="1" dirty="0" smtClean="0">
                <a:solidFill>
                  <a:schemeClr val="bg1"/>
                </a:solidFill>
              </a:rPr>
              <a:t>.</a:t>
            </a:r>
            <a:endParaRPr lang="en-US" sz="3200" i="1" dirty="0">
              <a:solidFill>
                <a:schemeClr val="bg1"/>
              </a:solidFill>
            </a:endParaRPr>
          </a:p>
        </p:txBody>
      </p:sp>
      <p:sp>
        <p:nvSpPr>
          <p:cNvPr id="3" name="Content Placeholder 2"/>
          <p:cNvSpPr>
            <a:spLocks noGrp="1"/>
          </p:cNvSpPr>
          <p:nvPr>
            <p:ph idx="1"/>
          </p:nvPr>
        </p:nvSpPr>
        <p:spPr>
          <a:xfrm>
            <a:off x="190500" y="2451100"/>
            <a:ext cx="8813800" cy="4076700"/>
          </a:xfrm>
        </p:spPr>
        <p:txBody>
          <a:bodyPr>
            <a:normAutofit/>
          </a:bodyPr>
          <a:lstStyle/>
          <a:p>
            <a:pPr marL="0" indent="0" algn="ctr">
              <a:lnSpc>
                <a:spcPct val="100000"/>
              </a:lnSpc>
              <a:buNone/>
            </a:pPr>
            <a:r>
              <a:rPr lang="en-US" sz="3400" dirty="0"/>
              <a:t>Success, then, becomes striving to be all that God has already gifted me to become. Success means reaching my full potential in Christ Jesus</a:t>
            </a:r>
            <a:r>
              <a:rPr lang="en-US" sz="3400" dirty="0" smtClean="0"/>
              <a:t>.</a:t>
            </a:r>
          </a:p>
          <a:p>
            <a:pPr marL="0" indent="0" algn="ctr">
              <a:lnSpc>
                <a:spcPct val="100000"/>
              </a:lnSpc>
              <a:buNone/>
            </a:pPr>
            <a:endParaRPr lang="en-US" sz="3400" dirty="0" smtClean="0"/>
          </a:p>
          <a:p>
            <a:pPr marL="0" indent="0" algn="ctr">
              <a:lnSpc>
                <a:spcPct val="100000"/>
              </a:lnSpc>
              <a:buNone/>
            </a:pPr>
            <a:r>
              <a:rPr lang="en-US" sz="3400" i="1" dirty="0" smtClean="0"/>
              <a:t>O </a:t>
            </a:r>
            <a:r>
              <a:rPr lang="en-US" sz="3400" i="1" dirty="0" err="1"/>
              <a:t>halde</a:t>
            </a:r>
            <a:r>
              <a:rPr lang="en-US" sz="3400" i="1" dirty="0"/>
              <a:t>, </a:t>
            </a:r>
            <a:r>
              <a:rPr lang="en-US" sz="3400" i="1" dirty="0" err="1"/>
              <a:t>başarı</a:t>
            </a:r>
            <a:r>
              <a:rPr lang="en-US" sz="3400" i="1" dirty="0"/>
              <a:t>, </a:t>
            </a:r>
            <a:r>
              <a:rPr lang="en-US" sz="3400" i="1" dirty="0" err="1"/>
              <a:t>Rab’bin</a:t>
            </a:r>
            <a:r>
              <a:rPr lang="en-US" sz="3400" i="1" dirty="0"/>
              <a:t> </a:t>
            </a:r>
            <a:r>
              <a:rPr lang="en-US" sz="3400" i="1" dirty="0" err="1"/>
              <a:t>zaten</a:t>
            </a:r>
            <a:r>
              <a:rPr lang="en-US" sz="3400" i="1" dirty="0"/>
              <a:t> </a:t>
            </a:r>
            <a:r>
              <a:rPr lang="en-US" sz="3400" i="1" dirty="0" err="1"/>
              <a:t>bana</a:t>
            </a:r>
            <a:r>
              <a:rPr lang="en-US" sz="3400" i="1" dirty="0"/>
              <a:t> </a:t>
            </a:r>
            <a:r>
              <a:rPr lang="en-US" sz="3400" i="1" dirty="0" err="1"/>
              <a:t>verdiği</a:t>
            </a:r>
            <a:r>
              <a:rPr lang="en-US" sz="3400" i="1" dirty="0"/>
              <a:t> her </a:t>
            </a:r>
            <a:r>
              <a:rPr lang="en-US" sz="3400" i="1" dirty="0" err="1"/>
              <a:t>şey</a:t>
            </a:r>
            <a:r>
              <a:rPr lang="en-US" sz="3400" i="1" dirty="0"/>
              <a:t> </a:t>
            </a:r>
            <a:r>
              <a:rPr lang="en-US" sz="3400" i="1" dirty="0" err="1"/>
              <a:t>için</a:t>
            </a:r>
            <a:r>
              <a:rPr lang="en-US" sz="3400" i="1" dirty="0"/>
              <a:t> </a:t>
            </a:r>
            <a:r>
              <a:rPr lang="en-US" sz="3400" i="1" dirty="0" err="1"/>
              <a:t>çabalamak</a:t>
            </a:r>
            <a:r>
              <a:rPr lang="en-US" sz="3400" i="1" dirty="0"/>
              <a:t> </a:t>
            </a:r>
            <a:r>
              <a:rPr lang="en-US" sz="3400" i="1" dirty="0" err="1"/>
              <a:t>demektir</a:t>
            </a:r>
            <a:r>
              <a:rPr lang="en-US" sz="3400" i="1" dirty="0"/>
              <a:t>. </a:t>
            </a:r>
            <a:r>
              <a:rPr lang="en-US" sz="3400" i="1" dirty="0" err="1"/>
              <a:t>Başarı</a:t>
            </a:r>
            <a:r>
              <a:rPr lang="en-US" sz="3400" i="1" dirty="0"/>
              <a:t>, İsa </a:t>
            </a:r>
            <a:r>
              <a:rPr lang="en-US" sz="3400" i="1" dirty="0" err="1"/>
              <a:t>Mesih'teki</a:t>
            </a:r>
            <a:r>
              <a:rPr lang="en-US" sz="3400" i="1" dirty="0"/>
              <a:t> tam </a:t>
            </a:r>
            <a:r>
              <a:rPr lang="en-US" sz="3400" i="1" dirty="0" err="1"/>
              <a:t>potansiyelime</a:t>
            </a:r>
            <a:r>
              <a:rPr lang="en-US" sz="3400" i="1" dirty="0"/>
              <a:t> </a:t>
            </a:r>
            <a:r>
              <a:rPr lang="en-US" sz="3400" i="1" dirty="0" err="1"/>
              <a:t>ulaşmak</a:t>
            </a:r>
            <a:r>
              <a:rPr lang="en-US" sz="3400" i="1" dirty="0"/>
              <a:t> </a:t>
            </a:r>
            <a:r>
              <a:rPr lang="en-US" sz="3400" i="1" dirty="0" err="1" smtClean="0"/>
              <a:t>demektir</a:t>
            </a:r>
            <a:r>
              <a:rPr lang="en-US" sz="3400" i="1" dirty="0" smtClean="0"/>
              <a:t>. </a:t>
            </a:r>
          </a:p>
          <a:p>
            <a:pPr marL="0" indent="0" algn="ctr">
              <a:lnSpc>
                <a:spcPct val="100000"/>
              </a:lnSpc>
              <a:buNone/>
            </a:pPr>
            <a:endParaRPr lang="en-US" sz="3200" dirty="0"/>
          </a:p>
        </p:txBody>
      </p:sp>
    </p:spTree>
    <p:extLst>
      <p:ext uri="{BB962C8B-B14F-4D97-AF65-F5344CB8AC3E}">
        <p14:creationId xmlns:p14="http://schemas.microsoft.com/office/powerpoint/2010/main" val="10977588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3500" y="0"/>
            <a:ext cx="5969000" cy="2158999"/>
          </a:xfrm>
        </p:spPr>
        <p:txBody>
          <a:bodyPr>
            <a:normAutofit fontScale="90000"/>
          </a:bodyPr>
          <a:lstStyle/>
          <a:p>
            <a:pPr algn="ctr"/>
            <a:r>
              <a:rPr lang="en-US" sz="4000" i="1" dirty="0" smtClean="0">
                <a:solidFill>
                  <a:schemeClr val="bg1"/>
                </a:solidFill>
              </a:rPr>
              <a:t>  </a:t>
            </a:r>
            <a:r>
              <a:rPr lang="en-US" sz="4000" dirty="0" smtClean="0">
                <a:solidFill>
                  <a:schemeClr val="bg1"/>
                </a:solidFill>
              </a:rPr>
              <a:t>2. I </a:t>
            </a:r>
            <a:r>
              <a:rPr lang="en-US" sz="4000" dirty="0">
                <a:solidFill>
                  <a:schemeClr val="bg1"/>
                </a:solidFill>
              </a:rPr>
              <a:t>am somebody, a child of God, created in His image. </a:t>
            </a:r>
            <a:r>
              <a:rPr lang="en-US" sz="4000" dirty="0" smtClean="0">
                <a:solidFill>
                  <a:schemeClr val="bg1"/>
                </a:solidFill>
              </a:rPr>
              <a:t> </a:t>
            </a:r>
            <a:r>
              <a:rPr lang="en-US" sz="4000" i="1" dirty="0" smtClean="0">
                <a:solidFill>
                  <a:schemeClr val="bg1"/>
                </a:solidFill>
              </a:rPr>
              <a:t>     2</a:t>
            </a:r>
            <a:r>
              <a:rPr lang="en-US" sz="4000" i="1" dirty="0">
                <a:solidFill>
                  <a:schemeClr val="bg1"/>
                </a:solidFill>
              </a:rPr>
              <a:t>. </a:t>
            </a:r>
            <a:r>
              <a:rPr lang="en-US" sz="4000" i="1" dirty="0" smtClean="0">
                <a:solidFill>
                  <a:schemeClr val="bg1"/>
                </a:solidFill>
              </a:rPr>
              <a:t>Ben, </a:t>
            </a:r>
            <a:r>
              <a:rPr lang="en-US" sz="4000" i="1" dirty="0" err="1" smtClean="0">
                <a:solidFill>
                  <a:schemeClr val="bg1"/>
                </a:solidFill>
              </a:rPr>
              <a:t>O’nun</a:t>
            </a:r>
            <a:r>
              <a:rPr lang="en-US" sz="4000" i="1" dirty="0" smtClean="0">
                <a:solidFill>
                  <a:schemeClr val="bg1"/>
                </a:solidFill>
              </a:rPr>
              <a:t> </a:t>
            </a:r>
            <a:r>
              <a:rPr lang="en-US" sz="4000" i="1" dirty="0" err="1" smtClean="0">
                <a:solidFill>
                  <a:schemeClr val="bg1"/>
                </a:solidFill>
              </a:rPr>
              <a:t>imajında</a:t>
            </a:r>
            <a:r>
              <a:rPr lang="en-US" sz="4000" i="1" dirty="0" smtClean="0">
                <a:solidFill>
                  <a:schemeClr val="bg1"/>
                </a:solidFill>
              </a:rPr>
              <a:t> </a:t>
            </a:r>
            <a:r>
              <a:rPr lang="en-US" sz="4000" i="1" dirty="0" err="1" smtClean="0">
                <a:solidFill>
                  <a:schemeClr val="bg1"/>
                </a:solidFill>
              </a:rPr>
              <a:t>yara-tılmış</a:t>
            </a:r>
            <a:r>
              <a:rPr lang="en-US" sz="4000" i="1" dirty="0" smtClean="0">
                <a:solidFill>
                  <a:schemeClr val="bg1"/>
                </a:solidFill>
              </a:rPr>
              <a:t>, </a:t>
            </a:r>
            <a:r>
              <a:rPr lang="en-US" sz="4000" i="1" dirty="0" err="1" smtClean="0">
                <a:solidFill>
                  <a:schemeClr val="bg1"/>
                </a:solidFill>
              </a:rPr>
              <a:t>Rab’bin</a:t>
            </a:r>
            <a:r>
              <a:rPr lang="en-US" sz="4000" i="1" dirty="0" smtClean="0">
                <a:solidFill>
                  <a:schemeClr val="bg1"/>
                </a:solidFill>
              </a:rPr>
              <a:t> </a:t>
            </a:r>
            <a:r>
              <a:rPr lang="en-US" sz="4000" i="1" dirty="0" err="1" smtClean="0">
                <a:solidFill>
                  <a:schemeClr val="bg1"/>
                </a:solidFill>
              </a:rPr>
              <a:t>bir</a:t>
            </a:r>
            <a:r>
              <a:rPr lang="en-US" sz="4000" i="1" dirty="0" smtClean="0">
                <a:solidFill>
                  <a:schemeClr val="bg1"/>
                </a:solidFill>
              </a:rPr>
              <a:t> </a:t>
            </a:r>
            <a:r>
              <a:rPr lang="en-US" sz="4000" i="1" dirty="0" err="1" smtClean="0">
                <a:solidFill>
                  <a:schemeClr val="bg1"/>
                </a:solidFill>
              </a:rPr>
              <a:t>çocuğuyum</a:t>
            </a:r>
            <a:r>
              <a:rPr lang="en-US" sz="4000" i="1" dirty="0" smtClean="0">
                <a:solidFill>
                  <a:schemeClr val="bg1"/>
                </a:solidFill>
              </a:rPr>
              <a:t>. </a:t>
            </a:r>
            <a:endParaRPr lang="en-US" sz="4000" dirty="0">
              <a:solidFill>
                <a:schemeClr val="bg1"/>
              </a:solidFill>
            </a:endParaRPr>
          </a:p>
        </p:txBody>
      </p:sp>
      <p:sp>
        <p:nvSpPr>
          <p:cNvPr id="3" name="Content Placeholder 2"/>
          <p:cNvSpPr>
            <a:spLocks noGrp="1"/>
          </p:cNvSpPr>
          <p:nvPr>
            <p:ph idx="1"/>
          </p:nvPr>
        </p:nvSpPr>
        <p:spPr>
          <a:xfrm>
            <a:off x="63500" y="2481592"/>
            <a:ext cx="9080500" cy="4376408"/>
          </a:xfrm>
        </p:spPr>
        <p:txBody>
          <a:bodyPr>
            <a:normAutofit fontScale="92500" lnSpcReduction="10000"/>
          </a:bodyPr>
          <a:lstStyle/>
          <a:p>
            <a:pPr marL="0" indent="0" algn="ctr">
              <a:lnSpc>
                <a:spcPct val="100000"/>
              </a:lnSpc>
              <a:buNone/>
            </a:pPr>
            <a:r>
              <a:rPr lang="en-US" i="1" dirty="0" smtClean="0"/>
              <a:t> </a:t>
            </a:r>
            <a:r>
              <a:rPr lang="en-US" sz="2700" dirty="0"/>
              <a:t>“…Before I was born the Lord called me; from my birth he has made made mention of my name” (Isaiah 49:1). While I was still a microscopic cell, God arranged my DNA and lined up my genes and chromosomes to make me the special person that I am. There is none other like me among 7 billion people living on Planet Earth.</a:t>
            </a:r>
            <a:r>
              <a:rPr lang="en-US" dirty="0"/>
              <a:t> </a:t>
            </a:r>
            <a:r>
              <a:rPr lang="en-US" sz="2400" dirty="0" smtClean="0"/>
              <a:t>(</a:t>
            </a:r>
            <a:r>
              <a:rPr lang="en-US" sz="2400" dirty="0"/>
              <a:t>See Psalm </a:t>
            </a:r>
            <a:r>
              <a:rPr lang="en-US" sz="2400" dirty="0" smtClean="0"/>
              <a:t>139:13-16)</a:t>
            </a:r>
          </a:p>
          <a:p>
            <a:pPr marL="0" indent="0" algn="ctr">
              <a:lnSpc>
                <a:spcPct val="100000"/>
              </a:lnSpc>
              <a:buNone/>
            </a:pPr>
            <a:r>
              <a:rPr lang="en-US" sz="2700" i="1" dirty="0"/>
              <a:t>"RAB </a:t>
            </a:r>
            <a:r>
              <a:rPr lang="en-US" sz="2700" i="1" dirty="0" err="1"/>
              <a:t>beni</a:t>
            </a:r>
            <a:r>
              <a:rPr lang="en-US" sz="2700" i="1" dirty="0"/>
              <a:t> </a:t>
            </a:r>
            <a:r>
              <a:rPr lang="en-US" sz="2700" i="1" dirty="0" err="1"/>
              <a:t>ana</a:t>
            </a:r>
            <a:r>
              <a:rPr lang="en-US" sz="2700" i="1" dirty="0"/>
              <a:t> </a:t>
            </a:r>
            <a:r>
              <a:rPr lang="en-US" sz="2700" i="1" dirty="0" err="1"/>
              <a:t>rahmindeyken</a:t>
            </a:r>
            <a:r>
              <a:rPr lang="en-US" sz="2700" i="1" dirty="0"/>
              <a:t> </a:t>
            </a:r>
            <a:r>
              <a:rPr lang="en-US" sz="2700" i="1" dirty="0" err="1"/>
              <a:t>çağırdı</a:t>
            </a:r>
            <a:r>
              <a:rPr lang="en-US" sz="2700" i="1" dirty="0"/>
              <a:t>, </a:t>
            </a:r>
            <a:r>
              <a:rPr lang="en-US" sz="2700" i="1" dirty="0" err="1"/>
              <a:t>Annemin</a:t>
            </a:r>
            <a:r>
              <a:rPr lang="en-US" sz="2700" i="1" dirty="0"/>
              <a:t> </a:t>
            </a:r>
            <a:r>
              <a:rPr lang="en-US" sz="2700" i="1" dirty="0" err="1"/>
              <a:t>karnındayken</a:t>
            </a:r>
            <a:r>
              <a:rPr lang="en-US" sz="2700" i="1" dirty="0"/>
              <a:t> </a:t>
            </a:r>
            <a:r>
              <a:rPr lang="en-US" sz="2700" i="1" dirty="0" err="1"/>
              <a:t>adımı</a:t>
            </a:r>
            <a:r>
              <a:rPr lang="en-US" sz="2700" i="1" dirty="0"/>
              <a:t> </a:t>
            </a:r>
            <a:r>
              <a:rPr lang="en-US" sz="2700" i="1" dirty="0" err="1"/>
              <a:t>koydu</a:t>
            </a:r>
            <a:r>
              <a:rPr lang="en-US" sz="2700" i="1" dirty="0"/>
              <a:t>." (</a:t>
            </a:r>
            <a:r>
              <a:rPr lang="en-US" sz="2700" i="1" dirty="0" err="1"/>
              <a:t>Yeşaya</a:t>
            </a:r>
            <a:r>
              <a:rPr lang="en-US" sz="2700" i="1" dirty="0"/>
              <a:t> 49:1). </a:t>
            </a:r>
            <a:r>
              <a:rPr lang="en-US" sz="2700" i="1" dirty="0" err="1"/>
              <a:t>Hâlâ</a:t>
            </a:r>
            <a:r>
              <a:rPr lang="en-US" sz="2700" i="1" dirty="0"/>
              <a:t> </a:t>
            </a:r>
            <a:r>
              <a:rPr lang="en-US" sz="2700" i="1" dirty="0" err="1"/>
              <a:t>mikroskobik</a:t>
            </a:r>
            <a:r>
              <a:rPr lang="en-US" sz="2700" i="1" dirty="0"/>
              <a:t> </a:t>
            </a:r>
            <a:r>
              <a:rPr lang="en-US" sz="2700" i="1" dirty="0" err="1"/>
              <a:t>bir</a:t>
            </a:r>
            <a:r>
              <a:rPr lang="en-US" sz="2700" i="1" dirty="0"/>
              <a:t> </a:t>
            </a:r>
            <a:r>
              <a:rPr lang="en-US" sz="2700" i="1" dirty="0" err="1"/>
              <a:t>hücredeyken</a:t>
            </a:r>
            <a:r>
              <a:rPr lang="en-US" sz="2700" i="1" dirty="0"/>
              <a:t> </a:t>
            </a:r>
            <a:r>
              <a:rPr lang="en-US" sz="2700" i="1" dirty="0" err="1"/>
              <a:t>Rab</a:t>
            </a:r>
            <a:r>
              <a:rPr lang="en-US" sz="2700" i="1" dirty="0"/>
              <a:t> </a:t>
            </a:r>
            <a:r>
              <a:rPr lang="en-US" sz="2700" i="1" dirty="0" err="1"/>
              <a:t>DNA'mı</a:t>
            </a:r>
            <a:r>
              <a:rPr lang="en-US" sz="2700" i="1" dirty="0"/>
              <a:t> </a:t>
            </a:r>
            <a:r>
              <a:rPr lang="en-US" sz="2700" i="1" dirty="0" err="1"/>
              <a:t>düzenlemiş</a:t>
            </a:r>
            <a:r>
              <a:rPr lang="en-US" sz="2700" i="1" dirty="0"/>
              <a:t> </a:t>
            </a:r>
            <a:r>
              <a:rPr lang="en-US" sz="2700" i="1" dirty="0" err="1"/>
              <a:t>ve</a:t>
            </a:r>
            <a:r>
              <a:rPr lang="en-US" sz="2700" i="1" dirty="0"/>
              <a:t> ben </a:t>
            </a:r>
            <a:r>
              <a:rPr lang="en-US" sz="2700" i="1" dirty="0" err="1"/>
              <a:t>olduğum</a:t>
            </a:r>
            <a:r>
              <a:rPr lang="en-US" sz="2700" i="1" dirty="0"/>
              <a:t> </a:t>
            </a:r>
            <a:r>
              <a:rPr lang="en-US" sz="2700" i="1" dirty="0" err="1"/>
              <a:t>özel</a:t>
            </a:r>
            <a:r>
              <a:rPr lang="en-US" sz="2700" i="1" dirty="0"/>
              <a:t> </a:t>
            </a:r>
            <a:r>
              <a:rPr lang="en-US" sz="2700" i="1" dirty="0" err="1"/>
              <a:t>kişiyi</a:t>
            </a:r>
            <a:r>
              <a:rPr lang="en-US" sz="2700" i="1" dirty="0"/>
              <a:t> </a:t>
            </a:r>
            <a:r>
              <a:rPr lang="en-US" sz="2700" i="1" dirty="0" err="1"/>
              <a:t>yapmak</a:t>
            </a:r>
            <a:r>
              <a:rPr lang="en-US" sz="2700" i="1" dirty="0"/>
              <a:t> </a:t>
            </a:r>
            <a:r>
              <a:rPr lang="en-US" sz="2700" i="1" dirty="0" err="1"/>
              <a:t>için</a:t>
            </a:r>
            <a:r>
              <a:rPr lang="en-US" sz="2700" i="1" dirty="0"/>
              <a:t> </a:t>
            </a:r>
            <a:r>
              <a:rPr lang="en-US" sz="2700" i="1" dirty="0" err="1"/>
              <a:t>genlerimi</a:t>
            </a:r>
            <a:r>
              <a:rPr lang="en-US" sz="2700" i="1" dirty="0"/>
              <a:t> </a:t>
            </a:r>
            <a:r>
              <a:rPr lang="en-US" sz="2700" i="1" dirty="0" err="1"/>
              <a:t>ve</a:t>
            </a:r>
            <a:r>
              <a:rPr lang="en-US" sz="2700" i="1" dirty="0"/>
              <a:t> </a:t>
            </a:r>
            <a:r>
              <a:rPr lang="en-US" sz="2700" i="1" dirty="0" err="1"/>
              <a:t>kromozomlarımı</a:t>
            </a:r>
            <a:r>
              <a:rPr lang="en-US" sz="2700" i="1" dirty="0"/>
              <a:t> </a:t>
            </a:r>
            <a:r>
              <a:rPr lang="en-US" sz="2700" i="1" dirty="0" err="1"/>
              <a:t>sıraya</a:t>
            </a:r>
            <a:r>
              <a:rPr lang="en-US" sz="2700" i="1" dirty="0"/>
              <a:t> </a:t>
            </a:r>
            <a:r>
              <a:rPr lang="en-US" sz="2700" i="1" dirty="0" err="1"/>
              <a:t>koymuştur</a:t>
            </a:r>
            <a:r>
              <a:rPr lang="en-US" sz="2700" i="1" dirty="0"/>
              <a:t>. </a:t>
            </a:r>
            <a:r>
              <a:rPr lang="en-US" sz="2700" i="1" dirty="0" err="1"/>
              <a:t>Dünya</a:t>
            </a:r>
            <a:r>
              <a:rPr lang="en-US" sz="2700" i="1" dirty="0"/>
              <a:t> </a:t>
            </a:r>
            <a:r>
              <a:rPr lang="en-US" sz="2700" i="1" dirty="0" err="1"/>
              <a:t>Gezegeninde</a:t>
            </a:r>
            <a:r>
              <a:rPr lang="en-US" sz="2700" i="1" dirty="0"/>
              <a:t> </a:t>
            </a:r>
            <a:r>
              <a:rPr lang="en-US" sz="2700" i="1" dirty="0" err="1"/>
              <a:t>yaşayan</a:t>
            </a:r>
            <a:r>
              <a:rPr lang="en-US" sz="2700" i="1" dirty="0"/>
              <a:t> 7 </a:t>
            </a:r>
            <a:r>
              <a:rPr lang="en-US" sz="2700" i="1" dirty="0" err="1"/>
              <a:t>milyar</a:t>
            </a:r>
            <a:r>
              <a:rPr lang="en-US" sz="2700" i="1" dirty="0"/>
              <a:t> </a:t>
            </a:r>
            <a:r>
              <a:rPr lang="en-US" sz="2700" i="1" dirty="0" err="1"/>
              <a:t>insan</a:t>
            </a:r>
            <a:r>
              <a:rPr lang="en-US" sz="2700" i="1" dirty="0"/>
              <a:t> </a:t>
            </a:r>
            <a:r>
              <a:rPr lang="en-US" sz="2700" i="1" dirty="0" err="1"/>
              <a:t>arasında</a:t>
            </a:r>
            <a:r>
              <a:rPr lang="en-US" sz="2700" i="1" dirty="0"/>
              <a:t> </a:t>
            </a:r>
            <a:r>
              <a:rPr lang="en-US" sz="2700" i="1" dirty="0" err="1"/>
              <a:t>benim</a:t>
            </a:r>
            <a:r>
              <a:rPr lang="en-US" sz="2700" i="1" dirty="0"/>
              <a:t> </a:t>
            </a:r>
            <a:r>
              <a:rPr lang="en-US" sz="2700" i="1" dirty="0" err="1"/>
              <a:t>gibi</a:t>
            </a:r>
            <a:r>
              <a:rPr lang="en-US" sz="2700" i="1" dirty="0"/>
              <a:t> </a:t>
            </a:r>
            <a:r>
              <a:rPr lang="en-US" sz="2700" i="1" dirty="0" err="1"/>
              <a:t>biri</a:t>
            </a:r>
            <a:r>
              <a:rPr lang="en-US" sz="2700" i="1" dirty="0"/>
              <a:t> </a:t>
            </a:r>
            <a:r>
              <a:rPr lang="en-US" sz="2700" i="1" dirty="0" err="1"/>
              <a:t>yoktur</a:t>
            </a:r>
            <a:r>
              <a:rPr lang="en-US" sz="2700" i="1" dirty="0"/>
              <a:t>.</a:t>
            </a:r>
            <a:r>
              <a:rPr lang="en-US" sz="2400" i="1" dirty="0"/>
              <a:t> (</a:t>
            </a:r>
            <a:r>
              <a:rPr lang="en-US" sz="2400" i="1" dirty="0" err="1"/>
              <a:t>Bkz</a:t>
            </a:r>
            <a:r>
              <a:rPr lang="en-US" sz="2400" i="1" dirty="0"/>
              <a:t>. </a:t>
            </a:r>
            <a:r>
              <a:rPr lang="en-US" sz="2400" i="1" dirty="0" err="1"/>
              <a:t>Mezmurlar</a:t>
            </a:r>
            <a:r>
              <a:rPr lang="en-US" sz="2400" i="1" dirty="0"/>
              <a:t> </a:t>
            </a:r>
            <a:r>
              <a:rPr lang="en-US" sz="2400" i="1" dirty="0" smtClean="0"/>
              <a:t>139:13-16)</a:t>
            </a:r>
            <a:endParaRPr lang="en-US" sz="2400" i="1" dirty="0"/>
          </a:p>
          <a:p>
            <a:pPr marL="0" indent="0" algn="ctr">
              <a:lnSpc>
                <a:spcPct val="100000"/>
              </a:lnSpc>
              <a:buNone/>
            </a:pPr>
            <a:endParaRPr lang="en-US" sz="2400" dirty="0"/>
          </a:p>
        </p:txBody>
      </p:sp>
    </p:spTree>
    <p:extLst>
      <p:ext uri="{BB962C8B-B14F-4D97-AF65-F5344CB8AC3E}">
        <p14:creationId xmlns:p14="http://schemas.microsoft.com/office/powerpoint/2010/main" val="13426450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92149" y="1"/>
            <a:ext cx="6118152" cy="2307374"/>
          </a:xfrm>
        </p:spPr>
        <p:txBody>
          <a:bodyPr>
            <a:normAutofit/>
          </a:bodyPr>
          <a:lstStyle/>
          <a:p>
            <a:pPr algn="ctr"/>
            <a:r>
              <a:rPr lang="en-US" sz="3600" i="1" dirty="0" smtClean="0">
                <a:solidFill>
                  <a:schemeClr val="bg1"/>
                </a:solidFill>
              </a:rPr>
              <a:t>3. Jesus </a:t>
            </a:r>
            <a:r>
              <a:rPr lang="en-US" sz="3600" i="1" dirty="0">
                <a:solidFill>
                  <a:schemeClr val="bg1"/>
                </a:solidFill>
              </a:rPr>
              <a:t>died to assure </a:t>
            </a:r>
            <a:r>
              <a:rPr lang="en-US" sz="3600" i="1" dirty="0" smtClean="0">
                <a:solidFill>
                  <a:schemeClr val="bg1"/>
                </a:solidFill>
              </a:rPr>
              <a:t/>
            </a:r>
            <a:br>
              <a:rPr lang="en-US" sz="3600" i="1" dirty="0" smtClean="0">
                <a:solidFill>
                  <a:schemeClr val="bg1"/>
                </a:solidFill>
              </a:rPr>
            </a:br>
            <a:r>
              <a:rPr lang="en-US" sz="3600" i="1" dirty="0" smtClean="0">
                <a:solidFill>
                  <a:schemeClr val="bg1"/>
                </a:solidFill>
              </a:rPr>
              <a:t>my </a:t>
            </a:r>
            <a:r>
              <a:rPr lang="en-US" sz="3600" i="1" dirty="0">
                <a:solidFill>
                  <a:schemeClr val="bg1"/>
                </a:solidFill>
              </a:rPr>
              <a:t>success.</a:t>
            </a:r>
            <a:br>
              <a:rPr lang="en-US" sz="3600" i="1" dirty="0">
                <a:solidFill>
                  <a:schemeClr val="bg1"/>
                </a:solidFill>
              </a:rPr>
            </a:br>
            <a:r>
              <a:rPr lang="en-US" sz="3600" i="1" dirty="0">
                <a:solidFill>
                  <a:schemeClr val="bg1"/>
                </a:solidFill>
              </a:rPr>
              <a:t>3. </a:t>
            </a:r>
            <a:r>
              <a:rPr lang="en-US" sz="3600" i="1" dirty="0" smtClean="0">
                <a:solidFill>
                  <a:schemeClr val="bg1"/>
                </a:solidFill>
              </a:rPr>
              <a:t>İsa </a:t>
            </a:r>
            <a:r>
              <a:rPr lang="en-US" sz="3600" i="1" dirty="0" err="1">
                <a:solidFill>
                  <a:schemeClr val="bg1"/>
                </a:solidFill>
              </a:rPr>
              <a:t>başarılarımı</a:t>
            </a:r>
            <a:r>
              <a:rPr lang="en-US" sz="3600" i="1" dirty="0">
                <a:solidFill>
                  <a:schemeClr val="bg1"/>
                </a:solidFill>
              </a:rPr>
              <a:t> </a:t>
            </a:r>
            <a:r>
              <a:rPr lang="en-US" sz="3600" i="1" dirty="0" err="1">
                <a:solidFill>
                  <a:schemeClr val="bg1"/>
                </a:solidFill>
              </a:rPr>
              <a:t>güvence</a:t>
            </a:r>
            <a:r>
              <a:rPr lang="en-US" sz="3600" i="1" dirty="0">
                <a:solidFill>
                  <a:schemeClr val="bg1"/>
                </a:solidFill>
              </a:rPr>
              <a:t> </a:t>
            </a:r>
            <a:r>
              <a:rPr lang="en-US" sz="3600" i="1" dirty="0" err="1">
                <a:solidFill>
                  <a:schemeClr val="bg1"/>
                </a:solidFill>
              </a:rPr>
              <a:t>altına</a:t>
            </a:r>
            <a:r>
              <a:rPr lang="en-US" sz="3600" i="1" dirty="0">
                <a:solidFill>
                  <a:schemeClr val="bg1"/>
                </a:solidFill>
              </a:rPr>
              <a:t> </a:t>
            </a:r>
            <a:r>
              <a:rPr lang="en-US" sz="3600" i="1" dirty="0" err="1">
                <a:solidFill>
                  <a:schemeClr val="bg1"/>
                </a:solidFill>
              </a:rPr>
              <a:t>almak</a:t>
            </a:r>
            <a:r>
              <a:rPr lang="en-US" sz="3600" i="1" dirty="0">
                <a:solidFill>
                  <a:schemeClr val="bg1"/>
                </a:solidFill>
              </a:rPr>
              <a:t> </a:t>
            </a:r>
            <a:r>
              <a:rPr lang="en-US" sz="3600" i="1" dirty="0" err="1">
                <a:solidFill>
                  <a:schemeClr val="bg1"/>
                </a:solidFill>
              </a:rPr>
              <a:t>için</a:t>
            </a:r>
            <a:r>
              <a:rPr lang="en-US" sz="3600" i="1" dirty="0">
                <a:solidFill>
                  <a:schemeClr val="bg1"/>
                </a:solidFill>
              </a:rPr>
              <a:t> </a:t>
            </a:r>
            <a:r>
              <a:rPr lang="en-US" sz="3600" i="1" dirty="0" err="1">
                <a:solidFill>
                  <a:schemeClr val="bg1"/>
                </a:solidFill>
              </a:rPr>
              <a:t>öldü</a:t>
            </a:r>
            <a:r>
              <a:rPr lang="en-US" sz="3600" i="1" dirty="0">
                <a:solidFill>
                  <a:schemeClr val="bg1"/>
                </a:solidFill>
              </a:rPr>
              <a:t>.</a:t>
            </a:r>
            <a:endParaRPr lang="en-US" sz="3600" dirty="0">
              <a:solidFill>
                <a:schemeClr val="bg1"/>
              </a:solidFill>
            </a:endParaRPr>
          </a:p>
        </p:txBody>
      </p:sp>
      <p:sp>
        <p:nvSpPr>
          <p:cNvPr id="3" name="Content Placeholder 2"/>
          <p:cNvSpPr>
            <a:spLocks noGrp="1"/>
          </p:cNvSpPr>
          <p:nvPr>
            <p:ph idx="1"/>
          </p:nvPr>
        </p:nvSpPr>
        <p:spPr>
          <a:xfrm>
            <a:off x="0" y="2447074"/>
            <a:ext cx="9144000" cy="4550625"/>
          </a:xfrm>
        </p:spPr>
        <p:txBody>
          <a:bodyPr>
            <a:normAutofit/>
          </a:bodyPr>
          <a:lstStyle/>
          <a:p>
            <a:pPr marL="0" indent="0" algn="ctr">
              <a:lnSpc>
                <a:spcPct val="100000"/>
              </a:lnSpc>
              <a:buNone/>
            </a:pPr>
            <a:r>
              <a:rPr lang="en-US" i="1" dirty="0"/>
              <a:t>Jesus died to assure my success. </a:t>
            </a:r>
            <a:r>
              <a:rPr lang="en-US" dirty="0"/>
              <a:t>Because of Jesus’ death, the wealth of the universe is mine.  I am now a child of the King, a daughter of God. “I can do everything through him who gives me strength” </a:t>
            </a:r>
            <a:r>
              <a:rPr lang="en-US" sz="2400" dirty="0"/>
              <a:t>(Philippians 4:13; see Joshua 1:8, 9</a:t>
            </a:r>
            <a:r>
              <a:rPr lang="en-US" sz="2400" dirty="0" smtClean="0"/>
              <a:t>).</a:t>
            </a:r>
          </a:p>
          <a:p>
            <a:pPr marL="0" indent="0" algn="ctr">
              <a:lnSpc>
                <a:spcPct val="100000"/>
              </a:lnSpc>
              <a:buNone/>
            </a:pPr>
            <a:endParaRPr lang="en-US" sz="2400" dirty="0" smtClean="0"/>
          </a:p>
          <a:p>
            <a:pPr marL="0" indent="0" algn="ctr">
              <a:lnSpc>
                <a:spcPct val="100000"/>
              </a:lnSpc>
              <a:buNone/>
            </a:pPr>
            <a:r>
              <a:rPr lang="en-US" i="1" dirty="0"/>
              <a:t>İsa </a:t>
            </a:r>
            <a:r>
              <a:rPr lang="en-US" i="1" dirty="0" err="1"/>
              <a:t>başarılarımı</a:t>
            </a:r>
            <a:r>
              <a:rPr lang="en-US" i="1" dirty="0"/>
              <a:t> </a:t>
            </a:r>
            <a:r>
              <a:rPr lang="en-US" i="1" dirty="0" err="1"/>
              <a:t>güvence</a:t>
            </a:r>
            <a:r>
              <a:rPr lang="en-US" i="1" dirty="0"/>
              <a:t> </a:t>
            </a:r>
            <a:r>
              <a:rPr lang="en-US" i="1" dirty="0" err="1"/>
              <a:t>altına</a:t>
            </a:r>
            <a:r>
              <a:rPr lang="en-US" i="1" dirty="0"/>
              <a:t> </a:t>
            </a:r>
            <a:r>
              <a:rPr lang="en-US" i="1" dirty="0" err="1"/>
              <a:t>almak</a:t>
            </a:r>
            <a:r>
              <a:rPr lang="en-US" i="1" dirty="0"/>
              <a:t> </a:t>
            </a:r>
            <a:r>
              <a:rPr lang="en-US" i="1" dirty="0" err="1"/>
              <a:t>için</a:t>
            </a:r>
            <a:r>
              <a:rPr lang="en-US" i="1" dirty="0"/>
              <a:t> </a:t>
            </a:r>
            <a:r>
              <a:rPr lang="en-US" i="1" dirty="0" err="1"/>
              <a:t>öldü</a:t>
            </a:r>
            <a:r>
              <a:rPr lang="en-US" i="1" dirty="0"/>
              <a:t>. </a:t>
            </a:r>
            <a:r>
              <a:rPr lang="en-US" i="1" dirty="0" err="1"/>
              <a:t>İsa'nın</a:t>
            </a:r>
            <a:r>
              <a:rPr lang="en-US" i="1" dirty="0"/>
              <a:t> </a:t>
            </a:r>
            <a:r>
              <a:rPr lang="en-US" i="1" dirty="0" err="1"/>
              <a:t>ölümünden</a:t>
            </a:r>
            <a:r>
              <a:rPr lang="en-US" i="1" dirty="0"/>
              <a:t> </a:t>
            </a:r>
            <a:r>
              <a:rPr lang="en-US" i="1" dirty="0" err="1"/>
              <a:t>dolayı</a:t>
            </a:r>
            <a:r>
              <a:rPr lang="en-US" i="1" dirty="0"/>
              <a:t>, </a:t>
            </a:r>
            <a:r>
              <a:rPr lang="en-US" i="1" dirty="0" err="1"/>
              <a:t>evrenin</a:t>
            </a:r>
            <a:r>
              <a:rPr lang="en-US" i="1" dirty="0"/>
              <a:t> </a:t>
            </a:r>
            <a:r>
              <a:rPr lang="en-US" i="1" dirty="0" err="1"/>
              <a:t>serveti</a:t>
            </a:r>
            <a:r>
              <a:rPr lang="en-US" i="1" dirty="0"/>
              <a:t> </a:t>
            </a:r>
            <a:r>
              <a:rPr lang="en-US" i="1" dirty="0" err="1"/>
              <a:t>benimdir</a:t>
            </a:r>
            <a:r>
              <a:rPr lang="en-US" i="1" dirty="0"/>
              <a:t>. Ben </a:t>
            </a:r>
            <a:r>
              <a:rPr lang="en-US" i="1" dirty="0" err="1"/>
              <a:t>şimdi</a:t>
            </a:r>
            <a:r>
              <a:rPr lang="en-US" i="1" dirty="0"/>
              <a:t> </a:t>
            </a:r>
            <a:r>
              <a:rPr lang="en-US" i="1" dirty="0" err="1"/>
              <a:t>bir</a:t>
            </a:r>
            <a:r>
              <a:rPr lang="en-US" i="1" dirty="0"/>
              <a:t> </a:t>
            </a:r>
            <a:r>
              <a:rPr lang="en-US" i="1" dirty="0" err="1"/>
              <a:t>Kral’ın</a:t>
            </a:r>
            <a:r>
              <a:rPr lang="en-US" i="1" dirty="0"/>
              <a:t> </a:t>
            </a:r>
            <a:r>
              <a:rPr lang="en-US" i="1" dirty="0" err="1"/>
              <a:t>çocuğum</a:t>
            </a:r>
            <a:r>
              <a:rPr lang="en-US" i="1" dirty="0"/>
              <a:t>, </a:t>
            </a:r>
            <a:r>
              <a:rPr lang="en-US" i="1" dirty="0" err="1"/>
              <a:t>Rab’bin</a:t>
            </a:r>
            <a:r>
              <a:rPr lang="en-US" i="1" dirty="0"/>
              <a:t> </a:t>
            </a:r>
            <a:r>
              <a:rPr lang="en-US" i="1" dirty="0" err="1"/>
              <a:t>kızıyım</a:t>
            </a:r>
            <a:r>
              <a:rPr lang="en-US" i="1" dirty="0"/>
              <a:t>. "</a:t>
            </a:r>
            <a:r>
              <a:rPr lang="en-US" i="1" dirty="0" err="1"/>
              <a:t>Beni</a:t>
            </a:r>
            <a:r>
              <a:rPr lang="en-US" i="1" dirty="0"/>
              <a:t> </a:t>
            </a:r>
            <a:r>
              <a:rPr lang="en-US" i="1" dirty="0" err="1"/>
              <a:t>güçlendirenin</a:t>
            </a:r>
            <a:r>
              <a:rPr lang="en-US" i="1" dirty="0"/>
              <a:t> </a:t>
            </a:r>
            <a:r>
              <a:rPr lang="en-US" i="1" dirty="0" err="1"/>
              <a:t>aracılığıyla</a:t>
            </a:r>
            <a:r>
              <a:rPr lang="en-US" i="1" dirty="0"/>
              <a:t> her </a:t>
            </a:r>
            <a:r>
              <a:rPr lang="en-US" i="1" dirty="0" err="1"/>
              <a:t>şeyi</a:t>
            </a:r>
            <a:r>
              <a:rPr lang="en-US" i="1" dirty="0"/>
              <a:t> </a:t>
            </a:r>
            <a:r>
              <a:rPr lang="en-US" i="1" dirty="0" err="1"/>
              <a:t>yapabilirim</a:t>
            </a:r>
            <a:r>
              <a:rPr lang="en-US" i="1" dirty="0"/>
              <a:t>."</a:t>
            </a:r>
            <a:r>
              <a:rPr lang="en-US" sz="2400" i="1" dirty="0"/>
              <a:t> (</a:t>
            </a:r>
            <a:r>
              <a:rPr lang="en-US" sz="2400" i="1" dirty="0" err="1"/>
              <a:t>Filipililer</a:t>
            </a:r>
            <a:r>
              <a:rPr lang="en-US" sz="2400" i="1" dirty="0"/>
              <a:t> 4:13, </a:t>
            </a:r>
            <a:r>
              <a:rPr lang="en-US" sz="2400" i="1" dirty="0" err="1"/>
              <a:t>Yeşu</a:t>
            </a:r>
            <a:r>
              <a:rPr lang="en-US" sz="2400" i="1" dirty="0"/>
              <a:t> 1:8, 9).</a:t>
            </a:r>
          </a:p>
          <a:p>
            <a:pPr marL="0" indent="0" algn="ctr">
              <a:lnSpc>
                <a:spcPct val="100000"/>
              </a:lnSpc>
              <a:buNone/>
            </a:pPr>
            <a:endParaRPr lang="en-US" sz="2400" dirty="0"/>
          </a:p>
        </p:txBody>
      </p:sp>
    </p:spTree>
    <p:extLst>
      <p:ext uri="{BB962C8B-B14F-4D97-AF65-F5344CB8AC3E}">
        <p14:creationId xmlns:p14="http://schemas.microsoft.com/office/powerpoint/2010/main" val="9761321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393700" y="384911"/>
            <a:ext cx="5080000" cy="1325563"/>
          </a:xfrm>
        </p:spPr>
        <p:txBody>
          <a:bodyPr>
            <a:normAutofit fontScale="90000"/>
          </a:bodyPr>
          <a:lstStyle/>
          <a:p>
            <a:pPr algn="ctr"/>
            <a:r>
              <a:rPr lang="en-US" sz="3600" dirty="0">
                <a:solidFill>
                  <a:schemeClr val="bg1"/>
                </a:solidFill>
              </a:rPr>
              <a:t>4. God has a </a:t>
            </a:r>
            <a:r>
              <a:rPr lang="en-US" sz="3600" dirty="0" smtClean="0">
                <a:solidFill>
                  <a:schemeClr val="bg1"/>
                </a:solidFill>
              </a:rPr>
              <a:t>special </a:t>
            </a:r>
            <a:r>
              <a:rPr lang="en-US" sz="3600" dirty="0">
                <a:solidFill>
                  <a:schemeClr val="bg1"/>
                </a:solidFill>
              </a:rPr>
              <a:t>plan for my life.</a:t>
            </a:r>
            <a:br>
              <a:rPr lang="en-US" sz="3600" dirty="0">
                <a:solidFill>
                  <a:schemeClr val="bg1"/>
                </a:solidFill>
              </a:rPr>
            </a:br>
            <a:r>
              <a:rPr lang="en-US" sz="3600" i="1" dirty="0">
                <a:solidFill>
                  <a:schemeClr val="bg1"/>
                </a:solidFill>
              </a:rPr>
              <a:t>4. </a:t>
            </a:r>
            <a:r>
              <a:rPr lang="en-US" sz="3600" i="1" dirty="0" err="1" smtClean="0">
                <a:solidFill>
                  <a:schemeClr val="bg1"/>
                </a:solidFill>
              </a:rPr>
              <a:t>Hayatım</a:t>
            </a:r>
            <a:r>
              <a:rPr lang="en-US" sz="3600" i="1" dirty="0" smtClean="0">
                <a:solidFill>
                  <a:schemeClr val="bg1"/>
                </a:solidFill>
              </a:rPr>
              <a:t> </a:t>
            </a:r>
            <a:r>
              <a:rPr lang="en-US" sz="3600" i="1" dirty="0" err="1" smtClean="0">
                <a:solidFill>
                  <a:schemeClr val="bg1"/>
                </a:solidFill>
              </a:rPr>
              <a:t>için</a:t>
            </a:r>
            <a:r>
              <a:rPr lang="en-US" sz="3600" i="1" dirty="0" smtClean="0">
                <a:solidFill>
                  <a:schemeClr val="bg1"/>
                </a:solidFill>
              </a:rPr>
              <a:t> </a:t>
            </a:r>
            <a:r>
              <a:rPr lang="en-US" sz="3600" i="1" dirty="0" err="1" smtClean="0">
                <a:solidFill>
                  <a:schemeClr val="bg1"/>
                </a:solidFill>
              </a:rPr>
              <a:t>Rab’bin</a:t>
            </a:r>
            <a:r>
              <a:rPr lang="en-US" sz="3600" i="1" dirty="0" smtClean="0">
                <a:solidFill>
                  <a:schemeClr val="bg1"/>
                </a:solidFill>
              </a:rPr>
              <a:t> </a:t>
            </a:r>
            <a:r>
              <a:rPr lang="en-US" sz="3600" i="1" dirty="0" err="1" smtClean="0">
                <a:solidFill>
                  <a:schemeClr val="bg1"/>
                </a:solidFill>
              </a:rPr>
              <a:t>özel</a:t>
            </a:r>
            <a:r>
              <a:rPr lang="en-US" sz="3600" i="1" dirty="0" smtClean="0">
                <a:solidFill>
                  <a:schemeClr val="bg1"/>
                </a:solidFill>
              </a:rPr>
              <a:t> </a:t>
            </a:r>
            <a:r>
              <a:rPr lang="en-US" sz="3600" i="1" dirty="0" err="1" smtClean="0">
                <a:solidFill>
                  <a:schemeClr val="bg1"/>
                </a:solidFill>
              </a:rPr>
              <a:t>bir</a:t>
            </a:r>
            <a:r>
              <a:rPr lang="en-US" sz="3600" i="1" dirty="0" smtClean="0">
                <a:solidFill>
                  <a:schemeClr val="bg1"/>
                </a:solidFill>
              </a:rPr>
              <a:t> </a:t>
            </a:r>
            <a:r>
              <a:rPr lang="en-US" sz="3600" i="1" dirty="0" err="1" smtClean="0">
                <a:solidFill>
                  <a:schemeClr val="bg1"/>
                </a:solidFill>
              </a:rPr>
              <a:t>planı</a:t>
            </a:r>
            <a:r>
              <a:rPr lang="en-US" sz="3600" i="1" dirty="0" smtClean="0">
                <a:solidFill>
                  <a:schemeClr val="bg1"/>
                </a:solidFill>
              </a:rPr>
              <a:t> var.</a:t>
            </a:r>
            <a:endParaRPr lang="en-US" sz="3600" i="1" dirty="0">
              <a:solidFill>
                <a:schemeClr val="bg1"/>
              </a:solidFill>
            </a:endParaRPr>
          </a:p>
        </p:txBody>
      </p:sp>
      <p:sp>
        <p:nvSpPr>
          <p:cNvPr id="3" name="Content Placeholder 2"/>
          <p:cNvSpPr>
            <a:spLocks noGrp="1"/>
          </p:cNvSpPr>
          <p:nvPr>
            <p:ph idx="1"/>
          </p:nvPr>
        </p:nvSpPr>
        <p:spPr>
          <a:xfrm>
            <a:off x="0" y="2535974"/>
            <a:ext cx="9144000" cy="4550626"/>
          </a:xfrm>
        </p:spPr>
        <p:txBody>
          <a:bodyPr>
            <a:normAutofit/>
          </a:bodyPr>
          <a:lstStyle/>
          <a:p>
            <a:pPr marL="0" indent="0" algn="ctr">
              <a:lnSpc>
                <a:spcPct val="100000"/>
              </a:lnSpc>
              <a:buNone/>
            </a:pPr>
            <a:r>
              <a:rPr lang="en-US" dirty="0"/>
              <a:t>“Not more surely is the place prepared for us in the heavenly mansions than is the special place designated on earth where we are to work for God</a:t>
            </a:r>
            <a:r>
              <a:rPr lang="en-US" dirty="0" smtClean="0"/>
              <a:t>”</a:t>
            </a:r>
          </a:p>
          <a:p>
            <a:pPr marL="0" indent="0" algn="ctr">
              <a:lnSpc>
                <a:spcPct val="100000"/>
              </a:lnSpc>
              <a:buNone/>
            </a:pPr>
            <a:r>
              <a:rPr lang="en-US" dirty="0" smtClean="0"/>
              <a:t> </a:t>
            </a:r>
            <a:r>
              <a:rPr lang="en-US" sz="2200" dirty="0"/>
              <a:t>(E. G. White. </a:t>
            </a:r>
            <a:r>
              <a:rPr lang="en-US" sz="2200" i="1" dirty="0"/>
              <a:t>Christ’s Object Lessons</a:t>
            </a:r>
            <a:r>
              <a:rPr lang="en-US" sz="2200" dirty="0"/>
              <a:t>. p. 327</a:t>
            </a:r>
            <a:r>
              <a:rPr lang="en-US" sz="2200" dirty="0" smtClean="0"/>
              <a:t>).</a:t>
            </a:r>
          </a:p>
          <a:p>
            <a:pPr marL="0" indent="0" algn="ctr">
              <a:lnSpc>
                <a:spcPct val="100000"/>
              </a:lnSpc>
              <a:buNone/>
            </a:pPr>
            <a:r>
              <a:rPr lang="en-US" i="1" dirty="0" smtClean="0"/>
              <a:t>“</a:t>
            </a:r>
            <a:r>
              <a:rPr lang="en-US" i="1" dirty="0" err="1" smtClean="0"/>
              <a:t>Yeryüzünde</a:t>
            </a:r>
            <a:r>
              <a:rPr lang="en-US" i="1" dirty="0" smtClean="0"/>
              <a:t> </a:t>
            </a:r>
            <a:r>
              <a:rPr lang="en-US" i="1" dirty="0"/>
              <a:t>Allah </a:t>
            </a:r>
            <a:r>
              <a:rPr lang="en-US" i="1" dirty="0" err="1"/>
              <a:t>için</a:t>
            </a:r>
            <a:r>
              <a:rPr lang="en-US" i="1" dirty="0"/>
              <a:t> </a:t>
            </a:r>
            <a:r>
              <a:rPr lang="en-US" i="1" dirty="0" err="1"/>
              <a:t>çalışmamız</a:t>
            </a:r>
            <a:r>
              <a:rPr lang="en-US" i="1" dirty="0"/>
              <a:t> </a:t>
            </a:r>
            <a:r>
              <a:rPr lang="en-US" i="1" dirty="0" err="1"/>
              <a:t>gereken</a:t>
            </a:r>
            <a:r>
              <a:rPr lang="en-US" i="1" dirty="0"/>
              <a:t> </a:t>
            </a:r>
            <a:r>
              <a:rPr lang="en-US" i="1" dirty="0" err="1"/>
              <a:t>özel</a:t>
            </a:r>
            <a:r>
              <a:rPr lang="en-US" i="1" dirty="0"/>
              <a:t> </a:t>
            </a:r>
            <a:r>
              <a:rPr lang="en-US" i="1" dirty="0" err="1"/>
              <a:t>yer</a:t>
            </a:r>
            <a:r>
              <a:rPr lang="en-US" i="1" dirty="0"/>
              <a:t>, </a:t>
            </a:r>
            <a:r>
              <a:rPr lang="en-US" i="1" dirty="0" err="1"/>
              <a:t>bizim</a:t>
            </a:r>
            <a:r>
              <a:rPr lang="en-US" i="1" dirty="0"/>
              <a:t> </a:t>
            </a:r>
            <a:r>
              <a:rPr lang="en-US" i="1" dirty="0" err="1"/>
              <a:t>için</a:t>
            </a:r>
            <a:r>
              <a:rPr lang="en-US" i="1" dirty="0"/>
              <a:t> </a:t>
            </a:r>
            <a:r>
              <a:rPr lang="en-US" i="1" dirty="0" err="1"/>
              <a:t>hazırlanmış</a:t>
            </a:r>
            <a:r>
              <a:rPr lang="en-US" i="1" dirty="0"/>
              <a:t> </a:t>
            </a:r>
            <a:r>
              <a:rPr lang="en-US" i="1" dirty="0" err="1"/>
              <a:t>olan</a:t>
            </a:r>
            <a:r>
              <a:rPr lang="en-US" i="1" dirty="0"/>
              <a:t> </a:t>
            </a:r>
            <a:r>
              <a:rPr lang="en-US" i="1" dirty="0" err="1"/>
              <a:t>göksel</a:t>
            </a:r>
            <a:r>
              <a:rPr lang="en-US" i="1" dirty="0"/>
              <a:t> </a:t>
            </a:r>
            <a:r>
              <a:rPr lang="en-US" i="1" dirty="0" err="1"/>
              <a:t>konutlar</a:t>
            </a:r>
            <a:r>
              <a:rPr lang="en-US" i="1" dirty="0"/>
              <a:t> </a:t>
            </a:r>
            <a:r>
              <a:rPr lang="en-US" i="1" dirty="0" err="1"/>
              <a:t>kadar</a:t>
            </a:r>
            <a:r>
              <a:rPr lang="en-US" i="1" dirty="0"/>
              <a:t> </a:t>
            </a:r>
            <a:r>
              <a:rPr lang="en-US" i="1" dirty="0" err="1"/>
              <a:t>kesin</a:t>
            </a:r>
            <a:r>
              <a:rPr lang="en-US" i="1" dirty="0"/>
              <a:t> </a:t>
            </a:r>
            <a:r>
              <a:rPr lang="en-US" i="1" dirty="0" err="1"/>
              <a:t>bir</a:t>
            </a:r>
            <a:r>
              <a:rPr lang="en-US" i="1" dirty="0"/>
              <a:t> </a:t>
            </a:r>
            <a:r>
              <a:rPr lang="en-US" i="1" dirty="0" err="1"/>
              <a:t>şekilde</a:t>
            </a:r>
            <a:r>
              <a:rPr lang="en-US" i="1" dirty="0"/>
              <a:t> </a:t>
            </a:r>
            <a:r>
              <a:rPr lang="en-US" i="1" dirty="0" err="1"/>
              <a:t>belirlenmiştir</a:t>
            </a:r>
            <a:r>
              <a:rPr lang="en-US" i="1" dirty="0" smtClean="0"/>
              <a:t>.”</a:t>
            </a:r>
            <a:endParaRPr lang="en-US" i="1" dirty="0"/>
          </a:p>
          <a:p>
            <a:pPr marL="0" indent="0" algn="ctr">
              <a:lnSpc>
                <a:spcPct val="100000"/>
              </a:lnSpc>
              <a:buNone/>
            </a:pPr>
            <a:r>
              <a:rPr lang="en-US" sz="2400" i="1" dirty="0"/>
              <a:t> (E. G. White. </a:t>
            </a:r>
            <a:r>
              <a:rPr lang="en-US" sz="2400" i="1" dirty="0" smtClean="0"/>
              <a:t>Christ’s </a:t>
            </a:r>
            <a:r>
              <a:rPr lang="en-US" sz="2400" i="1" dirty="0"/>
              <a:t>Object Lessons. p. </a:t>
            </a:r>
            <a:r>
              <a:rPr lang="en-US" sz="2400" i="1" dirty="0" smtClean="0"/>
              <a:t>327- </a:t>
            </a:r>
            <a:r>
              <a:rPr lang="en-US" sz="2400" i="1" dirty="0" err="1" smtClean="0"/>
              <a:t>Mesih’in</a:t>
            </a:r>
            <a:r>
              <a:rPr lang="en-US" sz="2400" i="1" dirty="0" smtClean="0"/>
              <a:t> </a:t>
            </a:r>
            <a:r>
              <a:rPr lang="en-US" sz="2400" i="1" dirty="0" err="1"/>
              <a:t>Örnek</a:t>
            </a:r>
            <a:r>
              <a:rPr lang="en-US" sz="2400" i="1" dirty="0"/>
              <a:t> </a:t>
            </a:r>
            <a:r>
              <a:rPr lang="en-US" sz="2400" i="1" dirty="0" err="1"/>
              <a:t>Dersleri</a:t>
            </a:r>
            <a:r>
              <a:rPr lang="en-US" sz="2400" i="1" dirty="0" smtClean="0"/>
              <a:t>).</a:t>
            </a:r>
            <a:endParaRPr lang="en-US" sz="2400" i="1" dirty="0"/>
          </a:p>
          <a:p>
            <a:pPr marL="0" indent="0" algn="ctr">
              <a:lnSpc>
                <a:spcPct val="100000"/>
              </a:lnSpc>
              <a:buNone/>
            </a:pPr>
            <a:endParaRPr lang="en-US" sz="2400" dirty="0"/>
          </a:p>
        </p:txBody>
      </p:sp>
    </p:spTree>
    <p:extLst>
      <p:ext uri="{BB962C8B-B14F-4D97-AF65-F5344CB8AC3E}">
        <p14:creationId xmlns:p14="http://schemas.microsoft.com/office/powerpoint/2010/main" val="21416891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14301" y="406400"/>
            <a:ext cx="5900480" cy="1325563"/>
          </a:xfrm>
        </p:spPr>
        <p:txBody>
          <a:bodyPr>
            <a:normAutofit fontScale="90000"/>
          </a:bodyPr>
          <a:lstStyle/>
          <a:p>
            <a:r>
              <a:rPr lang="en-US" sz="4000" dirty="0">
                <a:solidFill>
                  <a:schemeClr val="bg1"/>
                </a:solidFill>
              </a:rPr>
              <a:t>5. I don’t feel like a star. </a:t>
            </a:r>
            <a:br>
              <a:rPr lang="en-US" sz="4000" dirty="0">
                <a:solidFill>
                  <a:schemeClr val="bg1"/>
                </a:solidFill>
              </a:rPr>
            </a:br>
            <a:r>
              <a:rPr lang="en-US" sz="4000" dirty="0">
                <a:solidFill>
                  <a:schemeClr val="bg1"/>
                </a:solidFill>
              </a:rPr>
              <a:t>5. </a:t>
            </a:r>
            <a:r>
              <a:rPr lang="en-US" sz="4000" i="1" dirty="0" err="1" smtClean="0">
                <a:solidFill>
                  <a:schemeClr val="bg1"/>
                </a:solidFill>
              </a:rPr>
              <a:t>Bir</a:t>
            </a:r>
            <a:r>
              <a:rPr lang="en-US" sz="4000" i="1" dirty="0" smtClean="0">
                <a:solidFill>
                  <a:schemeClr val="bg1"/>
                </a:solidFill>
              </a:rPr>
              <a:t> </a:t>
            </a:r>
            <a:r>
              <a:rPr lang="en-US" sz="4000" i="1" dirty="0" err="1" smtClean="0">
                <a:solidFill>
                  <a:schemeClr val="bg1"/>
                </a:solidFill>
              </a:rPr>
              <a:t>yıldız</a:t>
            </a:r>
            <a:r>
              <a:rPr lang="en-US" sz="4000" i="1" dirty="0" smtClean="0">
                <a:solidFill>
                  <a:schemeClr val="bg1"/>
                </a:solidFill>
              </a:rPr>
              <a:t> </a:t>
            </a:r>
            <a:r>
              <a:rPr lang="en-US" sz="4000" i="1" dirty="0" err="1" smtClean="0">
                <a:solidFill>
                  <a:schemeClr val="bg1"/>
                </a:solidFill>
              </a:rPr>
              <a:t>gibi</a:t>
            </a:r>
            <a:r>
              <a:rPr lang="en-US" sz="4000" i="1" dirty="0" smtClean="0">
                <a:solidFill>
                  <a:schemeClr val="bg1"/>
                </a:solidFill>
              </a:rPr>
              <a:t> </a:t>
            </a:r>
            <a:r>
              <a:rPr lang="en-US" sz="4000" i="1" dirty="0" err="1" smtClean="0">
                <a:solidFill>
                  <a:schemeClr val="bg1"/>
                </a:solidFill>
              </a:rPr>
              <a:t>hissetmiyorum</a:t>
            </a:r>
            <a:r>
              <a:rPr lang="en-US" sz="4000" i="1" dirty="0" smtClean="0">
                <a:solidFill>
                  <a:schemeClr val="bg1"/>
                </a:solidFill>
              </a:rPr>
              <a:t>.</a:t>
            </a:r>
            <a:r>
              <a:rPr lang="en-US" sz="4000" dirty="0" smtClean="0">
                <a:solidFill>
                  <a:schemeClr val="bg1"/>
                </a:solidFill>
              </a:rPr>
              <a:t> </a:t>
            </a:r>
            <a:endParaRPr lang="en-US" sz="4000" dirty="0">
              <a:solidFill>
                <a:schemeClr val="bg1"/>
              </a:solidFill>
            </a:endParaRPr>
          </a:p>
        </p:txBody>
      </p:sp>
      <p:sp>
        <p:nvSpPr>
          <p:cNvPr id="3" name="Content Placeholder 2"/>
          <p:cNvSpPr>
            <a:spLocks noGrp="1"/>
          </p:cNvSpPr>
          <p:nvPr>
            <p:ph idx="1"/>
          </p:nvPr>
        </p:nvSpPr>
        <p:spPr>
          <a:xfrm>
            <a:off x="114301" y="2413000"/>
            <a:ext cx="9029699" cy="4356099"/>
          </a:xfrm>
        </p:spPr>
        <p:txBody>
          <a:bodyPr>
            <a:normAutofit/>
          </a:bodyPr>
          <a:lstStyle/>
          <a:p>
            <a:pPr marL="0" indent="0" algn="ctr">
              <a:lnSpc>
                <a:spcPct val="100000"/>
              </a:lnSpc>
              <a:buNone/>
            </a:pPr>
            <a:r>
              <a:rPr lang="en-US" dirty="0"/>
              <a:t>“High and low, rich and poor, all have a work to do for the Master.  Everyone is called to action” </a:t>
            </a:r>
            <a:endParaRPr lang="en-US" dirty="0" smtClean="0"/>
          </a:p>
          <a:p>
            <a:pPr marL="0" indent="0" algn="ctr">
              <a:lnSpc>
                <a:spcPct val="100000"/>
              </a:lnSpc>
              <a:buNone/>
            </a:pPr>
            <a:r>
              <a:rPr lang="en-US" sz="2200" dirty="0" smtClean="0"/>
              <a:t>(</a:t>
            </a:r>
            <a:r>
              <a:rPr lang="en-US" sz="2200" dirty="0"/>
              <a:t>E. G. White, </a:t>
            </a:r>
            <a:r>
              <a:rPr lang="en-US" sz="2200" i="1" dirty="0"/>
              <a:t>Selected Messages</a:t>
            </a:r>
            <a:r>
              <a:rPr lang="en-US" sz="2200" dirty="0"/>
              <a:t>, Bk 1, p. 266</a:t>
            </a:r>
            <a:r>
              <a:rPr lang="en-US" sz="2200" dirty="0" smtClean="0"/>
              <a:t>).</a:t>
            </a:r>
          </a:p>
          <a:p>
            <a:pPr marL="0" indent="0" algn="ctr">
              <a:lnSpc>
                <a:spcPct val="100000"/>
              </a:lnSpc>
              <a:buNone/>
            </a:pPr>
            <a:endParaRPr lang="en-US" sz="2200" dirty="0" smtClean="0"/>
          </a:p>
          <a:p>
            <a:pPr marL="0" indent="0" algn="ctr">
              <a:lnSpc>
                <a:spcPct val="100000"/>
              </a:lnSpc>
              <a:buNone/>
            </a:pPr>
            <a:r>
              <a:rPr lang="en-US" i="1" dirty="0" smtClean="0"/>
              <a:t>“</a:t>
            </a:r>
            <a:r>
              <a:rPr lang="en-US" i="1" dirty="0" err="1" smtClean="0"/>
              <a:t>Yüksek</a:t>
            </a:r>
            <a:r>
              <a:rPr lang="en-US" i="1" dirty="0" smtClean="0"/>
              <a:t> </a:t>
            </a:r>
            <a:r>
              <a:rPr lang="en-US" i="1" dirty="0" err="1"/>
              <a:t>ve</a:t>
            </a:r>
            <a:r>
              <a:rPr lang="en-US" i="1" dirty="0"/>
              <a:t> </a:t>
            </a:r>
            <a:r>
              <a:rPr lang="en-US" i="1" dirty="0" err="1"/>
              <a:t>alçak</a:t>
            </a:r>
            <a:r>
              <a:rPr lang="en-US" i="1" dirty="0"/>
              <a:t>, </a:t>
            </a:r>
            <a:r>
              <a:rPr lang="en-US" i="1" dirty="0" err="1"/>
              <a:t>zengin</a:t>
            </a:r>
            <a:r>
              <a:rPr lang="en-US" i="1" dirty="0"/>
              <a:t> </a:t>
            </a:r>
            <a:r>
              <a:rPr lang="en-US" i="1" dirty="0" err="1"/>
              <a:t>ve</a:t>
            </a:r>
            <a:r>
              <a:rPr lang="en-US" i="1" dirty="0"/>
              <a:t> fakir, </a:t>
            </a:r>
            <a:r>
              <a:rPr lang="en-US" i="1" dirty="0" err="1"/>
              <a:t>hepsinin</a:t>
            </a:r>
            <a:r>
              <a:rPr lang="en-US" i="1" dirty="0"/>
              <a:t> </a:t>
            </a:r>
            <a:r>
              <a:rPr lang="en-US" i="1" dirty="0" err="1"/>
              <a:t>Üstadı</a:t>
            </a:r>
            <a:r>
              <a:rPr lang="en-US" i="1" dirty="0"/>
              <a:t> </a:t>
            </a:r>
            <a:r>
              <a:rPr lang="en-US" i="1" dirty="0" err="1"/>
              <a:t>için</a:t>
            </a:r>
            <a:r>
              <a:rPr lang="en-US" i="1" dirty="0"/>
              <a:t> </a:t>
            </a:r>
            <a:r>
              <a:rPr lang="en-US" i="1" dirty="0" err="1"/>
              <a:t>yapması</a:t>
            </a:r>
            <a:r>
              <a:rPr lang="en-US" i="1" dirty="0"/>
              <a:t> </a:t>
            </a:r>
            <a:r>
              <a:rPr lang="en-US" i="1" dirty="0" err="1"/>
              <a:t>gereken</a:t>
            </a:r>
            <a:r>
              <a:rPr lang="en-US" i="1" dirty="0"/>
              <a:t> </a:t>
            </a:r>
            <a:r>
              <a:rPr lang="en-US" i="1" dirty="0" err="1"/>
              <a:t>bir</a:t>
            </a:r>
            <a:r>
              <a:rPr lang="en-US" i="1" dirty="0"/>
              <a:t> </a:t>
            </a:r>
            <a:r>
              <a:rPr lang="en-US" i="1" dirty="0" err="1"/>
              <a:t>işi</a:t>
            </a:r>
            <a:r>
              <a:rPr lang="en-US" i="1" dirty="0"/>
              <a:t> var. </a:t>
            </a:r>
            <a:r>
              <a:rPr lang="en-US" i="1" dirty="0" err="1"/>
              <a:t>Herkes</a:t>
            </a:r>
            <a:r>
              <a:rPr lang="en-US" i="1" dirty="0"/>
              <a:t> </a:t>
            </a:r>
            <a:r>
              <a:rPr lang="en-US" i="1" dirty="0" err="1"/>
              <a:t>eyleme</a:t>
            </a:r>
            <a:r>
              <a:rPr lang="en-US" i="1" dirty="0"/>
              <a:t> </a:t>
            </a:r>
            <a:r>
              <a:rPr lang="en-US" i="1" dirty="0" err="1"/>
              <a:t>çağırılır</a:t>
            </a:r>
            <a:r>
              <a:rPr lang="en-US" i="1" dirty="0"/>
              <a:t>” </a:t>
            </a:r>
          </a:p>
          <a:p>
            <a:pPr marL="0" indent="0" algn="ctr">
              <a:lnSpc>
                <a:spcPct val="100000"/>
              </a:lnSpc>
              <a:buNone/>
            </a:pPr>
            <a:r>
              <a:rPr lang="en-US" sz="2000" dirty="0"/>
              <a:t>(E. G. White, </a:t>
            </a:r>
            <a:r>
              <a:rPr lang="en-US" sz="2000" i="1" dirty="0"/>
              <a:t>Selected Messages</a:t>
            </a:r>
            <a:r>
              <a:rPr lang="en-US" sz="2000" dirty="0"/>
              <a:t>, Bk 1, p. </a:t>
            </a:r>
            <a:r>
              <a:rPr lang="en-US" sz="2000" dirty="0" smtClean="0"/>
              <a:t>266 – </a:t>
            </a:r>
            <a:r>
              <a:rPr lang="en-US" sz="2000" i="1" dirty="0" err="1" smtClean="0"/>
              <a:t>Selçilmiş</a:t>
            </a:r>
            <a:r>
              <a:rPr lang="en-US" sz="2000" i="1" dirty="0" smtClean="0"/>
              <a:t> </a:t>
            </a:r>
            <a:r>
              <a:rPr lang="en-US" sz="2000" i="1" dirty="0" err="1" smtClean="0"/>
              <a:t>Mesajlar</a:t>
            </a:r>
            <a:r>
              <a:rPr lang="en-US" sz="2000" dirty="0" smtClean="0"/>
              <a:t>).</a:t>
            </a:r>
            <a:endParaRPr lang="en-US" sz="2000" dirty="0"/>
          </a:p>
          <a:p>
            <a:pPr marL="0" indent="0" algn="ctr">
              <a:lnSpc>
                <a:spcPct val="100000"/>
              </a:lnSpc>
              <a:buNone/>
            </a:pPr>
            <a:endParaRPr lang="en-US" sz="2400" dirty="0"/>
          </a:p>
        </p:txBody>
      </p:sp>
    </p:spTree>
    <p:extLst>
      <p:ext uri="{BB962C8B-B14F-4D97-AF65-F5344CB8AC3E}">
        <p14:creationId xmlns:p14="http://schemas.microsoft.com/office/powerpoint/2010/main" val="9601407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28650" y="737262"/>
            <a:ext cx="6572250" cy="1325563"/>
          </a:xfrm>
        </p:spPr>
        <p:txBody>
          <a:bodyPr>
            <a:normAutofit/>
          </a:bodyPr>
          <a:lstStyle/>
          <a:p>
            <a:r>
              <a:rPr lang="en-US" b="1" dirty="0">
                <a:solidFill>
                  <a:srgbClr val="941651"/>
                </a:solidFill>
                <a:latin typeface="+mn-lt"/>
              </a:rPr>
              <a:t>RATE </a:t>
            </a:r>
            <a:r>
              <a:rPr lang="en-US" b="1" dirty="0" smtClean="0">
                <a:solidFill>
                  <a:srgbClr val="941651"/>
                </a:solidFill>
                <a:latin typeface="+mn-lt"/>
              </a:rPr>
              <a:t>YOURSELF</a:t>
            </a:r>
            <a:br>
              <a:rPr lang="en-US" b="1" dirty="0" smtClean="0">
                <a:solidFill>
                  <a:srgbClr val="941651"/>
                </a:solidFill>
                <a:latin typeface="+mn-lt"/>
              </a:rPr>
            </a:br>
            <a:r>
              <a:rPr lang="en-US" b="1" i="1" dirty="0" smtClean="0">
                <a:solidFill>
                  <a:srgbClr val="941651"/>
                </a:solidFill>
                <a:latin typeface="+mn-lt"/>
              </a:rPr>
              <a:t>KENDİNİZİ </a:t>
            </a:r>
            <a:r>
              <a:rPr lang="en-US" b="1" i="1" dirty="0">
                <a:solidFill>
                  <a:srgbClr val="941651"/>
                </a:solidFill>
                <a:latin typeface="+mn-lt"/>
              </a:rPr>
              <a:t>DEĞERLENDİRİN</a:t>
            </a:r>
          </a:p>
        </p:txBody>
      </p:sp>
      <p:sp>
        <p:nvSpPr>
          <p:cNvPr id="3" name="Content Placeholder 2"/>
          <p:cNvSpPr>
            <a:spLocks noGrp="1"/>
          </p:cNvSpPr>
          <p:nvPr>
            <p:ph idx="1"/>
          </p:nvPr>
        </p:nvSpPr>
        <p:spPr>
          <a:xfrm>
            <a:off x="0" y="2737364"/>
            <a:ext cx="9144000" cy="3866636"/>
          </a:xfrm>
        </p:spPr>
        <p:txBody>
          <a:bodyPr>
            <a:normAutofit/>
          </a:bodyPr>
          <a:lstStyle/>
          <a:p>
            <a:pPr marL="0" indent="0" algn="ctr">
              <a:buNone/>
            </a:pPr>
            <a:r>
              <a:rPr lang="en-US" sz="3200" dirty="0"/>
              <a:t>On a score of 1 to 5, rate yourself on the following characteristics of a woman of excellence.  Five is the best</a:t>
            </a:r>
            <a:r>
              <a:rPr lang="en-US" sz="3200" dirty="0" smtClean="0"/>
              <a:t>.</a:t>
            </a:r>
          </a:p>
          <a:p>
            <a:pPr marL="0" indent="0" algn="ctr">
              <a:buNone/>
            </a:pPr>
            <a:endParaRPr lang="en-US" sz="3200" dirty="0"/>
          </a:p>
          <a:p>
            <a:pPr marL="0" indent="0" algn="ctr">
              <a:buNone/>
            </a:pPr>
            <a:r>
              <a:rPr lang="en-US" sz="3200" dirty="0" smtClean="0"/>
              <a:t> </a:t>
            </a:r>
            <a:r>
              <a:rPr lang="en-US" sz="3200" i="1" dirty="0"/>
              <a:t>1-5 </a:t>
            </a:r>
            <a:r>
              <a:rPr lang="en-US" sz="3200" i="1" dirty="0" err="1"/>
              <a:t>arası</a:t>
            </a:r>
            <a:r>
              <a:rPr lang="en-US" sz="3200" i="1" dirty="0"/>
              <a:t> </a:t>
            </a:r>
            <a:r>
              <a:rPr lang="en-US" sz="3200" i="1" dirty="0" err="1"/>
              <a:t>bir</a:t>
            </a:r>
            <a:r>
              <a:rPr lang="en-US" sz="3200" i="1" dirty="0"/>
              <a:t> </a:t>
            </a:r>
            <a:r>
              <a:rPr lang="en-US" sz="3200" i="1" dirty="0" err="1"/>
              <a:t>skorla</a:t>
            </a:r>
            <a:r>
              <a:rPr lang="en-US" sz="3200" i="1" dirty="0"/>
              <a:t>, </a:t>
            </a:r>
            <a:r>
              <a:rPr lang="en-US" sz="3200" i="1" dirty="0" err="1"/>
              <a:t>kendinizi</a:t>
            </a:r>
            <a:r>
              <a:rPr lang="en-US" sz="3200" i="1" dirty="0"/>
              <a:t> </a:t>
            </a:r>
            <a:r>
              <a:rPr lang="en-US" sz="3200" i="1" dirty="0" err="1"/>
              <a:t>mükemmel</a:t>
            </a:r>
            <a:r>
              <a:rPr lang="en-US" sz="3200" i="1" dirty="0"/>
              <a:t> </a:t>
            </a:r>
            <a:r>
              <a:rPr lang="en-US" sz="3200" i="1" dirty="0" err="1"/>
              <a:t>bir</a:t>
            </a:r>
            <a:r>
              <a:rPr lang="en-US" sz="3200" i="1" dirty="0"/>
              <a:t> </a:t>
            </a:r>
            <a:r>
              <a:rPr lang="en-US" sz="3200" i="1" dirty="0" err="1"/>
              <a:t>kadının</a:t>
            </a:r>
            <a:r>
              <a:rPr lang="en-US" sz="3200" i="1" dirty="0"/>
              <a:t> </a:t>
            </a:r>
            <a:r>
              <a:rPr lang="en-US" sz="3200" i="1" dirty="0" err="1"/>
              <a:t>aşağıdaki</a:t>
            </a:r>
            <a:r>
              <a:rPr lang="en-US" sz="3200" i="1" dirty="0"/>
              <a:t> </a:t>
            </a:r>
            <a:r>
              <a:rPr lang="en-US" sz="3200" i="1" dirty="0" err="1"/>
              <a:t>özellikleriyle</a:t>
            </a:r>
            <a:r>
              <a:rPr lang="en-US" sz="3200" i="1" dirty="0"/>
              <a:t> </a:t>
            </a:r>
            <a:r>
              <a:rPr lang="en-US" sz="3200" i="1" dirty="0" err="1"/>
              <a:t>değerlendirin</a:t>
            </a:r>
            <a:r>
              <a:rPr lang="en-US" sz="3200" i="1" dirty="0"/>
              <a:t>. </a:t>
            </a:r>
            <a:r>
              <a:rPr lang="en-US" sz="3200" i="1" dirty="0" err="1"/>
              <a:t>Beş</a:t>
            </a:r>
            <a:r>
              <a:rPr lang="en-US" sz="3200" i="1" dirty="0"/>
              <a:t> </a:t>
            </a:r>
            <a:r>
              <a:rPr lang="en-US" sz="3200" i="1" dirty="0" err="1"/>
              <a:t>en</a:t>
            </a:r>
            <a:r>
              <a:rPr lang="en-US" sz="3200" i="1" dirty="0"/>
              <a:t> </a:t>
            </a:r>
            <a:r>
              <a:rPr lang="en-US" sz="3200" i="1" dirty="0" err="1"/>
              <a:t>iyi</a:t>
            </a:r>
            <a:r>
              <a:rPr lang="en-US" sz="3200" i="1" dirty="0"/>
              <a:t> </a:t>
            </a:r>
            <a:r>
              <a:rPr lang="en-US" sz="3200" i="1" dirty="0" err="1"/>
              <a:t>skordur</a:t>
            </a:r>
            <a:r>
              <a:rPr lang="en-US" sz="3200" i="1" dirty="0"/>
              <a:t>.</a:t>
            </a:r>
          </a:p>
        </p:txBody>
      </p:sp>
    </p:spTree>
    <p:extLst>
      <p:ext uri="{BB962C8B-B14F-4D97-AF65-F5344CB8AC3E}">
        <p14:creationId xmlns:p14="http://schemas.microsoft.com/office/powerpoint/2010/main" val="961127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7400" y="313141"/>
            <a:ext cx="6295800" cy="1325563"/>
          </a:xfrm>
        </p:spPr>
        <p:txBody>
          <a:bodyPr>
            <a:normAutofit fontScale="90000"/>
          </a:bodyPr>
          <a:lstStyle/>
          <a:p>
            <a:r>
              <a:rPr lang="en-US" sz="4000" b="1" dirty="0">
                <a:solidFill>
                  <a:schemeClr val="bg1"/>
                </a:solidFill>
                <a:latin typeface="+mn-lt"/>
              </a:rPr>
              <a:t>PERSONAL </a:t>
            </a:r>
            <a:r>
              <a:rPr lang="en-US" sz="4000" b="1" dirty="0" smtClean="0">
                <a:solidFill>
                  <a:schemeClr val="bg1"/>
                </a:solidFill>
                <a:latin typeface="+mn-lt"/>
              </a:rPr>
              <a:t>GROWTH EXERCISES</a:t>
            </a:r>
            <a:br>
              <a:rPr lang="en-US" sz="4000" b="1" dirty="0" smtClean="0">
                <a:solidFill>
                  <a:schemeClr val="bg1"/>
                </a:solidFill>
                <a:latin typeface="+mn-lt"/>
              </a:rPr>
            </a:br>
            <a:r>
              <a:rPr lang="en-US" sz="4000" b="1" dirty="0">
                <a:solidFill>
                  <a:schemeClr val="bg1"/>
                </a:solidFill>
                <a:latin typeface="+mn-lt"/>
              </a:rPr>
              <a:t/>
            </a:r>
            <a:br>
              <a:rPr lang="en-US" sz="4000" b="1" dirty="0">
                <a:solidFill>
                  <a:schemeClr val="bg1"/>
                </a:solidFill>
                <a:latin typeface="+mn-lt"/>
              </a:rPr>
            </a:br>
            <a:r>
              <a:rPr lang="en-US" sz="4000" b="1" i="1" dirty="0">
                <a:solidFill>
                  <a:schemeClr val="bg1"/>
                </a:solidFill>
                <a:latin typeface="+mn-lt"/>
              </a:rPr>
              <a:t>KİŞİSEL BÜYÜME EGZERSİZLERİ</a:t>
            </a:r>
            <a:endParaRPr lang="en-US" sz="4000" i="1" dirty="0">
              <a:solidFill>
                <a:schemeClr val="bg1"/>
              </a:solidFill>
              <a:latin typeface="+mn-lt"/>
            </a:endParaRPr>
          </a:p>
        </p:txBody>
      </p:sp>
      <p:sp>
        <p:nvSpPr>
          <p:cNvPr id="3" name="Content Placeholder 2"/>
          <p:cNvSpPr>
            <a:spLocks noGrp="1"/>
          </p:cNvSpPr>
          <p:nvPr>
            <p:ph idx="1"/>
          </p:nvPr>
        </p:nvSpPr>
        <p:spPr>
          <a:xfrm>
            <a:off x="0" y="2311400"/>
            <a:ext cx="9144000" cy="4546600"/>
          </a:xfrm>
        </p:spPr>
        <p:txBody>
          <a:bodyPr>
            <a:normAutofit fontScale="70000" lnSpcReduction="20000"/>
          </a:bodyPr>
          <a:lstStyle/>
          <a:p>
            <a:pPr marL="0" indent="0" algn="ctr">
              <a:buNone/>
            </a:pPr>
            <a:r>
              <a:rPr lang="en-US" dirty="0">
                <a:solidFill>
                  <a:srgbClr val="941651"/>
                </a:solidFill>
              </a:rPr>
              <a:t>Begin to appreciate the way God has made you. Fill in the following inventory</a:t>
            </a:r>
            <a:r>
              <a:rPr lang="en-US" dirty="0" smtClean="0">
                <a:solidFill>
                  <a:srgbClr val="941651"/>
                </a:solidFill>
              </a:rPr>
              <a:t>:</a:t>
            </a:r>
          </a:p>
          <a:p>
            <a:pPr marL="0" indent="0" algn="ctr">
              <a:buNone/>
            </a:pPr>
            <a:endParaRPr lang="en-US" sz="1000" dirty="0"/>
          </a:p>
          <a:p>
            <a:pPr marL="0" indent="0">
              <a:buNone/>
            </a:pPr>
            <a:r>
              <a:rPr lang="en-US" dirty="0" smtClean="0"/>
              <a:t>A.</a:t>
            </a:r>
            <a:r>
              <a:rPr lang="en-US" dirty="0"/>
              <a:t> </a:t>
            </a:r>
            <a:r>
              <a:rPr lang="en-US" dirty="0" smtClean="0"/>
              <a:t>Three </a:t>
            </a:r>
            <a:r>
              <a:rPr lang="en-US" dirty="0"/>
              <a:t>leisure-time activities I enjoy.</a:t>
            </a:r>
          </a:p>
          <a:p>
            <a:pPr marL="0" indent="0">
              <a:buNone/>
            </a:pPr>
            <a:r>
              <a:rPr lang="en-US" dirty="0" smtClean="0"/>
              <a:t>B. Three </a:t>
            </a:r>
            <a:r>
              <a:rPr lang="en-US" dirty="0"/>
              <a:t>things I do well.</a:t>
            </a:r>
          </a:p>
          <a:p>
            <a:pPr marL="0" indent="0">
              <a:buNone/>
            </a:pPr>
            <a:r>
              <a:rPr lang="en-US" dirty="0" smtClean="0"/>
              <a:t>C.</a:t>
            </a:r>
            <a:r>
              <a:rPr lang="en-US" dirty="0"/>
              <a:t> </a:t>
            </a:r>
            <a:r>
              <a:rPr lang="en-US" dirty="0" smtClean="0"/>
              <a:t>Three </a:t>
            </a:r>
            <a:r>
              <a:rPr lang="en-US" dirty="0"/>
              <a:t>achievements in my life.</a:t>
            </a:r>
          </a:p>
          <a:p>
            <a:pPr marL="0" indent="0">
              <a:buNone/>
            </a:pPr>
            <a:r>
              <a:rPr lang="en-US" dirty="0" smtClean="0"/>
              <a:t>D. Three </a:t>
            </a:r>
            <a:r>
              <a:rPr lang="en-US" dirty="0"/>
              <a:t>positive adjectives that describe me.</a:t>
            </a:r>
          </a:p>
          <a:p>
            <a:pPr marL="0" indent="0">
              <a:buNone/>
            </a:pPr>
            <a:r>
              <a:rPr lang="en-US" dirty="0" smtClean="0"/>
              <a:t>E.</a:t>
            </a:r>
            <a:r>
              <a:rPr lang="en-US" dirty="0"/>
              <a:t> </a:t>
            </a:r>
            <a:r>
              <a:rPr lang="en-US" dirty="0" smtClean="0"/>
              <a:t>Three </a:t>
            </a:r>
            <a:r>
              <a:rPr lang="en-US" dirty="0"/>
              <a:t>things I like about my body and the way I look</a:t>
            </a:r>
            <a:r>
              <a:rPr lang="en-US" dirty="0" smtClean="0"/>
              <a:t>.</a:t>
            </a:r>
          </a:p>
          <a:p>
            <a:pPr marL="0" indent="0" algn="ctr">
              <a:buNone/>
            </a:pPr>
            <a:r>
              <a:rPr lang="en-US" i="1" dirty="0" err="1" smtClean="0">
                <a:solidFill>
                  <a:srgbClr val="941651"/>
                </a:solidFill>
              </a:rPr>
              <a:t>Allah'ın</a:t>
            </a:r>
            <a:r>
              <a:rPr lang="en-US" i="1" dirty="0" smtClean="0">
                <a:solidFill>
                  <a:srgbClr val="941651"/>
                </a:solidFill>
              </a:rPr>
              <a:t> </a:t>
            </a:r>
            <a:r>
              <a:rPr lang="en-US" i="1" dirty="0" err="1">
                <a:solidFill>
                  <a:srgbClr val="941651"/>
                </a:solidFill>
              </a:rPr>
              <a:t>sizi</a:t>
            </a:r>
            <a:r>
              <a:rPr lang="en-US" i="1" dirty="0">
                <a:solidFill>
                  <a:srgbClr val="941651"/>
                </a:solidFill>
              </a:rPr>
              <a:t> </a:t>
            </a:r>
            <a:r>
              <a:rPr lang="en-US" i="1" dirty="0" err="1">
                <a:solidFill>
                  <a:srgbClr val="941651"/>
                </a:solidFill>
              </a:rPr>
              <a:t>nasıl</a:t>
            </a:r>
            <a:r>
              <a:rPr lang="en-US" i="1" dirty="0">
                <a:solidFill>
                  <a:srgbClr val="941651"/>
                </a:solidFill>
              </a:rPr>
              <a:t> </a:t>
            </a:r>
            <a:r>
              <a:rPr lang="en-US" i="1" dirty="0" err="1">
                <a:solidFill>
                  <a:srgbClr val="941651"/>
                </a:solidFill>
              </a:rPr>
              <a:t>yarattığını</a:t>
            </a:r>
            <a:r>
              <a:rPr lang="en-US" i="1" dirty="0">
                <a:solidFill>
                  <a:srgbClr val="941651"/>
                </a:solidFill>
              </a:rPr>
              <a:t> </a:t>
            </a:r>
            <a:r>
              <a:rPr lang="en-US" i="1" dirty="0" err="1">
                <a:solidFill>
                  <a:srgbClr val="941651"/>
                </a:solidFill>
              </a:rPr>
              <a:t>takdir</a:t>
            </a:r>
            <a:r>
              <a:rPr lang="en-US" i="1" dirty="0">
                <a:solidFill>
                  <a:srgbClr val="941651"/>
                </a:solidFill>
              </a:rPr>
              <a:t> </a:t>
            </a:r>
            <a:r>
              <a:rPr lang="en-US" i="1" dirty="0" err="1">
                <a:solidFill>
                  <a:srgbClr val="941651"/>
                </a:solidFill>
              </a:rPr>
              <a:t>etmeye</a:t>
            </a:r>
            <a:r>
              <a:rPr lang="en-US" i="1" dirty="0">
                <a:solidFill>
                  <a:srgbClr val="941651"/>
                </a:solidFill>
              </a:rPr>
              <a:t> </a:t>
            </a:r>
            <a:r>
              <a:rPr lang="en-US" i="1" dirty="0" err="1">
                <a:solidFill>
                  <a:srgbClr val="941651"/>
                </a:solidFill>
              </a:rPr>
              <a:t>başlayın</a:t>
            </a:r>
            <a:r>
              <a:rPr lang="en-US" i="1" dirty="0">
                <a:solidFill>
                  <a:srgbClr val="941651"/>
                </a:solidFill>
              </a:rPr>
              <a:t>. </a:t>
            </a:r>
            <a:r>
              <a:rPr lang="en-US" i="1" dirty="0" err="1">
                <a:solidFill>
                  <a:srgbClr val="941651"/>
                </a:solidFill>
              </a:rPr>
              <a:t>Aşağıdaki</a:t>
            </a:r>
            <a:r>
              <a:rPr lang="en-US" i="1" dirty="0">
                <a:solidFill>
                  <a:srgbClr val="941651"/>
                </a:solidFill>
              </a:rPr>
              <a:t> </a:t>
            </a:r>
            <a:r>
              <a:rPr lang="en-US" i="1" dirty="0" err="1">
                <a:solidFill>
                  <a:srgbClr val="941651"/>
                </a:solidFill>
              </a:rPr>
              <a:t>envanteri</a:t>
            </a:r>
            <a:r>
              <a:rPr lang="en-US" i="1" dirty="0">
                <a:solidFill>
                  <a:srgbClr val="941651"/>
                </a:solidFill>
              </a:rPr>
              <a:t> </a:t>
            </a:r>
            <a:r>
              <a:rPr lang="en-US" i="1" dirty="0" err="1">
                <a:solidFill>
                  <a:srgbClr val="941651"/>
                </a:solidFill>
              </a:rPr>
              <a:t>doldurun</a:t>
            </a:r>
            <a:r>
              <a:rPr lang="en-US" i="1" dirty="0" smtClean="0">
                <a:solidFill>
                  <a:srgbClr val="941651"/>
                </a:solidFill>
              </a:rPr>
              <a:t>:</a:t>
            </a:r>
            <a:endParaRPr lang="en-US" i="1" dirty="0">
              <a:solidFill>
                <a:srgbClr val="941651"/>
              </a:solidFill>
            </a:endParaRPr>
          </a:p>
          <a:p>
            <a:pPr marL="0" indent="0" algn="ctr">
              <a:buNone/>
            </a:pPr>
            <a:endParaRPr lang="en-US" sz="1000" i="1" dirty="0"/>
          </a:p>
          <a:p>
            <a:pPr marL="0" indent="0">
              <a:buNone/>
            </a:pPr>
            <a:r>
              <a:rPr lang="en-US" i="1" dirty="0"/>
              <a:t>A. </a:t>
            </a:r>
            <a:r>
              <a:rPr lang="en-US" i="1" dirty="0" err="1" smtClean="0"/>
              <a:t>Sevdiğim</a:t>
            </a:r>
            <a:r>
              <a:rPr lang="en-US" i="1" dirty="0" smtClean="0"/>
              <a:t> </a:t>
            </a:r>
            <a:r>
              <a:rPr lang="en-US" i="1" dirty="0" err="1"/>
              <a:t>üç</a:t>
            </a:r>
            <a:r>
              <a:rPr lang="en-US" i="1" dirty="0"/>
              <a:t> </a:t>
            </a:r>
            <a:r>
              <a:rPr lang="en-US" i="1" dirty="0" err="1"/>
              <a:t>boş</a:t>
            </a:r>
            <a:r>
              <a:rPr lang="en-US" i="1" dirty="0"/>
              <a:t> zaman </a:t>
            </a:r>
            <a:r>
              <a:rPr lang="en-US" i="1" dirty="0" err="1"/>
              <a:t>etkinliği</a:t>
            </a:r>
            <a:r>
              <a:rPr lang="en-US" i="1" dirty="0"/>
              <a:t>.</a:t>
            </a:r>
          </a:p>
          <a:p>
            <a:pPr marL="0" indent="0">
              <a:buNone/>
            </a:pPr>
            <a:r>
              <a:rPr lang="en-US" i="1" dirty="0"/>
              <a:t>B. </a:t>
            </a:r>
            <a:r>
              <a:rPr lang="en-US" i="1" dirty="0" err="1" smtClean="0"/>
              <a:t>Yapmakta</a:t>
            </a:r>
            <a:r>
              <a:rPr lang="en-US" i="1" dirty="0" smtClean="0"/>
              <a:t> </a:t>
            </a:r>
            <a:r>
              <a:rPr lang="en-US" i="1" dirty="0" err="1"/>
              <a:t>iyi</a:t>
            </a:r>
            <a:r>
              <a:rPr lang="en-US" i="1" dirty="0"/>
              <a:t> </a:t>
            </a:r>
            <a:r>
              <a:rPr lang="en-US" i="1" dirty="0" err="1"/>
              <a:t>olduğum</a:t>
            </a:r>
            <a:r>
              <a:rPr lang="en-US" i="1" dirty="0"/>
              <a:t> </a:t>
            </a:r>
            <a:r>
              <a:rPr lang="en-US" i="1" dirty="0" err="1"/>
              <a:t>üç</a:t>
            </a:r>
            <a:r>
              <a:rPr lang="en-US" i="1" dirty="0"/>
              <a:t> </a:t>
            </a:r>
            <a:r>
              <a:rPr lang="en-US" i="1" dirty="0" err="1"/>
              <a:t>şey</a:t>
            </a:r>
            <a:r>
              <a:rPr lang="en-US" i="1" dirty="0"/>
              <a:t>.</a:t>
            </a:r>
          </a:p>
          <a:p>
            <a:pPr marL="0" indent="0">
              <a:buNone/>
            </a:pPr>
            <a:r>
              <a:rPr lang="en-US" i="1" dirty="0"/>
              <a:t>C. </a:t>
            </a:r>
            <a:r>
              <a:rPr lang="en-US" i="1" dirty="0" err="1" smtClean="0"/>
              <a:t>Hayatımdaki</a:t>
            </a:r>
            <a:r>
              <a:rPr lang="en-US" i="1" dirty="0" smtClean="0"/>
              <a:t> </a:t>
            </a:r>
            <a:r>
              <a:rPr lang="en-US" i="1" dirty="0" err="1"/>
              <a:t>üç</a:t>
            </a:r>
            <a:r>
              <a:rPr lang="en-US" i="1" dirty="0"/>
              <a:t> </a:t>
            </a:r>
            <a:r>
              <a:rPr lang="en-US" i="1" dirty="0" err="1"/>
              <a:t>başarı</a:t>
            </a:r>
            <a:r>
              <a:rPr lang="en-US" i="1" dirty="0"/>
              <a:t>.</a:t>
            </a:r>
          </a:p>
          <a:p>
            <a:pPr marL="0" indent="0">
              <a:buNone/>
            </a:pPr>
            <a:r>
              <a:rPr lang="en-US" i="1" dirty="0"/>
              <a:t>D. </a:t>
            </a:r>
            <a:r>
              <a:rPr lang="en-US" i="1" dirty="0" err="1" smtClean="0"/>
              <a:t>Beni</a:t>
            </a:r>
            <a:r>
              <a:rPr lang="en-US" i="1" dirty="0" smtClean="0"/>
              <a:t> </a:t>
            </a:r>
            <a:r>
              <a:rPr lang="en-US" i="1" dirty="0" err="1"/>
              <a:t>tanımlayan</a:t>
            </a:r>
            <a:r>
              <a:rPr lang="en-US" i="1" dirty="0"/>
              <a:t> </a:t>
            </a:r>
            <a:r>
              <a:rPr lang="en-US" i="1" dirty="0" err="1"/>
              <a:t>üç</a:t>
            </a:r>
            <a:r>
              <a:rPr lang="en-US" i="1" dirty="0"/>
              <a:t> </a:t>
            </a:r>
            <a:r>
              <a:rPr lang="en-US" i="1" dirty="0" err="1"/>
              <a:t>pozitif</a:t>
            </a:r>
            <a:r>
              <a:rPr lang="en-US" i="1" dirty="0"/>
              <a:t> </a:t>
            </a:r>
            <a:r>
              <a:rPr lang="en-US" i="1" dirty="0" err="1"/>
              <a:t>sıfat</a:t>
            </a:r>
            <a:r>
              <a:rPr lang="en-US" i="1" dirty="0"/>
              <a:t>.</a:t>
            </a:r>
          </a:p>
          <a:p>
            <a:pPr marL="0" indent="0">
              <a:buNone/>
            </a:pPr>
            <a:r>
              <a:rPr lang="en-US" i="1" dirty="0"/>
              <a:t>E. </a:t>
            </a:r>
            <a:r>
              <a:rPr lang="en-US" i="1" dirty="0" err="1" smtClean="0"/>
              <a:t>Bedenim</a:t>
            </a:r>
            <a:r>
              <a:rPr lang="en-US" i="1" dirty="0" smtClean="0"/>
              <a:t> </a:t>
            </a:r>
            <a:r>
              <a:rPr lang="en-US" i="1" dirty="0" err="1"/>
              <a:t>ve</a:t>
            </a:r>
            <a:r>
              <a:rPr lang="en-US" i="1" dirty="0"/>
              <a:t> </a:t>
            </a:r>
            <a:r>
              <a:rPr lang="en-US" i="1" dirty="0" err="1"/>
              <a:t>görünüşüm</a:t>
            </a:r>
            <a:r>
              <a:rPr lang="en-US" i="1" dirty="0"/>
              <a:t> </a:t>
            </a:r>
            <a:r>
              <a:rPr lang="en-US" i="1" dirty="0" err="1"/>
              <a:t>hakkında</a:t>
            </a:r>
            <a:r>
              <a:rPr lang="en-US" i="1" dirty="0"/>
              <a:t> </a:t>
            </a:r>
            <a:r>
              <a:rPr lang="en-US" i="1" dirty="0" err="1"/>
              <a:t>sevdiğim</a:t>
            </a:r>
            <a:r>
              <a:rPr lang="en-US" i="1" dirty="0"/>
              <a:t> </a:t>
            </a:r>
            <a:r>
              <a:rPr lang="en-US" i="1" dirty="0" err="1"/>
              <a:t>üç</a:t>
            </a:r>
            <a:r>
              <a:rPr lang="en-US" i="1" dirty="0"/>
              <a:t> </a:t>
            </a:r>
            <a:r>
              <a:rPr lang="en-US" i="1" dirty="0" err="1"/>
              <a:t>şey</a:t>
            </a:r>
            <a:r>
              <a:rPr lang="en-US" i="1" dirty="0"/>
              <a:t>.</a:t>
            </a:r>
          </a:p>
          <a:p>
            <a:pPr marL="0" indent="0">
              <a:buNone/>
            </a:pPr>
            <a:endParaRPr lang="en-US" dirty="0"/>
          </a:p>
        </p:txBody>
      </p:sp>
    </p:spTree>
    <p:extLst>
      <p:ext uri="{BB962C8B-B14F-4D97-AF65-F5344CB8AC3E}">
        <p14:creationId xmlns:p14="http://schemas.microsoft.com/office/powerpoint/2010/main" val="16814767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263"/>
            <a:ext cx="9144000" cy="6858000"/>
          </a:xfrm>
          <a:prstGeom prst="rect">
            <a:avLst/>
          </a:prstGeom>
        </p:spPr>
      </p:pic>
      <p:sp>
        <p:nvSpPr>
          <p:cNvPr id="2" name="Title 1"/>
          <p:cNvSpPr>
            <a:spLocks noGrp="1"/>
          </p:cNvSpPr>
          <p:nvPr>
            <p:ph type="title"/>
          </p:nvPr>
        </p:nvSpPr>
        <p:spPr>
          <a:xfrm>
            <a:off x="169680" y="657222"/>
            <a:ext cx="5177020" cy="1325563"/>
          </a:xfrm>
        </p:spPr>
        <p:txBody>
          <a:bodyPr>
            <a:normAutofit fontScale="90000"/>
          </a:bodyPr>
          <a:lstStyle/>
          <a:p>
            <a:r>
              <a:rPr lang="en-US" sz="4000" b="1" dirty="0">
                <a:solidFill>
                  <a:schemeClr val="bg1"/>
                </a:solidFill>
                <a:latin typeface="+mn-lt"/>
              </a:rPr>
              <a:t>SUCCESS </a:t>
            </a:r>
            <a:r>
              <a:rPr lang="en-US" sz="4000" b="1" dirty="0" smtClean="0">
                <a:solidFill>
                  <a:schemeClr val="bg1"/>
                </a:solidFill>
                <a:latin typeface="+mn-lt"/>
              </a:rPr>
              <a:t>PRINCIPLE</a:t>
            </a:r>
            <a:br>
              <a:rPr lang="en-US" sz="4000" b="1" dirty="0" smtClean="0">
                <a:solidFill>
                  <a:schemeClr val="bg1"/>
                </a:solidFill>
                <a:latin typeface="+mn-lt"/>
              </a:rPr>
            </a:br>
            <a:r>
              <a:rPr lang="en-US" sz="4000" b="1" dirty="0">
                <a:solidFill>
                  <a:schemeClr val="bg1"/>
                </a:solidFill>
                <a:latin typeface="+mn-lt"/>
              </a:rPr>
              <a:t/>
            </a:r>
            <a:br>
              <a:rPr lang="en-US" sz="4000" b="1" dirty="0">
                <a:solidFill>
                  <a:schemeClr val="bg1"/>
                </a:solidFill>
                <a:latin typeface="+mn-lt"/>
              </a:rPr>
            </a:br>
            <a:r>
              <a:rPr lang="en-US" sz="4000" b="1" i="1" dirty="0" smtClean="0">
                <a:solidFill>
                  <a:schemeClr val="bg1"/>
                </a:solidFill>
                <a:latin typeface="+mn-lt"/>
              </a:rPr>
              <a:t>BAŞARI İLKESİ</a:t>
            </a:r>
            <a:endParaRPr lang="en-US" sz="4000" i="1" dirty="0">
              <a:solidFill>
                <a:schemeClr val="bg1"/>
              </a:solidFill>
              <a:latin typeface="+mn-lt"/>
            </a:endParaRPr>
          </a:p>
        </p:txBody>
      </p:sp>
      <p:sp>
        <p:nvSpPr>
          <p:cNvPr id="3" name="Content Placeholder 2"/>
          <p:cNvSpPr>
            <a:spLocks noGrp="1"/>
          </p:cNvSpPr>
          <p:nvPr>
            <p:ph idx="1"/>
          </p:nvPr>
        </p:nvSpPr>
        <p:spPr>
          <a:xfrm>
            <a:off x="1117745" y="3165321"/>
            <a:ext cx="6792876" cy="1406676"/>
          </a:xfrm>
        </p:spPr>
        <p:txBody>
          <a:bodyPr>
            <a:noAutofit/>
          </a:bodyPr>
          <a:lstStyle/>
          <a:p>
            <a:pPr marL="0" indent="0" algn="ctr">
              <a:lnSpc>
                <a:spcPct val="100000"/>
              </a:lnSpc>
              <a:buNone/>
            </a:pPr>
            <a:r>
              <a:rPr lang="en-US" sz="3600" dirty="0">
                <a:solidFill>
                  <a:srgbClr val="941651"/>
                </a:solidFill>
              </a:rPr>
              <a:t>Success is stretching toward my full potential through Christ, who enables me</a:t>
            </a:r>
            <a:r>
              <a:rPr lang="en-US" sz="3600" dirty="0" smtClean="0">
                <a:solidFill>
                  <a:srgbClr val="941651"/>
                </a:solidFill>
              </a:rPr>
              <a:t>.</a:t>
            </a:r>
          </a:p>
          <a:p>
            <a:pPr marL="0" indent="0" algn="ctr">
              <a:lnSpc>
                <a:spcPct val="100000"/>
              </a:lnSpc>
              <a:buNone/>
            </a:pPr>
            <a:r>
              <a:rPr lang="en-US" sz="3600" i="1" dirty="0">
                <a:solidFill>
                  <a:srgbClr val="941651"/>
                </a:solidFill>
              </a:rPr>
              <a:t>Bana </a:t>
            </a:r>
            <a:r>
              <a:rPr lang="en-US" sz="3600" i="1" dirty="0" err="1">
                <a:solidFill>
                  <a:srgbClr val="941651"/>
                </a:solidFill>
              </a:rPr>
              <a:t>imkan</a:t>
            </a:r>
            <a:r>
              <a:rPr lang="en-US" sz="3600" i="1" dirty="0">
                <a:solidFill>
                  <a:srgbClr val="941651"/>
                </a:solidFill>
              </a:rPr>
              <a:t> </a:t>
            </a:r>
            <a:r>
              <a:rPr lang="en-US" sz="3600" i="1" dirty="0" err="1">
                <a:solidFill>
                  <a:srgbClr val="941651"/>
                </a:solidFill>
              </a:rPr>
              <a:t>tanıyan</a:t>
            </a:r>
            <a:r>
              <a:rPr lang="en-US" sz="3600" i="1" dirty="0">
                <a:solidFill>
                  <a:srgbClr val="941651"/>
                </a:solidFill>
              </a:rPr>
              <a:t> </a:t>
            </a:r>
            <a:r>
              <a:rPr lang="en-US" sz="3600" i="1" dirty="0" err="1">
                <a:solidFill>
                  <a:srgbClr val="941651"/>
                </a:solidFill>
              </a:rPr>
              <a:t>Mesih’in</a:t>
            </a:r>
            <a:r>
              <a:rPr lang="en-US" sz="3600" i="1" dirty="0">
                <a:solidFill>
                  <a:srgbClr val="941651"/>
                </a:solidFill>
              </a:rPr>
              <a:t> </a:t>
            </a:r>
            <a:r>
              <a:rPr lang="en-US" sz="3600" i="1" dirty="0" err="1">
                <a:solidFill>
                  <a:srgbClr val="941651"/>
                </a:solidFill>
              </a:rPr>
              <a:t>aracılığıyla</a:t>
            </a:r>
            <a:r>
              <a:rPr lang="en-US" sz="3600" i="1" dirty="0">
                <a:solidFill>
                  <a:srgbClr val="941651"/>
                </a:solidFill>
              </a:rPr>
              <a:t> tam </a:t>
            </a:r>
            <a:r>
              <a:rPr lang="en-US" sz="3600" i="1" dirty="0" err="1">
                <a:solidFill>
                  <a:srgbClr val="941651"/>
                </a:solidFill>
              </a:rPr>
              <a:t>potansiyelime</a:t>
            </a:r>
            <a:r>
              <a:rPr lang="en-US" sz="3600" i="1" dirty="0">
                <a:solidFill>
                  <a:srgbClr val="941651"/>
                </a:solidFill>
              </a:rPr>
              <a:t> </a:t>
            </a:r>
            <a:r>
              <a:rPr lang="en-US" sz="3600" i="1" dirty="0" err="1">
                <a:solidFill>
                  <a:srgbClr val="941651"/>
                </a:solidFill>
              </a:rPr>
              <a:t>doğru</a:t>
            </a:r>
            <a:r>
              <a:rPr lang="en-US" sz="3600" i="1" dirty="0">
                <a:solidFill>
                  <a:srgbClr val="941651"/>
                </a:solidFill>
              </a:rPr>
              <a:t> </a:t>
            </a:r>
            <a:r>
              <a:rPr lang="en-US" sz="3600" i="1" dirty="0" err="1">
                <a:solidFill>
                  <a:srgbClr val="941651"/>
                </a:solidFill>
              </a:rPr>
              <a:t>uzanmak</a:t>
            </a:r>
            <a:r>
              <a:rPr lang="en-US" sz="3600" i="1" dirty="0">
                <a:solidFill>
                  <a:srgbClr val="941651"/>
                </a:solidFill>
              </a:rPr>
              <a:t> </a:t>
            </a:r>
            <a:r>
              <a:rPr lang="en-US" sz="3600" i="1" dirty="0" err="1">
                <a:solidFill>
                  <a:srgbClr val="941651"/>
                </a:solidFill>
              </a:rPr>
              <a:t>başarıdır</a:t>
            </a:r>
            <a:r>
              <a:rPr lang="en-US" sz="3600" i="1" dirty="0">
                <a:solidFill>
                  <a:srgbClr val="941651"/>
                </a:solidFill>
              </a:rPr>
              <a:t>.</a:t>
            </a:r>
          </a:p>
          <a:p>
            <a:pPr marL="0" indent="0" algn="ctr">
              <a:lnSpc>
                <a:spcPct val="100000"/>
              </a:lnSpc>
              <a:buNone/>
            </a:pPr>
            <a:endParaRPr lang="en-US" sz="3600" dirty="0">
              <a:solidFill>
                <a:srgbClr val="941651"/>
              </a:solidFill>
            </a:endParaRPr>
          </a:p>
        </p:txBody>
      </p:sp>
    </p:spTree>
    <p:extLst>
      <p:ext uri="{BB962C8B-B14F-4D97-AF65-F5344CB8AC3E}">
        <p14:creationId xmlns:p14="http://schemas.microsoft.com/office/powerpoint/2010/main" val="8913937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2" name="Title 1"/>
          <p:cNvSpPr>
            <a:spLocks noGrp="1"/>
          </p:cNvSpPr>
          <p:nvPr>
            <p:ph type="title"/>
          </p:nvPr>
        </p:nvSpPr>
        <p:spPr>
          <a:xfrm>
            <a:off x="505490" y="1254971"/>
            <a:ext cx="7886700" cy="1325563"/>
          </a:xfrm>
        </p:spPr>
        <p:txBody>
          <a:bodyPr>
            <a:normAutofit fontScale="90000"/>
          </a:bodyPr>
          <a:lstStyle/>
          <a:p>
            <a:pPr algn="ctr"/>
            <a:r>
              <a:rPr lang="en-US" sz="4000" b="1" dirty="0">
                <a:solidFill>
                  <a:srgbClr val="941651"/>
                </a:solidFill>
                <a:latin typeface="+mn-lt"/>
              </a:rPr>
              <a:t>MY PRAYER FOR TODAY</a:t>
            </a:r>
            <a:br>
              <a:rPr lang="en-US" sz="4000" b="1" dirty="0">
                <a:solidFill>
                  <a:srgbClr val="941651"/>
                </a:solidFill>
                <a:latin typeface="+mn-lt"/>
              </a:rPr>
            </a:br>
            <a:r>
              <a:rPr lang="en-US" sz="4000" b="1" i="1" dirty="0">
                <a:solidFill>
                  <a:srgbClr val="941651"/>
                </a:solidFill>
                <a:latin typeface="+mn-lt"/>
              </a:rPr>
              <a:t>BUGÜN İÇİN DUAM</a:t>
            </a:r>
            <a:br>
              <a:rPr lang="en-US" sz="4000" b="1" i="1" dirty="0">
                <a:solidFill>
                  <a:srgbClr val="941651"/>
                </a:solidFill>
                <a:latin typeface="+mn-lt"/>
              </a:rPr>
            </a:br>
            <a:r>
              <a:rPr lang="en-US" sz="4000" b="1" dirty="0">
                <a:solidFill>
                  <a:srgbClr val="941651"/>
                </a:solidFill>
                <a:latin typeface="+mn-lt"/>
              </a:rPr>
              <a:t/>
            </a:r>
            <a:br>
              <a:rPr lang="en-US" sz="4000" b="1" dirty="0">
                <a:solidFill>
                  <a:srgbClr val="941651"/>
                </a:solidFill>
                <a:latin typeface="+mn-lt"/>
              </a:rPr>
            </a:br>
            <a:r>
              <a:rPr lang="en-US" sz="4000" b="1" dirty="0">
                <a:solidFill>
                  <a:srgbClr val="941651"/>
                </a:solidFill>
                <a:latin typeface="+mn-lt"/>
              </a:rPr>
              <a:t> </a:t>
            </a:r>
          </a:p>
        </p:txBody>
      </p:sp>
      <p:sp>
        <p:nvSpPr>
          <p:cNvPr id="3" name="Content Placeholder 2"/>
          <p:cNvSpPr>
            <a:spLocks noGrp="1"/>
          </p:cNvSpPr>
          <p:nvPr>
            <p:ph idx="1"/>
          </p:nvPr>
        </p:nvSpPr>
        <p:spPr>
          <a:xfrm>
            <a:off x="101600" y="2451100"/>
            <a:ext cx="9042400" cy="4406899"/>
          </a:xfrm>
        </p:spPr>
        <p:txBody>
          <a:bodyPr>
            <a:normAutofit fontScale="92500" lnSpcReduction="10000"/>
          </a:bodyPr>
          <a:lstStyle/>
          <a:p>
            <a:pPr marL="0" indent="0" algn="ctr">
              <a:lnSpc>
                <a:spcPct val="100000"/>
              </a:lnSpc>
              <a:buNone/>
            </a:pPr>
            <a:r>
              <a:rPr lang="en-US" dirty="0"/>
              <a:t>Dear God, Thank You for difficulties and for bad times because they turn me to You. I know that I cannot do anything without Your help. I claim the promises of the Word, and I ask You to help me to press on and never give up. I move forward in confidence because You created me for success</a:t>
            </a:r>
            <a:r>
              <a:rPr lang="en-US" dirty="0" smtClean="0"/>
              <a:t>.</a:t>
            </a:r>
          </a:p>
          <a:p>
            <a:pPr marL="0" indent="0" algn="ctr">
              <a:lnSpc>
                <a:spcPct val="100000"/>
              </a:lnSpc>
              <a:buNone/>
            </a:pPr>
            <a:r>
              <a:rPr lang="en-US" i="1" dirty="0" err="1"/>
              <a:t>Sevgili</a:t>
            </a:r>
            <a:r>
              <a:rPr lang="en-US" i="1" dirty="0"/>
              <a:t> </a:t>
            </a:r>
            <a:r>
              <a:rPr lang="en-US" i="1" dirty="0" err="1"/>
              <a:t>Rab’bim</a:t>
            </a:r>
            <a:r>
              <a:rPr lang="en-US" i="1" dirty="0"/>
              <a:t>, </a:t>
            </a:r>
            <a:r>
              <a:rPr lang="en-US" i="1" dirty="0" err="1"/>
              <a:t>zorluklar</a:t>
            </a:r>
            <a:r>
              <a:rPr lang="en-US" i="1" dirty="0"/>
              <a:t> </a:t>
            </a:r>
            <a:r>
              <a:rPr lang="en-US" i="1" dirty="0" err="1"/>
              <a:t>ve</a:t>
            </a:r>
            <a:r>
              <a:rPr lang="en-US" i="1" dirty="0"/>
              <a:t> </a:t>
            </a:r>
            <a:r>
              <a:rPr lang="en-US" i="1" dirty="0" err="1"/>
              <a:t>kötü</a:t>
            </a:r>
            <a:r>
              <a:rPr lang="en-US" i="1" dirty="0"/>
              <a:t> </a:t>
            </a:r>
            <a:r>
              <a:rPr lang="en-US" i="1" dirty="0" err="1"/>
              <a:t>günler</a:t>
            </a:r>
            <a:r>
              <a:rPr lang="en-US" i="1" dirty="0"/>
              <a:t> </a:t>
            </a:r>
            <a:r>
              <a:rPr lang="en-US" i="1" dirty="0" err="1"/>
              <a:t>için</a:t>
            </a:r>
            <a:r>
              <a:rPr lang="en-US" i="1" dirty="0"/>
              <a:t> </a:t>
            </a:r>
            <a:r>
              <a:rPr lang="en-US" i="1" dirty="0" err="1"/>
              <a:t>teşekkürler</a:t>
            </a:r>
            <a:r>
              <a:rPr lang="en-US" i="1" dirty="0"/>
              <a:t>, </a:t>
            </a:r>
            <a:r>
              <a:rPr lang="en-US" i="1" dirty="0" err="1"/>
              <a:t>çünkü</a:t>
            </a:r>
            <a:r>
              <a:rPr lang="en-US" i="1" dirty="0"/>
              <a:t> </a:t>
            </a:r>
            <a:r>
              <a:rPr lang="en-US" i="1" dirty="0" err="1"/>
              <a:t>beni</a:t>
            </a:r>
            <a:r>
              <a:rPr lang="en-US" i="1" dirty="0"/>
              <a:t> Sana </a:t>
            </a:r>
            <a:r>
              <a:rPr lang="en-US" i="1" dirty="0" err="1"/>
              <a:t>döndürüyorlar</a:t>
            </a:r>
            <a:r>
              <a:rPr lang="en-US" i="1" dirty="0"/>
              <a:t>. </a:t>
            </a:r>
            <a:r>
              <a:rPr lang="en-US" i="1" dirty="0" err="1"/>
              <a:t>Yardımın</a:t>
            </a:r>
            <a:r>
              <a:rPr lang="en-US" i="1" dirty="0"/>
              <a:t> </a:t>
            </a:r>
            <a:r>
              <a:rPr lang="en-US" i="1" dirty="0" err="1"/>
              <a:t>olmadan</a:t>
            </a:r>
            <a:r>
              <a:rPr lang="en-US" i="1" dirty="0"/>
              <a:t> </a:t>
            </a:r>
            <a:r>
              <a:rPr lang="en-US" i="1" dirty="0" err="1"/>
              <a:t>hiçbir</a:t>
            </a:r>
            <a:r>
              <a:rPr lang="en-US" i="1" dirty="0"/>
              <a:t> </a:t>
            </a:r>
            <a:r>
              <a:rPr lang="en-US" i="1" dirty="0" err="1"/>
              <a:t>şeyi</a:t>
            </a:r>
            <a:r>
              <a:rPr lang="en-US" i="1" dirty="0"/>
              <a:t> </a:t>
            </a:r>
            <a:r>
              <a:rPr lang="en-US" i="1" dirty="0" err="1"/>
              <a:t>yapamayacağımı</a:t>
            </a:r>
            <a:r>
              <a:rPr lang="en-US" i="1" dirty="0"/>
              <a:t> </a:t>
            </a:r>
            <a:r>
              <a:rPr lang="en-US" i="1" dirty="0" err="1"/>
              <a:t>biliyorum</a:t>
            </a:r>
            <a:r>
              <a:rPr lang="en-US" i="1" dirty="0"/>
              <a:t>. </a:t>
            </a:r>
            <a:r>
              <a:rPr lang="en-US" i="1" dirty="0" err="1"/>
              <a:t>Söz’ünün</a:t>
            </a:r>
            <a:r>
              <a:rPr lang="en-US" i="1" dirty="0"/>
              <a:t> </a:t>
            </a:r>
            <a:r>
              <a:rPr lang="en-US" i="1" dirty="0" err="1"/>
              <a:t>vaatlerine</a:t>
            </a:r>
            <a:r>
              <a:rPr lang="en-US" i="1" dirty="0"/>
              <a:t> </a:t>
            </a:r>
            <a:r>
              <a:rPr lang="en-US" i="1" dirty="0" err="1"/>
              <a:t>sığınıyorum</a:t>
            </a:r>
            <a:r>
              <a:rPr lang="en-US" i="1" dirty="0"/>
              <a:t> </a:t>
            </a:r>
            <a:r>
              <a:rPr lang="en-US" i="1" dirty="0" err="1"/>
              <a:t>ve</a:t>
            </a:r>
            <a:r>
              <a:rPr lang="en-US" i="1" dirty="0"/>
              <a:t> </a:t>
            </a:r>
            <a:r>
              <a:rPr lang="en-US" i="1" dirty="0" err="1"/>
              <a:t>asla</a:t>
            </a:r>
            <a:r>
              <a:rPr lang="en-US" i="1" dirty="0"/>
              <a:t> </a:t>
            </a:r>
            <a:r>
              <a:rPr lang="en-US" i="1" dirty="0" err="1"/>
              <a:t>vazgeçmeyerek</a:t>
            </a:r>
            <a:r>
              <a:rPr lang="en-US" i="1" dirty="0"/>
              <a:t> </a:t>
            </a:r>
            <a:r>
              <a:rPr lang="en-US" i="1" dirty="0" err="1"/>
              <a:t>devam</a:t>
            </a:r>
            <a:r>
              <a:rPr lang="en-US" i="1" dirty="0"/>
              <a:t> </a:t>
            </a:r>
            <a:r>
              <a:rPr lang="en-US" i="1" dirty="0" err="1"/>
              <a:t>etmek</a:t>
            </a:r>
            <a:r>
              <a:rPr lang="en-US" i="1" dirty="0"/>
              <a:t> </a:t>
            </a:r>
            <a:r>
              <a:rPr lang="en-US" i="1" dirty="0" err="1"/>
              <a:t>için</a:t>
            </a:r>
            <a:r>
              <a:rPr lang="en-US" i="1" dirty="0"/>
              <a:t> </a:t>
            </a:r>
            <a:r>
              <a:rPr lang="en-US" i="1" dirty="0" err="1"/>
              <a:t>yardım</a:t>
            </a:r>
            <a:r>
              <a:rPr lang="en-US" i="1" dirty="0"/>
              <a:t> </a:t>
            </a:r>
            <a:r>
              <a:rPr lang="en-US" i="1" dirty="0" err="1"/>
              <a:t>etmeni</a:t>
            </a:r>
            <a:r>
              <a:rPr lang="en-US" i="1" dirty="0"/>
              <a:t> </a:t>
            </a:r>
            <a:r>
              <a:rPr lang="en-US" i="1" dirty="0" err="1"/>
              <a:t>rica</a:t>
            </a:r>
            <a:r>
              <a:rPr lang="en-US" i="1" dirty="0"/>
              <a:t> </a:t>
            </a:r>
            <a:r>
              <a:rPr lang="en-US" i="1" dirty="0" err="1"/>
              <a:t>ediyorum</a:t>
            </a:r>
            <a:r>
              <a:rPr lang="en-US" i="1" dirty="0"/>
              <a:t>. </a:t>
            </a:r>
            <a:r>
              <a:rPr lang="en-US" i="1" dirty="0" err="1"/>
              <a:t>Kendimden</a:t>
            </a:r>
            <a:r>
              <a:rPr lang="en-US" i="1" dirty="0"/>
              <a:t> </a:t>
            </a:r>
            <a:r>
              <a:rPr lang="en-US" i="1" dirty="0" err="1"/>
              <a:t>emin</a:t>
            </a:r>
            <a:r>
              <a:rPr lang="en-US" i="1" dirty="0"/>
              <a:t> </a:t>
            </a:r>
            <a:r>
              <a:rPr lang="en-US" i="1" dirty="0" err="1"/>
              <a:t>adımlarla</a:t>
            </a:r>
            <a:r>
              <a:rPr lang="en-US" i="1" dirty="0"/>
              <a:t> </a:t>
            </a:r>
            <a:r>
              <a:rPr lang="en-US" i="1" dirty="0" err="1"/>
              <a:t>ilerliyorum</a:t>
            </a:r>
            <a:r>
              <a:rPr lang="en-US" i="1" dirty="0"/>
              <a:t>, </a:t>
            </a:r>
            <a:r>
              <a:rPr lang="en-US" i="1" dirty="0" err="1"/>
              <a:t>çünkü</a:t>
            </a:r>
            <a:r>
              <a:rPr lang="en-US" i="1" dirty="0"/>
              <a:t> </a:t>
            </a:r>
            <a:r>
              <a:rPr lang="en-US" i="1" dirty="0" err="1"/>
              <a:t>beni</a:t>
            </a:r>
            <a:r>
              <a:rPr lang="en-US" i="1" dirty="0"/>
              <a:t> </a:t>
            </a:r>
            <a:r>
              <a:rPr lang="en-US" i="1" dirty="0" err="1"/>
              <a:t>başarı</a:t>
            </a:r>
            <a:r>
              <a:rPr lang="en-US" i="1" dirty="0"/>
              <a:t> </a:t>
            </a:r>
            <a:r>
              <a:rPr lang="en-US" i="1" dirty="0" err="1"/>
              <a:t>için</a:t>
            </a:r>
            <a:r>
              <a:rPr lang="en-US" i="1" dirty="0"/>
              <a:t> </a:t>
            </a:r>
            <a:r>
              <a:rPr lang="en-US" i="1" dirty="0" err="1"/>
              <a:t>yarattın</a:t>
            </a:r>
            <a:r>
              <a:rPr lang="en-US" i="1" dirty="0"/>
              <a:t>.   </a:t>
            </a:r>
          </a:p>
        </p:txBody>
      </p:sp>
    </p:spTree>
    <p:extLst>
      <p:ext uri="{BB962C8B-B14F-4D97-AF65-F5344CB8AC3E}">
        <p14:creationId xmlns:p14="http://schemas.microsoft.com/office/powerpoint/2010/main" val="16545540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390</TotalTime>
  <Words>1954</Words>
  <Application>Microsoft Macintosh PowerPoint</Application>
  <PresentationFormat>On-screen Show (4:3)</PresentationFormat>
  <Paragraphs>186</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Palatino Linotype</vt:lpstr>
      <vt:lpstr>Office Theme</vt:lpstr>
      <vt:lpstr>PowerPoint Presentation</vt:lpstr>
      <vt:lpstr>A Successful Woman: Lesson 1  Başarılı Bir Kadın: Ders 1</vt:lpstr>
      <vt:lpstr>PowerPoint Presentation</vt:lpstr>
      <vt:lpstr>BEING THE BEST YOU CAN BE OLABİLDİĞİNİZİN EN İYİSİ OLMAK</vt:lpstr>
      <vt:lpstr>PowerPoint Presentation</vt:lpstr>
      <vt:lpstr>1. There is a difference between worldly success and Godly success. 1. Dünyevi başarı ve ilahi başarı arasında bir fark vardır.</vt:lpstr>
      <vt:lpstr>  2. I am somebody, a child of God, created in His image.       2. Ben, O’nun imajında yara-tılmış, Rab’bin bir çocuğuyum. </vt:lpstr>
      <vt:lpstr>3. Jesus died to assure  my success. 3. İsa başarılarımı güvence altına almak için öldü.</vt:lpstr>
      <vt:lpstr>4. God has a special plan for my life. 4. Hayatım için Rab’bin özel bir planı var.</vt:lpstr>
      <vt:lpstr>5. I don’t feel like a star.  5. Bir yıldız gibi hissetmiyorum. </vt:lpstr>
      <vt:lpstr>RATE YOURSELF KENDİNİZİ DEĞERLENDİRİN</vt:lpstr>
      <vt:lpstr>PERSONAL GROWTH EXERCISES  KİŞİSEL BÜYÜME EGZERSİZLERİ</vt:lpstr>
      <vt:lpstr>SUCCESS PRINCIPLE  BAŞARI İLKESİ</vt:lpstr>
      <vt:lpstr>MY PRAYER FOR TODAY BUGÜN İÇİN DUAM   </vt:lpstr>
    </vt:vector>
  </TitlesOfParts>
  <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Arrais, Raquel</dc:creator>
  <cp:lastModifiedBy>Microsoft Office User</cp:lastModifiedBy>
  <cp:revision>31</cp:revision>
  <dcterms:created xsi:type="dcterms:W3CDTF">2016-03-01T14:27:21Z</dcterms:created>
  <dcterms:modified xsi:type="dcterms:W3CDTF">2018-03-23T18:20:47Z</dcterms:modified>
</cp:coreProperties>
</file>