
<file path=[Content_Types].xml><?xml version="1.0" encoding="utf-8"?>
<Types xmlns="http://schemas.openxmlformats.org/package/2006/content-types">
  <Default Extension="xml" ContentType="application/xml"/>
  <Default Extension="jpeg" ContentType="image/jpeg"/>
  <Default Extension="rels" ContentType="application/vnd.openxmlformats-package.relationships+xml"/>
  <Default Extension="jpg" ContentType="image/jpeg"/>
  <Default Extension="emf" ContentType="image/x-em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13"/>
  </p:notesMasterIdLst>
  <p:sldIdLst>
    <p:sldId id="268" r:id="rId2"/>
    <p:sldId id="258" r:id="rId3"/>
    <p:sldId id="257" r:id="rId4"/>
    <p:sldId id="259" r:id="rId5"/>
    <p:sldId id="260" r:id="rId6"/>
    <p:sldId id="261" r:id="rId7"/>
    <p:sldId id="262" r:id="rId8"/>
    <p:sldId id="263" r:id="rId9"/>
    <p:sldId id="267" r:id="rId10"/>
    <p:sldId id="264" r:id="rId11"/>
    <p:sldId id="265" r:id="rId1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41651"/>
    <a:srgbClr val="00919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532"/>
    <p:restoredTop sz="87845"/>
  </p:normalViewPr>
  <p:slideViewPr>
    <p:cSldViewPr snapToGrid="0" snapToObjects="1">
      <p:cViewPr varScale="1">
        <p:scale>
          <a:sx n="110" d="100"/>
          <a:sy n="110" d="100"/>
        </p:scale>
        <p:origin x="1144" y="176"/>
      </p:cViewPr>
      <p:guideLst/>
    </p:cSldViewPr>
  </p:slideViewPr>
  <p:notesTextViewPr>
    <p:cViewPr>
      <p:scale>
        <a:sx n="1" d="1"/>
        <a:sy n="1" d="1"/>
      </p:scale>
      <p:origin x="0" y="0"/>
    </p:cViewPr>
  </p:notesTextViewPr>
  <p:notesViewPr>
    <p:cSldViewPr snapToGrid="0" snapToObjects="1">
      <p:cViewPr varScale="1">
        <p:scale>
          <a:sx n="48" d="100"/>
          <a:sy n="48" d="100"/>
        </p:scale>
        <p:origin x="3024" y="200"/>
      </p:cViewPr>
      <p:guideLst/>
    </p:cSldViewPr>
  </p:notes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notesMaster" Target="notesMasters/notesMaster1.xml"/><Relationship Id="rId14" Type="http://schemas.openxmlformats.org/officeDocument/2006/relationships/presProps" Target="presProps.xml"/><Relationship Id="rId15" Type="http://schemas.openxmlformats.org/officeDocument/2006/relationships/viewProps" Target="viewProps.xml"/><Relationship Id="rId16" Type="http://schemas.openxmlformats.org/officeDocument/2006/relationships/theme" Target="theme/theme1.xml"/><Relationship Id="rId17"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BD31A41-9FE6-DD46-8566-D02C2438E2E4}" type="datetimeFigureOut">
              <a:rPr lang="en-US" smtClean="0"/>
              <a:t>3/23/18</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D71C875-ADD5-6C41-8447-CA7A11856C47}" type="slidenum">
              <a:rPr lang="en-US" smtClean="0"/>
              <a:t>‹#›</a:t>
            </a:fld>
            <a:endParaRPr lang="en-US"/>
          </a:p>
        </p:txBody>
      </p:sp>
    </p:spTree>
    <p:extLst>
      <p:ext uri="{BB962C8B-B14F-4D97-AF65-F5344CB8AC3E}">
        <p14:creationId xmlns:p14="http://schemas.microsoft.com/office/powerpoint/2010/main" val="18258760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Kişisel</a:t>
            </a:r>
            <a:r>
              <a:rPr lang="en-US" dirty="0" smtClean="0"/>
              <a:t> </a:t>
            </a:r>
            <a:r>
              <a:rPr lang="en-US" dirty="0" err="1" smtClean="0"/>
              <a:t>gelişim</a:t>
            </a:r>
            <a:r>
              <a:rPr lang="en-US" dirty="0" smtClean="0"/>
              <a:t> </a:t>
            </a:r>
            <a:r>
              <a:rPr lang="en-US" dirty="0" err="1" smtClean="0"/>
              <a:t>için</a:t>
            </a:r>
            <a:r>
              <a:rPr lang="en-US" dirty="0" smtClean="0"/>
              <a:t> </a:t>
            </a:r>
            <a:r>
              <a:rPr lang="en-US" dirty="0" err="1" smtClean="0"/>
              <a:t>kadın</a:t>
            </a:r>
            <a:r>
              <a:rPr lang="en-US" dirty="0" smtClean="0"/>
              <a:t> </a:t>
            </a:r>
            <a:r>
              <a:rPr lang="en-US" dirty="0" err="1" smtClean="0"/>
              <a:t>rehberi</a:t>
            </a:r>
            <a:endParaRPr lang="en-US" dirty="0" smtClean="0"/>
          </a:p>
          <a:p>
            <a:endParaRPr lang="en-US" dirty="0" smtClean="0"/>
          </a:p>
          <a:p>
            <a:r>
              <a:rPr lang="en-US" i="1" dirty="0" err="1" smtClean="0"/>
              <a:t>Olabileceğinin</a:t>
            </a:r>
            <a:r>
              <a:rPr lang="en-US" i="1" dirty="0" smtClean="0"/>
              <a:t> </a:t>
            </a:r>
            <a:r>
              <a:rPr lang="en-US" i="1" dirty="0" err="1" smtClean="0"/>
              <a:t>en</a:t>
            </a:r>
            <a:r>
              <a:rPr lang="en-US" i="1" dirty="0" smtClean="0"/>
              <a:t> </a:t>
            </a:r>
            <a:r>
              <a:rPr lang="en-US" i="1" dirty="0" err="1" smtClean="0"/>
              <a:t>iyisi</a:t>
            </a:r>
            <a:endParaRPr lang="en-US" i="1" dirty="0" smtClean="0"/>
          </a:p>
          <a:p>
            <a:endParaRPr lang="en-US" dirty="0"/>
          </a:p>
        </p:txBody>
      </p:sp>
      <p:sp>
        <p:nvSpPr>
          <p:cNvPr id="4" name="Slide Number Placeholder 3"/>
          <p:cNvSpPr>
            <a:spLocks noGrp="1"/>
          </p:cNvSpPr>
          <p:nvPr>
            <p:ph type="sldNum" sz="quarter" idx="10"/>
          </p:nvPr>
        </p:nvSpPr>
        <p:spPr/>
        <p:txBody>
          <a:bodyPr/>
          <a:lstStyle/>
          <a:p>
            <a:fld id="{BC924195-E0C0-E74B-A1E5-62FFC8B6AABA}" type="slidenum">
              <a:rPr lang="en-US" smtClean="0"/>
              <a:t>1</a:t>
            </a:fld>
            <a:endParaRPr lang="en-US"/>
          </a:p>
        </p:txBody>
      </p:sp>
    </p:spTree>
    <p:extLst>
      <p:ext uri="{BB962C8B-B14F-4D97-AF65-F5344CB8AC3E}">
        <p14:creationId xmlns:p14="http://schemas.microsoft.com/office/powerpoint/2010/main" val="4178567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mn-lt"/>
                <a:ea typeface="+mn-ea"/>
                <a:cs typeface="+mn-cs"/>
              </a:rPr>
              <a:t>A FULFILLED </a:t>
            </a:r>
            <a:r>
              <a:rPr lang="en-US" sz="1200" b="1" kern="1200" dirty="0" smtClean="0">
                <a:solidFill>
                  <a:schemeClr val="tx1"/>
                </a:solidFill>
                <a:effectLst/>
                <a:latin typeface="+mn-lt"/>
                <a:ea typeface="+mn-ea"/>
                <a:cs typeface="+mn-cs"/>
              </a:rPr>
              <a:t>WOMAN</a:t>
            </a:r>
          </a:p>
          <a:p>
            <a:r>
              <a:rPr lang="en-US" sz="1200" b="1" i="1" kern="1200" dirty="0" smtClean="0">
                <a:solidFill>
                  <a:schemeClr val="tx1"/>
                </a:solidFill>
                <a:effectLst/>
                <a:latin typeface="+mn-lt"/>
                <a:ea typeface="+mn-ea"/>
                <a:cs typeface="+mn-cs"/>
              </a:rPr>
              <a:t>MAKBUL</a:t>
            </a:r>
            <a:r>
              <a:rPr lang="en-US" sz="1200" b="1" i="1" kern="1200" baseline="0" dirty="0" smtClean="0">
                <a:solidFill>
                  <a:schemeClr val="tx1"/>
                </a:solidFill>
                <a:effectLst/>
                <a:latin typeface="+mn-lt"/>
                <a:ea typeface="+mn-ea"/>
                <a:cs typeface="+mn-cs"/>
              </a:rPr>
              <a:t> BİR KADIN</a:t>
            </a:r>
            <a:endParaRPr lang="en-US" sz="1200" i="1"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7D71C875-ADD5-6C41-8447-CA7A11856C47}" type="slidenum">
              <a:rPr lang="en-US" smtClean="0"/>
              <a:t>2</a:t>
            </a:fld>
            <a:endParaRPr lang="en-US"/>
          </a:p>
        </p:txBody>
      </p:sp>
    </p:spTree>
    <p:extLst>
      <p:ext uri="{BB962C8B-B14F-4D97-AF65-F5344CB8AC3E}">
        <p14:creationId xmlns:p14="http://schemas.microsoft.com/office/powerpoint/2010/main" val="21057302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dirty="0" smtClean="0"/>
              <a:t>“Then Peter said, ‘Silver and gold I do not have, but what I have I give you.</a:t>
            </a:r>
          </a:p>
          <a:p>
            <a:pPr marL="0" indent="0">
              <a:buNone/>
            </a:pPr>
            <a:r>
              <a:rPr lang="en-US" dirty="0" smtClean="0"/>
              <a:t>In the name of Jesus Christ of Nazareth, walk.’” Acts 3:6</a:t>
            </a:r>
          </a:p>
          <a:p>
            <a:pPr marL="0" indent="0">
              <a:buNone/>
            </a:pP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tr-TR" sz="1200" i="1" kern="1200" dirty="0" err="1" smtClean="0">
                <a:solidFill>
                  <a:schemeClr val="tx1"/>
                </a:solidFill>
                <a:effectLst/>
                <a:latin typeface="+mn-lt"/>
                <a:ea typeface="+mn-ea"/>
                <a:cs typeface="+mn-cs"/>
              </a:rPr>
              <a:t>Petrus</a:t>
            </a:r>
            <a:r>
              <a:rPr lang="tr-TR" sz="1200" i="1" kern="1200" dirty="0" smtClean="0">
                <a:solidFill>
                  <a:schemeClr val="tx1"/>
                </a:solidFill>
                <a:effectLst/>
                <a:latin typeface="+mn-lt"/>
                <a:ea typeface="+mn-ea"/>
                <a:cs typeface="+mn-cs"/>
              </a:rPr>
              <a:t>, “Bende altın ve gümüş yok, ama bende olanı sana veriyorum” dedi. “</a:t>
            </a:r>
            <a:r>
              <a:rPr lang="tr-TR" sz="1200" i="1" kern="1200" dirty="0" err="1" smtClean="0">
                <a:solidFill>
                  <a:schemeClr val="tx1"/>
                </a:solidFill>
                <a:effectLst/>
                <a:latin typeface="+mn-lt"/>
                <a:ea typeface="+mn-ea"/>
                <a:cs typeface="+mn-cs"/>
              </a:rPr>
              <a:t>Nasıralı</a:t>
            </a:r>
            <a:r>
              <a:rPr lang="tr-TR" sz="1200" i="1" kern="1200" dirty="0" smtClean="0">
                <a:solidFill>
                  <a:schemeClr val="tx1"/>
                </a:solidFill>
                <a:effectLst/>
                <a:latin typeface="+mn-lt"/>
                <a:ea typeface="+mn-ea"/>
                <a:cs typeface="+mn-cs"/>
              </a:rPr>
              <a:t> İsa Mesih'in adıyla, yürü!” Elçilerin İşleri 3: 6</a:t>
            </a:r>
            <a:endParaRPr lang="en-US" sz="1200" i="1" kern="1200" dirty="0" smtClean="0">
              <a:solidFill>
                <a:schemeClr val="tx1"/>
              </a:solidFill>
              <a:effectLst/>
              <a:latin typeface="+mn-lt"/>
              <a:ea typeface="+mn-ea"/>
              <a:cs typeface="+mn-cs"/>
            </a:endParaRPr>
          </a:p>
          <a:p>
            <a:pPr marL="0" indent="0">
              <a:buNone/>
            </a:pPr>
            <a:endParaRPr lang="en-US" dirty="0"/>
          </a:p>
        </p:txBody>
      </p:sp>
      <p:sp>
        <p:nvSpPr>
          <p:cNvPr id="4" name="Slide Number Placeholder 3"/>
          <p:cNvSpPr>
            <a:spLocks noGrp="1"/>
          </p:cNvSpPr>
          <p:nvPr>
            <p:ph type="sldNum" sz="quarter" idx="10"/>
          </p:nvPr>
        </p:nvSpPr>
        <p:spPr/>
        <p:txBody>
          <a:bodyPr/>
          <a:lstStyle/>
          <a:p>
            <a:fld id="{7D71C875-ADD5-6C41-8447-CA7A11856C47}" type="slidenum">
              <a:rPr lang="en-US" smtClean="0"/>
              <a:t>3</a:t>
            </a:fld>
            <a:endParaRPr lang="en-US"/>
          </a:p>
        </p:txBody>
      </p:sp>
    </p:spTree>
    <p:extLst>
      <p:ext uri="{BB962C8B-B14F-4D97-AF65-F5344CB8AC3E}">
        <p14:creationId xmlns:p14="http://schemas.microsoft.com/office/powerpoint/2010/main" val="4785823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309563"/>
            <a:ext cx="4114800" cy="3086100"/>
          </a:xfrm>
        </p:spPr>
      </p:sp>
      <p:sp>
        <p:nvSpPr>
          <p:cNvPr id="3" name="Notes Placeholder 2"/>
          <p:cNvSpPr>
            <a:spLocks noGrp="1"/>
          </p:cNvSpPr>
          <p:nvPr>
            <p:ph type="body" idx="1"/>
          </p:nvPr>
        </p:nvSpPr>
        <p:spPr>
          <a:xfrm>
            <a:off x="685800" y="3539942"/>
            <a:ext cx="5486400" cy="3600450"/>
          </a:xfrm>
        </p:spPr>
        <p:txBody>
          <a:bodyPr/>
          <a:lstStyle/>
          <a:p>
            <a:r>
              <a:rPr lang="en-US" sz="1200" b="1" kern="1200" dirty="0" smtClean="0">
                <a:solidFill>
                  <a:schemeClr val="tx1"/>
                </a:solidFill>
                <a:effectLst/>
                <a:latin typeface="+mn-lt"/>
                <a:ea typeface="+mn-ea"/>
                <a:cs typeface="+mn-cs"/>
              </a:rPr>
              <a:t>WHAT ARE THE EXPECTATIONS OF MY ROLE?</a:t>
            </a:r>
            <a:endParaRPr lang="en-US" sz="1200" b="1" i="1" kern="1200" dirty="0" smtClean="0">
              <a:solidFill>
                <a:schemeClr val="tx1"/>
              </a:solidFill>
              <a:effectLst/>
              <a:latin typeface="+mn-lt"/>
              <a:ea typeface="+mn-ea"/>
              <a:cs typeface="+mn-cs"/>
            </a:endParaRPr>
          </a:p>
          <a:p>
            <a:r>
              <a:rPr lang="en-US" sz="1200" b="1" i="1" kern="1200" dirty="0" err="1" smtClean="0">
                <a:solidFill>
                  <a:schemeClr val="tx1"/>
                </a:solidFill>
                <a:effectLst/>
                <a:latin typeface="+mn-lt"/>
                <a:ea typeface="+mn-ea"/>
                <a:cs typeface="+mn-cs"/>
              </a:rPr>
              <a:t>Benim</a:t>
            </a:r>
            <a:r>
              <a:rPr lang="en-US" sz="1200" b="1" i="1" kern="1200" dirty="0" smtClean="0">
                <a:solidFill>
                  <a:schemeClr val="tx1"/>
                </a:solidFill>
                <a:effectLst/>
                <a:latin typeface="+mn-lt"/>
                <a:ea typeface="+mn-ea"/>
                <a:cs typeface="+mn-cs"/>
              </a:rPr>
              <a:t> </a:t>
            </a:r>
            <a:r>
              <a:rPr lang="en-US" sz="1200" b="1" i="1" kern="1200" dirty="0" err="1" smtClean="0">
                <a:solidFill>
                  <a:schemeClr val="tx1"/>
                </a:solidFill>
                <a:effectLst/>
                <a:latin typeface="+mn-lt"/>
                <a:ea typeface="+mn-ea"/>
                <a:cs typeface="+mn-cs"/>
              </a:rPr>
              <a:t>rolüm</a:t>
            </a:r>
            <a:r>
              <a:rPr lang="en-US" sz="1200" b="1" i="1" kern="1200" dirty="0" smtClean="0">
                <a:solidFill>
                  <a:schemeClr val="tx1"/>
                </a:solidFill>
                <a:effectLst/>
                <a:latin typeface="+mn-lt"/>
                <a:ea typeface="+mn-ea"/>
                <a:cs typeface="+mn-cs"/>
              </a:rPr>
              <a:t> </a:t>
            </a:r>
            <a:r>
              <a:rPr lang="en-US" sz="1200" b="1" i="1" kern="1200" dirty="0" err="1" smtClean="0">
                <a:solidFill>
                  <a:schemeClr val="tx1"/>
                </a:solidFill>
                <a:effectLst/>
                <a:latin typeface="+mn-lt"/>
                <a:ea typeface="+mn-ea"/>
                <a:cs typeface="+mn-cs"/>
              </a:rPr>
              <a:t>için</a:t>
            </a:r>
            <a:r>
              <a:rPr lang="en-US" sz="1200" b="1" i="1" kern="1200" dirty="0" smtClean="0">
                <a:solidFill>
                  <a:schemeClr val="tx1"/>
                </a:solidFill>
                <a:effectLst/>
                <a:latin typeface="+mn-lt"/>
                <a:ea typeface="+mn-ea"/>
                <a:cs typeface="+mn-cs"/>
              </a:rPr>
              <a:t> </a:t>
            </a:r>
            <a:r>
              <a:rPr lang="en-US" sz="1200" b="1" i="1" kern="1200" dirty="0" err="1" smtClean="0">
                <a:solidFill>
                  <a:schemeClr val="tx1"/>
                </a:solidFill>
                <a:effectLst/>
                <a:latin typeface="+mn-lt"/>
                <a:ea typeface="+mn-ea"/>
                <a:cs typeface="+mn-cs"/>
              </a:rPr>
              <a:t>beklentiler</a:t>
            </a:r>
            <a:r>
              <a:rPr lang="en-US" sz="1200" b="1" i="1" kern="1200" dirty="0" smtClean="0">
                <a:solidFill>
                  <a:schemeClr val="tx1"/>
                </a:solidFill>
                <a:effectLst/>
                <a:latin typeface="+mn-lt"/>
                <a:ea typeface="+mn-ea"/>
                <a:cs typeface="+mn-cs"/>
              </a:rPr>
              <a:t> </a:t>
            </a:r>
            <a:r>
              <a:rPr lang="en-US" sz="1200" b="1" i="1" kern="1200" dirty="0" err="1" smtClean="0">
                <a:solidFill>
                  <a:schemeClr val="tx1"/>
                </a:solidFill>
                <a:effectLst/>
                <a:latin typeface="+mn-lt"/>
                <a:ea typeface="+mn-ea"/>
                <a:cs typeface="+mn-cs"/>
              </a:rPr>
              <a:t>nedir</a:t>
            </a:r>
            <a:r>
              <a:rPr lang="en-US" sz="1200" b="1" i="1" kern="1200" dirty="0" smtClean="0">
                <a:solidFill>
                  <a:schemeClr val="tx1"/>
                </a:solidFill>
                <a:effectLst/>
                <a:latin typeface="+mn-lt"/>
                <a:ea typeface="+mn-ea"/>
                <a:cs typeface="+mn-cs"/>
              </a:rPr>
              <a:t>?</a:t>
            </a:r>
          </a:p>
          <a:p>
            <a:endParaRPr lang="en-US" sz="1200" b="1" i="1"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1.Parents and Grandparents.</a:t>
            </a:r>
            <a:r>
              <a:rPr lang="en-US" sz="1200" kern="1200" dirty="0" smtClean="0">
                <a:solidFill>
                  <a:schemeClr val="tx1"/>
                </a:solidFill>
                <a:effectLst/>
                <a:latin typeface="+mn-lt"/>
                <a:ea typeface="+mn-ea"/>
                <a:cs typeface="+mn-cs"/>
              </a:rPr>
              <a:t> What role did they provide for you? You may want to emulate the role your parents or grandparents set, or you may not. You may be able to accomplish some of the goals they want for you, but not others. Be realistic about your own talents.</a:t>
            </a:r>
          </a:p>
          <a:p>
            <a:pPr marL="0" marR="0" indent="0" algn="l" defTabSz="914400" rtl="0" eaLnBrk="1" fontAlgn="auto" latinLnBrk="0" hangingPunct="1">
              <a:lnSpc>
                <a:spcPct val="100000"/>
              </a:lnSpc>
              <a:spcBef>
                <a:spcPts val="0"/>
              </a:spcBef>
              <a:spcAft>
                <a:spcPts val="0"/>
              </a:spcAft>
              <a:buClrTx/>
              <a:buSzTx/>
              <a:buFontTx/>
              <a:buNone/>
              <a:tabLst/>
              <a:defRPr/>
            </a:pPr>
            <a:r>
              <a:rPr lang="tr-TR" sz="1200" i="1" kern="1200" dirty="0" smtClean="0">
                <a:solidFill>
                  <a:schemeClr val="tx1"/>
                </a:solidFill>
                <a:effectLst/>
                <a:latin typeface="+mn-lt"/>
                <a:ea typeface="+mn-ea"/>
                <a:cs typeface="+mn-cs"/>
              </a:rPr>
              <a:t>1. </a:t>
            </a:r>
            <a:r>
              <a:rPr lang="tr-TR" sz="1200" b="1" i="1" kern="1200" dirty="0" smtClean="0">
                <a:solidFill>
                  <a:schemeClr val="tx1"/>
                </a:solidFill>
                <a:effectLst/>
                <a:latin typeface="+mn-lt"/>
                <a:ea typeface="+mn-ea"/>
                <a:cs typeface="+mn-cs"/>
              </a:rPr>
              <a:t>Ebeveynler ve büyükbaba/anne.</a:t>
            </a:r>
            <a:r>
              <a:rPr lang="tr-TR" sz="1200" i="1" kern="1200" dirty="0" smtClean="0">
                <a:solidFill>
                  <a:schemeClr val="tx1"/>
                </a:solidFill>
                <a:effectLst/>
                <a:latin typeface="+mn-lt"/>
                <a:ea typeface="+mn-ea"/>
                <a:cs typeface="+mn-cs"/>
              </a:rPr>
              <a:t> Size hangi şartı ön gördüler? Ebeveynlerinizin veya büyükanne/babanızın öngörülen rolüne benzemeyi isteyebilir ya da istemeyebilirsiniz. Onların sizin için istediği hedeflerin belki bir kısmını başarabilir, diğerlerini başaramayabilirsiniz. Kendi yetenekleriniz hakkında gerçekçi olun.</a:t>
            </a:r>
            <a:endParaRPr lang="en-US" sz="1200" i="1" kern="1200" dirty="0" smtClean="0">
              <a:solidFill>
                <a:schemeClr val="tx1"/>
              </a:solidFill>
              <a:effectLst/>
              <a:latin typeface="+mn-lt"/>
              <a:ea typeface="+mn-ea"/>
              <a:cs typeface="+mn-cs"/>
            </a:endParaRPr>
          </a:p>
          <a:p>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2.</a:t>
            </a:r>
            <a:r>
              <a:rPr lang="en-US" sz="1200" b="1" kern="1200" baseline="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Husband</a:t>
            </a:r>
            <a:r>
              <a:rPr lang="en-US" sz="1200" kern="1200" dirty="0" smtClean="0">
                <a:solidFill>
                  <a:schemeClr val="tx1"/>
                </a:solidFill>
                <a:effectLst/>
                <a:latin typeface="+mn-lt"/>
                <a:ea typeface="+mn-ea"/>
                <a:cs typeface="+mn-cs"/>
              </a:rPr>
              <a:t>.  We can sometimes become frustrated trying to be everything we think our husband wants us to be.  Or we can just relax and be the person he loved and married.</a:t>
            </a:r>
          </a:p>
          <a:p>
            <a:pPr marL="0" marR="0" indent="0" algn="l" defTabSz="914400" rtl="0" eaLnBrk="1" fontAlgn="auto" latinLnBrk="0" hangingPunct="1">
              <a:lnSpc>
                <a:spcPct val="100000"/>
              </a:lnSpc>
              <a:spcBef>
                <a:spcPts val="0"/>
              </a:spcBef>
              <a:spcAft>
                <a:spcPts val="0"/>
              </a:spcAft>
              <a:buClrTx/>
              <a:buSzTx/>
              <a:buFontTx/>
              <a:buNone/>
              <a:tabLst/>
              <a:defRPr/>
            </a:pPr>
            <a:r>
              <a:rPr lang="tr-TR" sz="1200" i="1" kern="1200" dirty="0" smtClean="0">
                <a:solidFill>
                  <a:schemeClr val="tx1"/>
                </a:solidFill>
                <a:effectLst/>
                <a:latin typeface="+mn-lt"/>
                <a:ea typeface="+mn-ea"/>
                <a:cs typeface="+mn-cs"/>
              </a:rPr>
              <a:t>2. </a:t>
            </a:r>
            <a:r>
              <a:rPr lang="tr-TR" sz="1200" b="1" i="1" kern="1200" dirty="0" smtClean="0">
                <a:solidFill>
                  <a:schemeClr val="tx1"/>
                </a:solidFill>
                <a:effectLst/>
                <a:latin typeface="+mn-lt"/>
                <a:ea typeface="+mn-ea"/>
                <a:cs typeface="+mn-cs"/>
              </a:rPr>
              <a:t>Koca.</a:t>
            </a:r>
            <a:r>
              <a:rPr lang="tr-TR" sz="1200" i="1" kern="1200" dirty="0" smtClean="0">
                <a:solidFill>
                  <a:schemeClr val="tx1"/>
                </a:solidFill>
                <a:effectLst/>
                <a:latin typeface="+mn-lt"/>
                <a:ea typeface="+mn-ea"/>
                <a:cs typeface="+mn-cs"/>
              </a:rPr>
              <a:t> Kocamızın olmamızı istediğini düşündüğümüz her şey gibi olmaya çalışırken bazen hayal kırıklığına uğrayabiliriz. Ya da rahatlayabilir, sevdiği ve evlendiği kişi olabiliriz.</a:t>
            </a:r>
            <a:endParaRPr lang="en-US" sz="1200" i="1" kern="1200" dirty="0" smtClean="0">
              <a:solidFill>
                <a:schemeClr val="tx1"/>
              </a:solidFill>
              <a:effectLst/>
              <a:latin typeface="+mn-lt"/>
              <a:ea typeface="+mn-ea"/>
              <a:cs typeface="+mn-cs"/>
            </a:endParaRPr>
          </a:p>
          <a:p>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3.</a:t>
            </a:r>
            <a:r>
              <a:rPr lang="en-US" sz="1200" b="1" kern="1200" baseline="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Church members</a:t>
            </a:r>
            <a:r>
              <a:rPr lang="en-US" sz="1200" i="1" kern="1200" dirty="0" smtClean="0">
                <a:solidFill>
                  <a:schemeClr val="tx1"/>
                </a:solidFill>
                <a:effectLst/>
                <a:latin typeface="+mn-lt"/>
                <a:ea typeface="+mn-ea"/>
                <a:cs typeface="+mn-cs"/>
              </a:rPr>
              <a:t>.</a:t>
            </a:r>
            <a:r>
              <a:rPr lang="en-US" sz="1200" kern="1200" dirty="0" smtClean="0">
                <a:solidFill>
                  <a:schemeClr val="tx1"/>
                </a:solidFill>
                <a:effectLst/>
                <a:latin typeface="+mn-lt"/>
                <a:ea typeface="+mn-ea"/>
                <a:cs typeface="+mn-cs"/>
              </a:rPr>
              <a:t> Often we try to live up to the expectations we feel the church members may have for us.  Sometimes the pressure becomes too much. On the other hand, it is important to be involved and to share one’s talents. Be comfortable setting limits on how much you can do.</a:t>
            </a:r>
          </a:p>
          <a:p>
            <a:pPr marL="0" marR="0" indent="0" algn="l" defTabSz="914400" rtl="0" eaLnBrk="1" fontAlgn="auto" latinLnBrk="0" hangingPunct="1">
              <a:lnSpc>
                <a:spcPct val="100000"/>
              </a:lnSpc>
              <a:spcBef>
                <a:spcPts val="0"/>
              </a:spcBef>
              <a:spcAft>
                <a:spcPts val="0"/>
              </a:spcAft>
              <a:buClrTx/>
              <a:buSzTx/>
              <a:buFontTx/>
              <a:buNone/>
              <a:tabLst/>
              <a:defRPr/>
            </a:pPr>
            <a:r>
              <a:rPr lang="tr-TR" sz="1200" b="1" i="1" kern="1200" dirty="0" smtClean="0">
                <a:solidFill>
                  <a:schemeClr val="tx1"/>
                </a:solidFill>
                <a:effectLst/>
                <a:latin typeface="+mn-lt"/>
                <a:ea typeface="+mn-ea"/>
                <a:cs typeface="+mn-cs"/>
              </a:rPr>
              <a:t>3. Kilise üyeleri. </a:t>
            </a:r>
            <a:r>
              <a:rPr lang="tr-TR" sz="1200" i="1" kern="1200" dirty="0" smtClean="0">
                <a:solidFill>
                  <a:schemeClr val="tx1"/>
                </a:solidFill>
                <a:effectLst/>
                <a:latin typeface="+mn-lt"/>
                <a:ea typeface="+mn-ea"/>
                <a:cs typeface="+mn-cs"/>
              </a:rPr>
              <a:t>Çoğu zaman kilise üyelerinin bizim için sahip olabileceğini düşündüğümüz beklentileri yaşatmaya çalışıyoruz. Bazen çok fazla baskı olur. Öte yandan, katılım ve kendi yeteneklerimizi paylaşmak önemlidir. Ne kadar çok şey yapacağınız konusunda sınır koyarken rahat olun.</a:t>
            </a:r>
            <a:endParaRPr lang="en-US" sz="1200" i="1"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4.</a:t>
            </a:r>
            <a:r>
              <a:rPr lang="en-US" sz="1200" b="1" kern="1200" baseline="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Children.</a:t>
            </a:r>
            <a:r>
              <a:rPr lang="en-US" sz="1200" kern="1200" dirty="0" smtClean="0">
                <a:solidFill>
                  <a:schemeClr val="tx1"/>
                </a:solidFill>
                <a:effectLst/>
                <a:latin typeface="+mn-lt"/>
                <a:ea typeface="+mn-ea"/>
                <a:cs typeface="+mn-cs"/>
              </a:rPr>
              <a:t> There is no way we can be all that our children may want us to be. We need divine wisdom to help us. And it is important to remember that our marriage partner is our first and foremost priority.</a:t>
            </a:r>
          </a:p>
          <a:p>
            <a:pPr marL="0" marR="0" indent="0" algn="l" defTabSz="914400" rtl="0" eaLnBrk="1" fontAlgn="auto" latinLnBrk="0" hangingPunct="1">
              <a:lnSpc>
                <a:spcPct val="100000"/>
              </a:lnSpc>
              <a:spcBef>
                <a:spcPts val="0"/>
              </a:spcBef>
              <a:spcAft>
                <a:spcPts val="0"/>
              </a:spcAft>
              <a:buClrTx/>
              <a:buSzTx/>
              <a:buFontTx/>
              <a:buNone/>
              <a:tabLst/>
              <a:defRPr/>
            </a:pPr>
            <a:r>
              <a:rPr lang="tr-TR" sz="1200" b="1" i="1" kern="1200" dirty="0" smtClean="0">
                <a:solidFill>
                  <a:schemeClr val="tx1"/>
                </a:solidFill>
                <a:effectLst/>
                <a:latin typeface="+mn-lt"/>
                <a:ea typeface="+mn-ea"/>
                <a:cs typeface="+mn-cs"/>
              </a:rPr>
              <a:t>4. Çocuklar. </a:t>
            </a:r>
            <a:r>
              <a:rPr lang="tr-TR" sz="1200" i="1" kern="1200" dirty="0" smtClean="0">
                <a:solidFill>
                  <a:schemeClr val="tx1"/>
                </a:solidFill>
                <a:effectLst/>
                <a:latin typeface="+mn-lt"/>
                <a:ea typeface="+mn-ea"/>
                <a:cs typeface="+mn-cs"/>
              </a:rPr>
              <a:t>Çocuklarımızın olmamızı istediği her şeyi olmamızın hiçbir yolu yoktur. Bize yardımcı olması için ilahi bilgeliğe ihtiyacımız var. Ve evlendiğimiz partnerimizin ilk ve en önemli önceliğimiz olduğunu unutmamamız gerekir.</a:t>
            </a:r>
            <a:endParaRPr lang="en-US" sz="1200" i="1"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5.</a:t>
            </a:r>
            <a:r>
              <a:rPr lang="en-US" sz="1200" b="1" kern="1200" baseline="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Culture.</a:t>
            </a:r>
            <a:r>
              <a:rPr lang="en-US" sz="1200" kern="1200" dirty="0" smtClean="0">
                <a:solidFill>
                  <a:schemeClr val="tx1"/>
                </a:solidFill>
                <a:effectLst/>
                <a:latin typeface="+mn-lt"/>
                <a:ea typeface="+mn-ea"/>
                <a:cs typeface="+mn-cs"/>
              </a:rPr>
              <a:t> Cultural expectations vary around the world. Moving to another culture can change the expectations for ourselves and others around us. We need to learn to be culturally sensitive—always listening, learning, and being patient. Seek first to understand before being understood.</a:t>
            </a:r>
          </a:p>
          <a:p>
            <a:pPr marL="0" marR="0" indent="0" algn="l" defTabSz="914400" rtl="0" eaLnBrk="1" fontAlgn="auto" latinLnBrk="0" hangingPunct="1">
              <a:lnSpc>
                <a:spcPct val="100000"/>
              </a:lnSpc>
              <a:spcBef>
                <a:spcPts val="0"/>
              </a:spcBef>
              <a:spcAft>
                <a:spcPts val="0"/>
              </a:spcAft>
              <a:buClrTx/>
              <a:buSzTx/>
              <a:buFontTx/>
              <a:buNone/>
              <a:tabLst/>
              <a:defRPr/>
            </a:pPr>
            <a:r>
              <a:rPr lang="tr-TR" sz="1200" b="1" i="1" kern="1200" dirty="0" smtClean="0">
                <a:solidFill>
                  <a:schemeClr val="tx1"/>
                </a:solidFill>
                <a:effectLst/>
                <a:latin typeface="+mn-lt"/>
                <a:ea typeface="+mn-ea"/>
                <a:cs typeface="+mn-cs"/>
              </a:rPr>
              <a:t>5. Kültür. </a:t>
            </a:r>
            <a:r>
              <a:rPr lang="tr-TR" sz="1200" i="1" kern="1200" dirty="0" smtClean="0">
                <a:solidFill>
                  <a:schemeClr val="tx1"/>
                </a:solidFill>
                <a:effectLst/>
                <a:latin typeface="+mn-lt"/>
                <a:ea typeface="+mn-ea"/>
                <a:cs typeface="+mn-cs"/>
              </a:rPr>
              <a:t>Kültürel beklentiler dünyada farklılık göstermektedir. Başka bir kültüre taşınmak, kendimiz ve çevremizdeki diğer insanların beklentilerini değiştirebilir. Kültürel açıdan duyarlı olmayı öğrenmek zorundayız - hep dinleyerek, öğrenerek ve sabırlı olarak. Kendinizi anlatmadan önce karşınızdakini anlamak için uğraşın.</a:t>
            </a:r>
            <a:endParaRPr lang="en-US" sz="1200" i="1"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6.</a:t>
            </a:r>
            <a:r>
              <a:rPr lang="en-US" sz="1200" b="1" kern="1200" baseline="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God.</a:t>
            </a:r>
            <a:r>
              <a:rPr lang="en-US" sz="1200" kern="1200" dirty="0" smtClean="0">
                <a:solidFill>
                  <a:schemeClr val="tx1"/>
                </a:solidFill>
                <a:effectLst/>
                <a:latin typeface="+mn-lt"/>
                <a:ea typeface="+mn-ea"/>
                <a:cs typeface="+mn-cs"/>
              </a:rPr>
              <a:t> Trying to live up to the expectations of others around us can be very tiring and hard. But what about God? What does God expect from us? Who does He expect us to be? What role does He expect us to fill?</a:t>
            </a:r>
            <a:r>
              <a:rPr lang="tr-TR"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tr-TR" sz="1200" b="1" i="1" kern="1200" dirty="0" smtClean="0">
                <a:solidFill>
                  <a:schemeClr val="tx1"/>
                </a:solidFill>
                <a:effectLst/>
                <a:latin typeface="+mn-lt"/>
                <a:ea typeface="+mn-ea"/>
                <a:cs typeface="+mn-cs"/>
              </a:rPr>
              <a:t>6. Tanrı. </a:t>
            </a:r>
            <a:r>
              <a:rPr lang="tr-TR" sz="1200" i="1" kern="1200" dirty="0" smtClean="0">
                <a:solidFill>
                  <a:schemeClr val="tx1"/>
                </a:solidFill>
                <a:effectLst/>
                <a:latin typeface="+mn-lt"/>
                <a:ea typeface="+mn-ea"/>
                <a:cs typeface="+mn-cs"/>
              </a:rPr>
              <a:t>Çevremizdeki kişilerin beklentilerine uymaya çalışmak çok yorucu ve zor olabilir. Peki Tanrı bizden ne bekliyor? Bizden kim olmamızı bekliyor? O, bizden hangi rolü doldurmamızı bekliyor?</a:t>
            </a:r>
            <a:endParaRPr lang="en-US" sz="1200" i="1" kern="1200" dirty="0" smtClean="0">
              <a:solidFill>
                <a:schemeClr val="tx1"/>
              </a:solidFill>
              <a:effectLst/>
              <a:latin typeface="+mn-lt"/>
              <a:ea typeface="+mn-ea"/>
              <a:cs typeface="+mn-cs"/>
            </a:endParaRPr>
          </a:p>
          <a:p>
            <a:endParaRPr lang="en-US" sz="1200" kern="1200" dirty="0" smtClean="0">
              <a:solidFill>
                <a:schemeClr val="tx1"/>
              </a:solidFill>
              <a:effectLst/>
              <a:latin typeface="+mn-lt"/>
              <a:ea typeface="+mn-ea"/>
              <a:cs typeface="+mn-cs"/>
            </a:endParaRP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7D71C875-ADD5-6C41-8447-CA7A11856C47}" type="slidenum">
              <a:rPr lang="en-US" smtClean="0"/>
              <a:t>4</a:t>
            </a:fld>
            <a:endParaRPr lang="en-US"/>
          </a:p>
        </p:txBody>
      </p:sp>
    </p:spTree>
    <p:extLst>
      <p:ext uri="{BB962C8B-B14F-4D97-AF65-F5344CB8AC3E}">
        <p14:creationId xmlns:p14="http://schemas.microsoft.com/office/powerpoint/2010/main" val="11489668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mn-lt"/>
                <a:ea typeface="+mn-ea"/>
                <a:cs typeface="+mn-cs"/>
              </a:rPr>
              <a:t>THE G FACTOR</a:t>
            </a:r>
          </a:p>
          <a:p>
            <a:endParaRPr lang="en-US" sz="1200" b="1"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The G Factor (Gift Factor) is illustrated by the beggar at the gate called Beautiful in Jerusalem. Two strangers, Peter and John, looked at him and gave him what they had, the gift of healing (see Acts 3:6).  </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We cannot give what we don’t possess. God does not expect us to give to others what He has not first given to us. As Adventist women, we are to share with people, not according to their expectations but according to the way the Lord has gifted us.</a:t>
            </a:r>
          </a:p>
          <a:p>
            <a:endParaRPr lang="en-US" sz="1200" kern="1200" dirty="0" smtClean="0">
              <a:solidFill>
                <a:schemeClr val="tx1"/>
              </a:solidFill>
              <a:effectLst/>
              <a:latin typeface="+mn-lt"/>
              <a:ea typeface="+mn-ea"/>
              <a:cs typeface="+mn-cs"/>
            </a:endParaRPr>
          </a:p>
          <a:p>
            <a:r>
              <a:rPr lang="tr-TR" sz="1200" b="1" i="1" kern="1200" dirty="0" smtClean="0">
                <a:solidFill>
                  <a:schemeClr val="tx1"/>
                </a:solidFill>
                <a:effectLst/>
                <a:latin typeface="+mn-lt"/>
                <a:ea typeface="+mn-ea"/>
                <a:cs typeface="+mn-cs"/>
              </a:rPr>
              <a:t>A FAKTÖRÜ</a:t>
            </a:r>
            <a:endParaRPr lang="en-US" sz="1200" i="1" kern="1200" dirty="0" smtClean="0">
              <a:solidFill>
                <a:schemeClr val="tx1"/>
              </a:solidFill>
              <a:effectLst/>
              <a:latin typeface="+mn-lt"/>
              <a:ea typeface="+mn-ea"/>
              <a:cs typeface="+mn-cs"/>
            </a:endParaRPr>
          </a:p>
          <a:p>
            <a:r>
              <a:rPr lang="tr-TR" sz="1200" b="1" i="1" kern="1200" dirty="0" smtClean="0">
                <a:solidFill>
                  <a:schemeClr val="tx1"/>
                </a:solidFill>
                <a:effectLst/>
                <a:latin typeface="+mn-lt"/>
                <a:ea typeface="+mn-ea"/>
                <a:cs typeface="+mn-cs"/>
              </a:rPr>
              <a:t> </a:t>
            </a:r>
            <a:endParaRPr lang="en-US" sz="1200" i="1" kern="1200" dirty="0" smtClean="0">
              <a:solidFill>
                <a:schemeClr val="tx1"/>
              </a:solidFill>
              <a:effectLst/>
              <a:latin typeface="+mn-lt"/>
              <a:ea typeface="+mn-ea"/>
              <a:cs typeface="+mn-cs"/>
            </a:endParaRPr>
          </a:p>
          <a:p>
            <a:r>
              <a:rPr lang="tr-TR" sz="1200" i="1" kern="1200" dirty="0" smtClean="0">
                <a:solidFill>
                  <a:schemeClr val="tx1"/>
                </a:solidFill>
                <a:effectLst/>
                <a:latin typeface="+mn-lt"/>
                <a:ea typeface="+mn-ea"/>
                <a:cs typeface="+mn-cs"/>
              </a:rPr>
              <a:t>A FAKTÖRÜ (Armağan Faktörü), Kudüs'teki Güzel olarak adlandırılan kapıdaki dilenci tarafından gösterilir. İki yabancı, </a:t>
            </a:r>
            <a:r>
              <a:rPr lang="tr-TR" sz="1200" i="1" kern="1200" dirty="0" err="1" smtClean="0">
                <a:solidFill>
                  <a:schemeClr val="tx1"/>
                </a:solidFill>
                <a:effectLst/>
                <a:latin typeface="+mn-lt"/>
                <a:ea typeface="+mn-ea"/>
                <a:cs typeface="+mn-cs"/>
              </a:rPr>
              <a:t>Petrus</a:t>
            </a:r>
            <a:r>
              <a:rPr lang="tr-TR" sz="1200" i="1" kern="1200" dirty="0" smtClean="0">
                <a:solidFill>
                  <a:schemeClr val="tx1"/>
                </a:solidFill>
                <a:effectLst/>
                <a:latin typeface="+mn-lt"/>
                <a:ea typeface="+mn-ea"/>
                <a:cs typeface="+mn-cs"/>
              </a:rPr>
              <a:t> ve </a:t>
            </a:r>
            <a:r>
              <a:rPr lang="tr-TR" sz="1200" i="1" kern="1200" dirty="0" err="1" smtClean="0">
                <a:solidFill>
                  <a:schemeClr val="tx1"/>
                </a:solidFill>
                <a:effectLst/>
                <a:latin typeface="+mn-lt"/>
                <a:ea typeface="+mn-ea"/>
                <a:cs typeface="+mn-cs"/>
              </a:rPr>
              <a:t>Yuhanna</a:t>
            </a:r>
            <a:r>
              <a:rPr lang="tr-TR" sz="1200" i="1" kern="1200" dirty="0" smtClean="0">
                <a:solidFill>
                  <a:schemeClr val="tx1"/>
                </a:solidFill>
                <a:effectLst/>
                <a:latin typeface="+mn-lt"/>
                <a:ea typeface="+mn-ea"/>
                <a:cs typeface="+mn-cs"/>
              </a:rPr>
              <a:t> ona baktılar ve ona sahip oldukları şeyi, şifa armağanını verdiler (Bkz. Elçilerin İşleri 3: 6).</a:t>
            </a:r>
          </a:p>
          <a:p>
            <a:endParaRPr lang="tr-TR" sz="1200" i="1"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tr-TR" sz="1200" i="1" kern="1200" dirty="0" smtClean="0">
                <a:solidFill>
                  <a:schemeClr val="tx1"/>
                </a:solidFill>
                <a:effectLst/>
                <a:latin typeface="+mn-lt"/>
                <a:ea typeface="+mn-ea"/>
                <a:cs typeface="+mn-cs"/>
              </a:rPr>
              <a:t>Sahip olmadığımız şeyleri veremeyiz. Rab, ilk olarak bize vermediği şeyleri başkalarına vermemizi beklemiyor. </a:t>
            </a:r>
            <a:r>
              <a:rPr lang="tr-TR" sz="1200" i="1" kern="1200" dirty="0" err="1" smtClean="0">
                <a:solidFill>
                  <a:schemeClr val="tx1"/>
                </a:solidFill>
                <a:effectLst/>
                <a:latin typeface="+mn-lt"/>
                <a:ea typeface="+mn-ea"/>
                <a:cs typeface="+mn-cs"/>
              </a:rPr>
              <a:t>Adventist</a:t>
            </a:r>
            <a:r>
              <a:rPr lang="tr-TR" sz="1200" i="1" kern="1200" dirty="0" smtClean="0">
                <a:solidFill>
                  <a:schemeClr val="tx1"/>
                </a:solidFill>
                <a:effectLst/>
                <a:latin typeface="+mn-lt"/>
                <a:ea typeface="+mn-ea"/>
                <a:cs typeface="+mn-cs"/>
              </a:rPr>
              <a:t> kadınlar olarak, insanların bizden beklediklerine göre değil, </a:t>
            </a:r>
            <a:r>
              <a:rPr lang="tr-TR" sz="1200" i="1" kern="1200" dirty="0" err="1" smtClean="0">
                <a:solidFill>
                  <a:schemeClr val="tx1"/>
                </a:solidFill>
                <a:effectLst/>
                <a:latin typeface="+mn-lt"/>
                <a:ea typeface="+mn-ea"/>
                <a:cs typeface="+mn-cs"/>
              </a:rPr>
              <a:t>Rab'bin</a:t>
            </a:r>
            <a:r>
              <a:rPr lang="tr-TR" sz="1200" i="1" kern="1200" dirty="0" smtClean="0">
                <a:solidFill>
                  <a:schemeClr val="tx1"/>
                </a:solidFill>
                <a:effectLst/>
                <a:latin typeface="+mn-lt"/>
                <a:ea typeface="+mn-ea"/>
                <a:cs typeface="+mn-cs"/>
              </a:rPr>
              <a:t> bize sunduğu şekilde insanlarla paylaşmalıyız.</a:t>
            </a:r>
            <a:endParaRPr lang="en-US" sz="1200" i="1" kern="1200" dirty="0" smtClean="0">
              <a:solidFill>
                <a:schemeClr val="tx1"/>
              </a:solidFill>
              <a:effectLst/>
              <a:latin typeface="+mn-lt"/>
              <a:ea typeface="+mn-ea"/>
              <a:cs typeface="+mn-cs"/>
            </a:endParaRPr>
          </a:p>
          <a:p>
            <a:endParaRPr lang="en-US" sz="1200" kern="1200" dirty="0" smtClean="0">
              <a:solidFill>
                <a:schemeClr val="tx1"/>
              </a:solidFill>
              <a:effectLst/>
              <a:latin typeface="+mn-lt"/>
              <a:ea typeface="+mn-ea"/>
              <a:cs typeface="+mn-cs"/>
            </a:endParaRPr>
          </a:p>
          <a:p>
            <a:endParaRPr lang="en-US" sz="1200" kern="1200" dirty="0" smtClean="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7D71C875-ADD5-6C41-8447-CA7A11856C47}" type="slidenum">
              <a:rPr lang="en-US" smtClean="0"/>
              <a:t>5</a:t>
            </a:fld>
            <a:endParaRPr lang="en-US"/>
          </a:p>
        </p:txBody>
      </p:sp>
    </p:spTree>
    <p:extLst>
      <p:ext uri="{BB962C8B-B14F-4D97-AF65-F5344CB8AC3E}">
        <p14:creationId xmlns:p14="http://schemas.microsoft.com/office/powerpoint/2010/main" val="115119608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mn-lt"/>
                <a:ea typeface="+mn-ea"/>
                <a:cs typeface="+mn-cs"/>
              </a:rPr>
              <a:t>GIVING WHAT I HAVE</a:t>
            </a:r>
          </a:p>
          <a:p>
            <a:endParaRPr lang="en-US" sz="1200" b="1"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Operating by the G Factor is freeing.  Using our gifts to bless others is so much easier when we remember we can only give what God has given us.  I might not have the gift of singing or music, but I may have the gift of a listening ear or of laughter that I can give.  God does not expect us to give what He has not given us.</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ESTHER’S GIFTS</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Once there was a woman so lovely that she won a beauty contest and ended up in the king’s harem.  But Esther had more than beauty. She had a strong character and a love for the Lord and her people.  She was willing to place all her gifts on the line.</a:t>
            </a:r>
            <a:r>
              <a:rPr lang="en-US" sz="1200" b="1" kern="120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She understood that her gifts had brought her to the kingdom and “royal position for such a time as this” (Esther 4:14). Could it be that we, as Adventist women, have also come to the kingdom for this hour in earth’s history? We each have gifts, abilities, and dreams. We have talents and opportunities. What are we doing with what we have? Consider: What gifts, dreams, friendships, and interests do I have? What will not get done in my corner of the world if I do not do it?</a:t>
            </a:r>
          </a:p>
          <a:p>
            <a:endParaRPr lang="en-US"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tr-TR" sz="1200" b="1" i="1" kern="1200" dirty="0" smtClean="0">
                <a:solidFill>
                  <a:schemeClr val="tx1"/>
                </a:solidFill>
                <a:effectLst/>
                <a:latin typeface="+mn-lt"/>
                <a:ea typeface="+mn-ea"/>
                <a:cs typeface="+mn-cs"/>
              </a:rPr>
              <a:t>NEYİM VARSA VERMEK</a:t>
            </a:r>
          </a:p>
          <a:p>
            <a:pPr marL="0" marR="0" indent="0" algn="l" defTabSz="914400" rtl="0" eaLnBrk="1" fontAlgn="auto" latinLnBrk="0" hangingPunct="1">
              <a:lnSpc>
                <a:spcPct val="100000"/>
              </a:lnSpc>
              <a:spcBef>
                <a:spcPts val="0"/>
              </a:spcBef>
              <a:spcAft>
                <a:spcPts val="0"/>
              </a:spcAft>
              <a:buClrTx/>
              <a:buSzTx/>
              <a:buFontTx/>
              <a:buNone/>
              <a:tabLst/>
              <a:defRPr/>
            </a:pPr>
            <a:endParaRPr lang="tr-TR" sz="1200" b="1" i="1" kern="1200" dirty="0" smtClean="0">
              <a:solidFill>
                <a:schemeClr val="tx1"/>
              </a:solidFill>
              <a:effectLst/>
              <a:latin typeface="+mn-lt"/>
              <a:ea typeface="+mn-ea"/>
              <a:cs typeface="+mn-cs"/>
            </a:endParaRPr>
          </a:p>
          <a:p>
            <a:r>
              <a:rPr lang="tr-TR" sz="1200" i="1" kern="1200" dirty="0" smtClean="0">
                <a:solidFill>
                  <a:schemeClr val="tx1"/>
                </a:solidFill>
                <a:effectLst/>
                <a:latin typeface="+mn-lt"/>
                <a:ea typeface="+mn-ea"/>
                <a:cs typeface="+mn-cs"/>
              </a:rPr>
              <a:t>A Faktörü ile çalışmak özgür hissettirir. Başkalarını </a:t>
            </a:r>
            <a:r>
              <a:rPr lang="tr-TR" sz="1200" i="1" kern="1200" dirty="0" err="1" smtClean="0">
                <a:solidFill>
                  <a:schemeClr val="tx1"/>
                </a:solidFill>
                <a:effectLst/>
                <a:latin typeface="+mn-lt"/>
                <a:ea typeface="+mn-ea"/>
                <a:cs typeface="+mn-cs"/>
              </a:rPr>
              <a:t>bereketlemek</a:t>
            </a:r>
            <a:r>
              <a:rPr lang="tr-TR" sz="1200" i="1" kern="1200" dirty="0" smtClean="0">
                <a:solidFill>
                  <a:schemeClr val="tx1"/>
                </a:solidFill>
                <a:effectLst/>
                <a:latin typeface="+mn-lt"/>
                <a:ea typeface="+mn-ea"/>
                <a:cs typeface="+mn-cs"/>
              </a:rPr>
              <a:t> için armağanlarımızı kullanmak, yalnızca </a:t>
            </a:r>
            <a:r>
              <a:rPr lang="tr-TR" sz="1200" i="1" kern="1200" dirty="0" err="1" smtClean="0">
                <a:solidFill>
                  <a:schemeClr val="tx1"/>
                </a:solidFill>
                <a:effectLst/>
                <a:latin typeface="+mn-lt"/>
                <a:ea typeface="+mn-ea"/>
                <a:cs typeface="+mn-cs"/>
              </a:rPr>
              <a:t>Rab’bin</a:t>
            </a:r>
            <a:r>
              <a:rPr lang="tr-TR" sz="1200" i="1" kern="1200" dirty="0" smtClean="0">
                <a:solidFill>
                  <a:schemeClr val="tx1"/>
                </a:solidFill>
                <a:effectLst/>
                <a:latin typeface="+mn-lt"/>
                <a:ea typeface="+mn-ea"/>
                <a:cs typeface="+mn-cs"/>
              </a:rPr>
              <a:t> bize önceden sunduğu şeyi verebildiğimizi düşününce daha kolaydır. Şarkı söyleme ya da müzik yeteneğine sahip olmayabilirim, ancak iyi bir dinleyici kulağına ya da kahkaha atma yeteneğine sahip olabilirim. Rab, bize vermediği şeyleri başkalarına vermemizi beklemiyor.</a:t>
            </a:r>
            <a:endParaRPr lang="en-US" sz="1200" i="1" kern="1200" dirty="0" smtClean="0">
              <a:solidFill>
                <a:schemeClr val="tx1"/>
              </a:solidFill>
              <a:effectLst/>
              <a:latin typeface="+mn-lt"/>
              <a:ea typeface="+mn-ea"/>
              <a:cs typeface="+mn-cs"/>
            </a:endParaRPr>
          </a:p>
          <a:p>
            <a:r>
              <a:rPr lang="tr-TR" sz="1200" b="1" i="1" kern="1200" dirty="0" smtClean="0">
                <a:solidFill>
                  <a:schemeClr val="tx1"/>
                </a:solidFill>
                <a:effectLst/>
                <a:latin typeface="+mn-lt"/>
                <a:ea typeface="+mn-ea"/>
                <a:cs typeface="+mn-cs"/>
              </a:rPr>
              <a:t> </a:t>
            </a:r>
            <a:endParaRPr lang="en-US" sz="1200" i="1" kern="1200" dirty="0" smtClean="0">
              <a:solidFill>
                <a:schemeClr val="tx1"/>
              </a:solidFill>
              <a:effectLst/>
              <a:latin typeface="+mn-lt"/>
              <a:ea typeface="+mn-ea"/>
              <a:cs typeface="+mn-cs"/>
            </a:endParaRPr>
          </a:p>
          <a:p>
            <a:r>
              <a:rPr lang="tr-TR" sz="1200" b="1" i="1" kern="1200" dirty="0" smtClean="0">
                <a:solidFill>
                  <a:schemeClr val="tx1"/>
                </a:solidFill>
                <a:effectLst/>
                <a:latin typeface="+mn-lt"/>
                <a:ea typeface="+mn-ea"/>
                <a:cs typeface="+mn-cs"/>
              </a:rPr>
              <a:t> </a:t>
            </a:r>
            <a:endParaRPr lang="en-US" sz="1200" i="1" kern="1200" dirty="0" smtClean="0">
              <a:solidFill>
                <a:schemeClr val="tx1"/>
              </a:solidFill>
              <a:effectLst/>
              <a:latin typeface="+mn-lt"/>
              <a:ea typeface="+mn-ea"/>
              <a:cs typeface="+mn-cs"/>
            </a:endParaRPr>
          </a:p>
          <a:p>
            <a:r>
              <a:rPr lang="tr-TR" sz="1200" b="1" i="1" kern="1200" dirty="0" smtClean="0">
                <a:solidFill>
                  <a:schemeClr val="tx1"/>
                </a:solidFill>
                <a:effectLst/>
                <a:latin typeface="+mn-lt"/>
                <a:ea typeface="+mn-ea"/>
                <a:cs typeface="+mn-cs"/>
              </a:rPr>
              <a:t>ESTER'İN ARMAĞANLARI</a:t>
            </a:r>
            <a:endParaRPr lang="en-US" sz="1200" i="1" kern="1200" dirty="0" smtClean="0">
              <a:solidFill>
                <a:schemeClr val="tx1"/>
              </a:solidFill>
              <a:effectLst/>
              <a:latin typeface="+mn-lt"/>
              <a:ea typeface="+mn-ea"/>
              <a:cs typeface="+mn-cs"/>
            </a:endParaRPr>
          </a:p>
          <a:p>
            <a:r>
              <a:rPr lang="tr-TR" sz="1200" b="1" i="1" kern="1200" dirty="0" smtClean="0">
                <a:solidFill>
                  <a:schemeClr val="tx1"/>
                </a:solidFill>
                <a:effectLst/>
                <a:latin typeface="+mn-lt"/>
                <a:ea typeface="+mn-ea"/>
                <a:cs typeface="+mn-cs"/>
              </a:rPr>
              <a:t> </a:t>
            </a:r>
            <a:endParaRPr lang="en-US" sz="1200" i="1" kern="1200" dirty="0" smtClean="0">
              <a:solidFill>
                <a:schemeClr val="tx1"/>
              </a:solidFill>
              <a:effectLst/>
              <a:latin typeface="+mn-lt"/>
              <a:ea typeface="+mn-ea"/>
              <a:cs typeface="+mn-cs"/>
            </a:endParaRPr>
          </a:p>
          <a:p>
            <a:r>
              <a:rPr lang="tr-TR" sz="1200" i="1" kern="1200" dirty="0" smtClean="0">
                <a:solidFill>
                  <a:schemeClr val="tx1"/>
                </a:solidFill>
                <a:effectLst/>
                <a:latin typeface="+mn-lt"/>
                <a:ea typeface="+mn-ea"/>
                <a:cs typeface="+mn-cs"/>
              </a:rPr>
              <a:t>Bir keresinde o kadar güzel bir kadın vardı ki, bir güzellik yarışması kazandı ve kralın haremine alındı. Fakat Ester güzellikten çok daha fazlasına sahipti. Rab ve halkı için sevgisi ve güçlü bir karakteri vardı. Bütün armağanlarını riske atmaya hazırdı. Armağanlarının onu krallığa getirdiğini ve "böyle bir gün için kraliçe oldun" (Ester 4:14) sözlerini kabul etti.</a:t>
            </a:r>
            <a:endParaRPr lang="en-US" sz="1200" i="1" kern="1200" dirty="0" smtClean="0">
              <a:solidFill>
                <a:schemeClr val="tx1"/>
              </a:solidFill>
              <a:effectLst/>
              <a:latin typeface="+mn-lt"/>
              <a:ea typeface="+mn-ea"/>
              <a:cs typeface="+mn-cs"/>
            </a:endParaRPr>
          </a:p>
          <a:p>
            <a:r>
              <a:rPr lang="tr-TR" sz="1200" b="1" i="1" kern="1200" dirty="0" smtClean="0">
                <a:solidFill>
                  <a:schemeClr val="tx1"/>
                </a:solidFill>
                <a:effectLst/>
                <a:latin typeface="+mn-lt"/>
                <a:ea typeface="+mn-ea"/>
                <a:cs typeface="+mn-cs"/>
              </a:rPr>
              <a:t> </a:t>
            </a:r>
            <a:endParaRPr lang="en-US" sz="1200" i="1" kern="1200" dirty="0" smtClean="0">
              <a:solidFill>
                <a:schemeClr val="tx1"/>
              </a:solidFill>
              <a:effectLst/>
              <a:latin typeface="+mn-lt"/>
              <a:ea typeface="+mn-ea"/>
              <a:cs typeface="+mn-cs"/>
            </a:endParaRPr>
          </a:p>
          <a:p>
            <a:r>
              <a:rPr lang="tr-TR" sz="1200" i="1" kern="1200" dirty="0" err="1" smtClean="0">
                <a:solidFill>
                  <a:schemeClr val="tx1"/>
                </a:solidFill>
                <a:effectLst/>
                <a:latin typeface="+mn-lt"/>
                <a:ea typeface="+mn-ea"/>
                <a:cs typeface="+mn-cs"/>
              </a:rPr>
              <a:t>Adventist</a:t>
            </a:r>
            <a:r>
              <a:rPr lang="tr-TR" sz="1200" i="1" kern="1200" dirty="0" smtClean="0">
                <a:solidFill>
                  <a:schemeClr val="tx1"/>
                </a:solidFill>
                <a:effectLst/>
                <a:latin typeface="+mn-lt"/>
                <a:ea typeface="+mn-ea"/>
                <a:cs typeface="+mn-cs"/>
              </a:rPr>
              <a:t> kadınlar olarak, krallığa dünyanın tarihinde bu saatte gelmiş olabilir miyiz? Her birimizin armağan, kabiliyet ve hayalleri var. Yeteneklerimiz ve fırsatlarımız var. Elimizdekilerle ne yapıyoruz? Düşünelim: Sahip olduğum armağanlar, hayaller, arkadaşlıklar ve ilgilerim neler? Yapmazsam, benim bulunduğum dünyanın köşesinde neler gerçekleşmeyecek?</a:t>
            </a:r>
            <a:endParaRPr lang="en-US" sz="1200" i="1"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i="1" kern="1200" dirty="0" smtClean="0">
              <a:solidFill>
                <a:schemeClr val="tx1"/>
              </a:solidFill>
              <a:effectLst/>
              <a:latin typeface="+mn-lt"/>
              <a:ea typeface="+mn-ea"/>
              <a:cs typeface="+mn-cs"/>
            </a:endParaRPr>
          </a:p>
          <a:p>
            <a:endParaRPr lang="en-US"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7D71C875-ADD5-6C41-8447-CA7A11856C47}" type="slidenum">
              <a:rPr lang="en-US" smtClean="0"/>
              <a:t>6</a:t>
            </a:fld>
            <a:endParaRPr lang="en-US"/>
          </a:p>
        </p:txBody>
      </p:sp>
    </p:spTree>
    <p:extLst>
      <p:ext uri="{BB962C8B-B14F-4D97-AF65-F5344CB8AC3E}">
        <p14:creationId xmlns:p14="http://schemas.microsoft.com/office/powerpoint/2010/main" val="134127001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295275"/>
            <a:ext cx="2662238" cy="1997075"/>
          </a:xfrm>
        </p:spPr>
      </p:sp>
      <p:sp>
        <p:nvSpPr>
          <p:cNvPr id="3" name="Notes Placeholder 2"/>
          <p:cNvSpPr>
            <a:spLocks noGrp="1"/>
          </p:cNvSpPr>
          <p:nvPr>
            <p:ph type="body" idx="1"/>
          </p:nvPr>
        </p:nvSpPr>
        <p:spPr>
          <a:xfrm>
            <a:off x="685799" y="2302810"/>
            <a:ext cx="5311589" cy="3600450"/>
          </a:xfrm>
        </p:spPr>
        <p:txBody>
          <a:bodyPr/>
          <a:lstStyle/>
          <a:p>
            <a:r>
              <a:rPr lang="en-US" sz="1100" b="1" kern="1200" dirty="0" smtClean="0">
                <a:solidFill>
                  <a:schemeClr val="tx1"/>
                </a:solidFill>
                <a:effectLst/>
                <a:latin typeface="+mn-lt"/>
                <a:ea typeface="+mn-ea"/>
                <a:cs typeface="+mn-cs"/>
              </a:rPr>
              <a:t>RATE YOURSELF</a:t>
            </a:r>
            <a:r>
              <a:rPr lang="en-US" sz="1100" dirty="0" smtClean="0"/>
              <a:t>: </a:t>
            </a:r>
            <a:r>
              <a:rPr lang="en-US" sz="1100" kern="1200" dirty="0" smtClean="0">
                <a:solidFill>
                  <a:schemeClr val="tx1"/>
                </a:solidFill>
                <a:effectLst/>
                <a:latin typeface="+mn-lt"/>
                <a:ea typeface="+mn-ea"/>
                <a:cs typeface="+mn-cs"/>
              </a:rPr>
              <a:t>Below are a few of the gifts Adventist women possess.  Check those that you have and are thus able to share.</a:t>
            </a:r>
          </a:p>
          <a:p>
            <a:r>
              <a:rPr lang="en-US" sz="1100" kern="1200" dirty="0" smtClean="0">
                <a:solidFill>
                  <a:schemeClr val="tx1"/>
                </a:solidFill>
                <a:effectLst/>
                <a:latin typeface="+mn-lt"/>
                <a:ea typeface="+mn-ea"/>
                <a:cs typeface="+mn-cs"/>
              </a:rPr>
              <a:t> </a:t>
            </a:r>
          </a:p>
          <a:p>
            <a:r>
              <a:rPr lang="en-US" sz="1100" kern="1200" dirty="0" smtClean="0">
                <a:solidFill>
                  <a:schemeClr val="tx1"/>
                </a:solidFill>
                <a:effectLst/>
                <a:latin typeface="+mn-lt"/>
                <a:ea typeface="+mn-ea"/>
                <a:cs typeface="+mn-cs"/>
              </a:rPr>
              <a:t>Shopping			saving money			garage sales</a:t>
            </a:r>
          </a:p>
          <a:p>
            <a:r>
              <a:rPr lang="en-US" sz="1100" kern="1200" dirty="0" smtClean="0">
                <a:solidFill>
                  <a:schemeClr val="tx1"/>
                </a:solidFill>
                <a:effectLst/>
                <a:latin typeface="+mn-lt"/>
                <a:ea typeface="+mn-ea"/>
                <a:cs typeface="+mn-cs"/>
              </a:rPr>
              <a:t> </a:t>
            </a:r>
          </a:p>
          <a:p>
            <a:r>
              <a:rPr lang="en-US" sz="1100" kern="1200" dirty="0" smtClean="0">
                <a:solidFill>
                  <a:schemeClr val="tx1"/>
                </a:solidFill>
                <a:effectLst/>
                <a:latin typeface="+mn-lt"/>
                <a:ea typeface="+mn-ea"/>
                <a:cs typeface="+mn-cs"/>
              </a:rPr>
              <a:t>speaking			relating to kids			sewing</a:t>
            </a:r>
          </a:p>
          <a:p>
            <a:r>
              <a:rPr lang="en-US" sz="1100" kern="1200" dirty="0" smtClean="0">
                <a:solidFill>
                  <a:schemeClr val="tx1"/>
                </a:solidFill>
                <a:effectLst/>
                <a:latin typeface="+mn-lt"/>
                <a:ea typeface="+mn-ea"/>
                <a:cs typeface="+mn-cs"/>
              </a:rPr>
              <a:t> </a:t>
            </a:r>
          </a:p>
          <a:p>
            <a:r>
              <a:rPr lang="en-US" sz="1100" kern="1200" dirty="0" smtClean="0">
                <a:solidFill>
                  <a:schemeClr val="tx1"/>
                </a:solidFill>
                <a:effectLst/>
                <a:latin typeface="+mn-lt"/>
                <a:ea typeface="+mn-ea"/>
                <a:cs typeface="+mn-cs"/>
              </a:rPr>
              <a:t>singing			storytelling				crafts</a:t>
            </a:r>
          </a:p>
          <a:p>
            <a:r>
              <a:rPr lang="en-US" sz="1100" kern="1200" dirty="0" smtClean="0">
                <a:solidFill>
                  <a:schemeClr val="tx1"/>
                </a:solidFill>
                <a:effectLst/>
                <a:latin typeface="+mn-lt"/>
                <a:ea typeface="+mn-ea"/>
                <a:cs typeface="+mn-cs"/>
              </a:rPr>
              <a:t> </a:t>
            </a:r>
          </a:p>
          <a:p>
            <a:r>
              <a:rPr lang="en-US" sz="1100" kern="1200" dirty="0" smtClean="0">
                <a:solidFill>
                  <a:schemeClr val="tx1"/>
                </a:solidFill>
                <a:effectLst/>
                <a:latin typeface="+mn-lt"/>
                <a:ea typeface="+mn-ea"/>
                <a:cs typeface="+mn-cs"/>
              </a:rPr>
              <a:t>cooking			playing instrument			gardening</a:t>
            </a:r>
          </a:p>
          <a:p>
            <a:r>
              <a:rPr lang="en-US" sz="1100" kern="1200" dirty="0" smtClean="0">
                <a:solidFill>
                  <a:schemeClr val="tx1"/>
                </a:solidFill>
                <a:effectLst/>
                <a:latin typeface="+mn-lt"/>
                <a:ea typeface="+mn-ea"/>
                <a:cs typeface="+mn-cs"/>
              </a:rPr>
              <a:t> </a:t>
            </a:r>
          </a:p>
          <a:p>
            <a:r>
              <a:rPr lang="en-US" sz="1100" kern="1200" dirty="0" smtClean="0">
                <a:solidFill>
                  <a:schemeClr val="tx1"/>
                </a:solidFill>
                <a:effectLst/>
                <a:latin typeface="+mn-lt"/>
                <a:ea typeface="+mn-ea"/>
                <a:cs typeface="+mn-cs"/>
              </a:rPr>
              <a:t>organization			cleaning				parties</a:t>
            </a:r>
          </a:p>
          <a:p>
            <a:r>
              <a:rPr lang="en-US" sz="1100" kern="1200" dirty="0" smtClean="0">
                <a:solidFill>
                  <a:schemeClr val="tx1"/>
                </a:solidFill>
                <a:effectLst/>
                <a:latin typeface="+mn-lt"/>
                <a:ea typeface="+mn-ea"/>
                <a:cs typeface="+mn-cs"/>
              </a:rPr>
              <a:t> </a:t>
            </a:r>
          </a:p>
          <a:p>
            <a:r>
              <a:rPr lang="en-US" sz="1100" kern="1200" dirty="0" smtClean="0">
                <a:solidFill>
                  <a:schemeClr val="tx1"/>
                </a:solidFill>
                <a:effectLst/>
                <a:latin typeface="+mn-lt"/>
                <a:ea typeface="+mn-ea"/>
                <a:cs typeface="+mn-cs"/>
              </a:rPr>
              <a:t>writing			baking				evangelism</a:t>
            </a:r>
          </a:p>
          <a:p>
            <a:r>
              <a:rPr lang="en-US" sz="1100" kern="1200" dirty="0" smtClean="0">
                <a:solidFill>
                  <a:schemeClr val="tx1"/>
                </a:solidFill>
                <a:effectLst/>
                <a:latin typeface="+mn-lt"/>
                <a:ea typeface="+mn-ea"/>
                <a:cs typeface="+mn-cs"/>
              </a:rPr>
              <a:t> </a:t>
            </a:r>
          </a:p>
          <a:p>
            <a:r>
              <a:rPr lang="en-US" sz="1100" kern="1200" dirty="0" smtClean="0">
                <a:solidFill>
                  <a:schemeClr val="tx1"/>
                </a:solidFill>
                <a:effectLst/>
                <a:latin typeface="+mn-lt"/>
                <a:ea typeface="+mn-ea"/>
                <a:cs typeface="+mn-cs"/>
              </a:rPr>
              <a:t>decorating			flower arranging			encouragement</a:t>
            </a:r>
          </a:p>
          <a:p>
            <a:r>
              <a:rPr lang="en-US" sz="1100" kern="1200" dirty="0" smtClean="0">
                <a:solidFill>
                  <a:schemeClr val="tx1"/>
                </a:solidFill>
                <a:effectLst/>
                <a:latin typeface="+mn-lt"/>
                <a:ea typeface="+mn-ea"/>
                <a:cs typeface="+mn-cs"/>
              </a:rPr>
              <a:t> </a:t>
            </a:r>
          </a:p>
          <a:p>
            <a:r>
              <a:rPr lang="en-US" sz="1100" kern="1200" dirty="0" smtClean="0">
                <a:solidFill>
                  <a:schemeClr val="tx1"/>
                </a:solidFill>
                <a:effectLst/>
                <a:latin typeface="+mn-lt"/>
                <a:ea typeface="+mn-ea"/>
                <a:cs typeface="+mn-cs"/>
              </a:rPr>
              <a:t>nature study			thoughtfulness			listening</a:t>
            </a:r>
          </a:p>
          <a:p>
            <a:r>
              <a:rPr lang="en-US" sz="1100" kern="1200" dirty="0" smtClean="0">
                <a:solidFill>
                  <a:schemeClr val="tx1"/>
                </a:solidFill>
                <a:effectLst/>
                <a:latin typeface="+mn-lt"/>
                <a:ea typeface="+mn-ea"/>
                <a:cs typeface="+mn-cs"/>
              </a:rPr>
              <a:t> </a:t>
            </a:r>
          </a:p>
          <a:p>
            <a:r>
              <a:rPr lang="en-US" sz="1100" kern="1200" dirty="0" smtClean="0">
                <a:solidFill>
                  <a:schemeClr val="tx1"/>
                </a:solidFill>
                <a:effectLst/>
                <a:latin typeface="+mn-lt"/>
                <a:ea typeface="+mn-ea"/>
                <a:cs typeface="+mn-cs"/>
              </a:rPr>
              <a:t>helping			selling				visiting</a:t>
            </a:r>
          </a:p>
          <a:p>
            <a:r>
              <a:rPr lang="en-US" sz="1100" kern="1200" dirty="0" smtClean="0">
                <a:solidFill>
                  <a:schemeClr val="tx1"/>
                </a:solidFill>
                <a:effectLst/>
                <a:latin typeface="+mn-lt"/>
                <a:ea typeface="+mn-ea"/>
                <a:cs typeface="+mn-cs"/>
              </a:rPr>
              <a:t> </a:t>
            </a:r>
          </a:p>
          <a:p>
            <a:r>
              <a:rPr lang="en-US" sz="1100" kern="1200" dirty="0" smtClean="0">
                <a:solidFill>
                  <a:schemeClr val="tx1"/>
                </a:solidFill>
                <a:effectLst/>
                <a:latin typeface="+mn-lt"/>
                <a:ea typeface="+mn-ea"/>
                <a:cs typeface="+mn-cs"/>
              </a:rPr>
              <a:t>sensitivity			common sense			driving</a:t>
            </a:r>
          </a:p>
          <a:p>
            <a:r>
              <a:rPr lang="en-US" sz="1100" kern="1200" dirty="0" smtClean="0">
                <a:solidFill>
                  <a:schemeClr val="tx1"/>
                </a:solidFill>
                <a:effectLst/>
                <a:latin typeface="+mn-lt"/>
                <a:ea typeface="+mn-ea"/>
                <a:cs typeface="+mn-cs"/>
              </a:rPr>
              <a:t> </a:t>
            </a:r>
          </a:p>
          <a:p>
            <a:r>
              <a:rPr lang="en-US" sz="1100" kern="1200" dirty="0" smtClean="0">
                <a:solidFill>
                  <a:schemeClr val="tx1"/>
                </a:solidFill>
                <a:effectLst/>
                <a:latin typeface="+mn-lt"/>
                <a:ea typeface="+mn-ea"/>
                <a:cs typeface="+mn-cs"/>
              </a:rPr>
              <a:t>fixing things			conflict management			teaching</a:t>
            </a:r>
          </a:p>
          <a:p>
            <a:r>
              <a:rPr lang="en-US" sz="1100" kern="1200" dirty="0" smtClean="0">
                <a:solidFill>
                  <a:schemeClr val="tx1"/>
                </a:solidFill>
                <a:effectLst/>
                <a:latin typeface="+mn-lt"/>
                <a:ea typeface="+mn-ea"/>
                <a:cs typeface="+mn-cs"/>
              </a:rPr>
              <a:t> </a:t>
            </a:r>
          </a:p>
          <a:p>
            <a:r>
              <a:rPr lang="en-US" sz="1100" kern="1200" dirty="0" smtClean="0">
                <a:solidFill>
                  <a:schemeClr val="tx1"/>
                </a:solidFill>
                <a:effectLst/>
                <a:latin typeface="+mn-lt"/>
                <a:ea typeface="+mn-ea"/>
                <a:cs typeface="+mn-cs"/>
              </a:rPr>
              <a:t>drawing			Bible study				prayer</a:t>
            </a:r>
          </a:p>
          <a:p>
            <a:endParaRPr lang="en-US" sz="1100" kern="1200" dirty="0" smtClean="0">
              <a:solidFill>
                <a:schemeClr val="tx1"/>
              </a:solidFill>
              <a:effectLst/>
              <a:latin typeface="+mn-lt"/>
              <a:ea typeface="+mn-ea"/>
              <a:cs typeface="+mn-cs"/>
            </a:endParaRPr>
          </a:p>
          <a:p>
            <a:pPr>
              <a:spcAft>
                <a:spcPts val="0"/>
              </a:spcAft>
              <a:tabLst>
                <a:tab pos="450215" algn="l"/>
                <a:tab pos="899795" algn="l"/>
                <a:tab pos="1350010" algn="l"/>
                <a:tab pos="2249805" algn="l"/>
                <a:tab pos="2700020" algn="l"/>
                <a:tab pos="3150235" algn="l"/>
                <a:tab pos="3599815" algn="l"/>
                <a:tab pos="4050030" algn="l"/>
                <a:tab pos="4500245" algn="l"/>
                <a:tab pos="4949825" algn="l"/>
                <a:tab pos="5400040" algn="l"/>
                <a:tab pos="5798820" algn="l"/>
              </a:tabLst>
            </a:pPr>
            <a:r>
              <a:rPr lang="tr-TR" sz="1100" b="1" i="1" dirty="0" smtClean="0">
                <a:solidFill>
                  <a:srgbClr val="000000"/>
                </a:solidFill>
                <a:effectLst/>
                <a:uFill>
                  <a:solidFill>
                    <a:srgbClr val="000000"/>
                  </a:solidFill>
                </a:uFill>
                <a:latin typeface="Helvetica" charset="0"/>
                <a:ea typeface="Arial Unicode MS" charset="0"/>
                <a:cs typeface="Arial Unicode MS" charset="0"/>
              </a:rPr>
              <a:t>KENDİNİZİ DEĞERLENDİRİN: </a:t>
            </a:r>
            <a:r>
              <a:rPr lang="tr-TR" sz="1100" i="1" dirty="0" smtClean="0">
                <a:solidFill>
                  <a:srgbClr val="000000"/>
                </a:solidFill>
                <a:effectLst/>
                <a:uFill>
                  <a:solidFill>
                    <a:srgbClr val="000000"/>
                  </a:solidFill>
                </a:uFill>
                <a:latin typeface="Helvetica" charset="0"/>
                <a:ea typeface="Arial Unicode MS" charset="0"/>
                <a:cs typeface="Arial Unicode MS" charset="0"/>
              </a:rPr>
              <a:t>Aşağıda, </a:t>
            </a:r>
            <a:r>
              <a:rPr lang="tr-TR" sz="1100" i="1" dirty="0" err="1" smtClean="0">
                <a:solidFill>
                  <a:srgbClr val="000000"/>
                </a:solidFill>
                <a:effectLst/>
                <a:uFill>
                  <a:solidFill>
                    <a:srgbClr val="000000"/>
                  </a:solidFill>
                </a:uFill>
                <a:latin typeface="Helvetica" charset="0"/>
                <a:ea typeface="Arial Unicode MS" charset="0"/>
                <a:cs typeface="Arial Unicode MS" charset="0"/>
              </a:rPr>
              <a:t>Adventist</a:t>
            </a:r>
            <a:r>
              <a:rPr lang="tr-TR" sz="1100" i="1" dirty="0" smtClean="0">
                <a:solidFill>
                  <a:srgbClr val="000000"/>
                </a:solidFill>
                <a:effectLst/>
                <a:uFill>
                  <a:solidFill>
                    <a:srgbClr val="000000"/>
                  </a:solidFill>
                </a:uFill>
                <a:latin typeface="Helvetica" charset="0"/>
                <a:ea typeface="Arial Unicode MS" charset="0"/>
                <a:cs typeface="Arial Unicode MS" charset="0"/>
              </a:rPr>
              <a:t> kadınların sahip oldukları birkaç armağan bulunmaktadır. Sahip olduklarınızı ve böylece paylaşabileceklerinizi kontrol edin.</a:t>
            </a:r>
            <a:endParaRPr lang="en-US" sz="1200" i="1" dirty="0" smtClean="0">
              <a:solidFill>
                <a:srgbClr val="000000"/>
              </a:solidFill>
              <a:effectLst/>
              <a:uFill>
                <a:solidFill>
                  <a:srgbClr val="000000"/>
                </a:solidFill>
              </a:uFill>
              <a:latin typeface="Helvetica" charset="0"/>
              <a:ea typeface="Arial Unicode MS" charset="0"/>
              <a:cs typeface="Arial Unicode MS" charset="0"/>
            </a:endParaRPr>
          </a:p>
          <a:p>
            <a:pPr>
              <a:spcAft>
                <a:spcPts val="0"/>
              </a:spcAft>
              <a:tabLst>
                <a:tab pos="450215" algn="l"/>
                <a:tab pos="899795" algn="l"/>
                <a:tab pos="1350010" algn="l"/>
                <a:tab pos="2249805" algn="l"/>
                <a:tab pos="2700020" algn="l"/>
                <a:tab pos="3150235" algn="l"/>
                <a:tab pos="3599815" algn="l"/>
                <a:tab pos="4050030" algn="l"/>
                <a:tab pos="4500245" algn="l"/>
                <a:tab pos="4949825" algn="l"/>
                <a:tab pos="5400040" algn="l"/>
                <a:tab pos="5798820" algn="l"/>
              </a:tabLst>
            </a:pPr>
            <a:r>
              <a:rPr lang="tr-TR" sz="1100" i="1" dirty="0" smtClean="0">
                <a:solidFill>
                  <a:srgbClr val="000000"/>
                </a:solidFill>
                <a:effectLst/>
                <a:uFill>
                  <a:solidFill>
                    <a:srgbClr val="000000"/>
                  </a:solidFill>
                </a:uFill>
                <a:latin typeface="Helvetica" charset="0"/>
                <a:ea typeface="Arial Unicode MS" charset="0"/>
                <a:cs typeface="Arial Unicode MS" charset="0"/>
              </a:rPr>
              <a:t> </a:t>
            </a:r>
            <a:endParaRPr lang="en-US" sz="1200" i="1" dirty="0" smtClean="0">
              <a:solidFill>
                <a:srgbClr val="000000"/>
              </a:solidFill>
              <a:effectLst/>
              <a:uFill>
                <a:solidFill>
                  <a:srgbClr val="000000"/>
                </a:solidFill>
              </a:uFill>
              <a:latin typeface="Helvetica" charset="0"/>
              <a:ea typeface="Arial Unicode MS" charset="0"/>
              <a:cs typeface="Arial Unicode MS" charset="0"/>
            </a:endParaRPr>
          </a:p>
          <a:p>
            <a:pPr>
              <a:spcAft>
                <a:spcPts val="0"/>
              </a:spcAft>
              <a:tabLst>
                <a:tab pos="450215" algn="l"/>
                <a:tab pos="899795" algn="l"/>
                <a:tab pos="1350010" algn="l"/>
                <a:tab pos="2249805" algn="l"/>
                <a:tab pos="2700020" algn="l"/>
                <a:tab pos="3150235" algn="l"/>
                <a:tab pos="3599815" algn="l"/>
                <a:tab pos="4050030" algn="l"/>
                <a:tab pos="4500245" algn="l"/>
                <a:tab pos="4949825" algn="l"/>
                <a:tab pos="5400040" algn="l"/>
                <a:tab pos="5798820" algn="l"/>
              </a:tabLst>
            </a:pPr>
            <a:r>
              <a:rPr lang="tr-TR" sz="1100" i="1" dirty="0" smtClean="0">
                <a:solidFill>
                  <a:srgbClr val="000000"/>
                </a:solidFill>
                <a:effectLst/>
                <a:uFill>
                  <a:solidFill>
                    <a:srgbClr val="000000"/>
                  </a:solidFill>
                </a:uFill>
                <a:latin typeface="Helvetica" charset="0"/>
                <a:ea typeface="Arial Unicode MS" charset="0"/>
                <a:cs typeface="Arial Unicode MS" charset="0"/>
              </a:rPr>
              <a:t>Alışveriş yapmak		Para biriktirmek		el işleri yapıp satmak</a:t>
            </a:r>
            <a:endParaRPr lang="en-US" sz="1200" i="1" dirty="0" smtClean="0">
              <a:solidFill>
                <a:srgbClr val="000000"/>
              </a:solidFill>
              <a:effectLst/>
              <a:uFill>
                <a:solidFill>
                  <a:srgbClr val="000000"/>
                </a:solidFill>
              </a:uFill>
              <a:latin typeface="Helvetica" charset="0"/>
              <a:ea typeface="Arial Unicode MS" charset="0"/>
              <a:cs typeface="Arial Unicode MS" charset="0"/>
            </a:endParaRPr>
          </a:p>
          <a:p>
            <a:pPr>
              <a:spcAft>
                <a:spcPts val="0"/>
              </a:spcAft>
              <a:tabLst>
                <a:tab pos="450215" algn="l"/>
                <a:tab pos="899795" algn="l"/>
                <a:tab pos="1350010" algn="l"/>
                <a:tab pos="2249805" algn="l"/>
                <a:tab pos="2700020" algn="l"/>
                <a:tab pos="3150235" algn="l"/>
                <a:tab pos="3599815" algn="l"/>
                <a:tab pos="4050030" algn="l"/>
                <a:tab pos="4500245" algn="l"/>
                <a:tab pos="4949825" algn="l"/>
                <a:tab pos="5400040" algn="l"/>
                <a:tab pos="5798820" algn="l"/>
              </a:tabLst>
            </a:pPr>
            <a:r>
              <a:rPr lang="tr-TR" sz="1100" i="1" dirty="0" smtClean="0">
                <a:solidFill>
                  <a:srgbClr val="000000"/>
                </a:solidFill>
                <a:effectLst/>
                <a:uFill>
                  <a:solidFill>
                    <a:srgbClr val="000000"/>
                  </a:solidFill>
                </a:uFill>
                <a:latin typeface="Helvetica" charset="0"/>
                <a:ea typeface="Arial Unicode MS" charset="0"/>
                <a:cs typeface="Arial Unicode MS" charset="0"/>
              </a:rPr>
              <a:t> </a:t>
            </a:r>
            <a:endParaRPr lang="en-US" sz="1200" i="1" dirty="0" smtClean="0">
              <a:solidFill>
                <a:srgbClr val="000000"/>
              </a:solidFill>
              <a:effectLst/>
              <a:uFill>
                <a:solidFill>
                  <a:srgbClr val="000000"/>
                </a:solidFill>
              </a:uFill>
              <a:latin typeface="Helvetica" charset="0"/>
              <a:ea typeface="Arial Unicode MS" charset="0"/>
              <a:cs typeface="Arial Unicode MS" charset="0"/>
            </a:endParaRPr>
          </a:p>
          <a:p>
            <a:pPr>
              <a:spcAft>
                <a:spcPts val="0"/>
              </a:spcAft>
              <a:tabLst>
                <a:tab pos="450215" algn="l"/>
                <a:tab pos="899795" algn="l"/>
                <a:tab pos="1350010" algn="l"/>
                <a:tab pos="2249805" algn="l"/>
                <a:tab pos="2700020" algn="l"/>
                <a:tab pos="3150235" algn="l"/>
                <a:tab pos="3599815" algn="l"/>
                <a:tab pos="4050030" algn="l"/>
                <a:tab pos="4500245" algn="l"/>
                <a:tab pos="4949825" algn="l"/>
                <a:tab pos="5400040" algn="l"/>
                <a:tab pos="5798820" algn="l"/>
              </a:tabLst>
            </a:pPr>
            <a:r>
              <a:rPr lang="tr-TR" sz="1100" i="1" dirty="0" smtClean="0">
                <a:solidFill>
                  <a:srgbClr val="000000"/>
                </a:solidFill>
                <a:effectLst/>
                <a:uFill>
                  <a:solidFill>
                    <a:srgbClr val="000000"/>
                  </a:solidFill>
                </a:uFill>
                <a:latin typeface="Helvetica" charset="0"/>
                <a:ea typeface="Arial Unicode MS" charset="0"/>
                <a:cs typeface="Arial Unicode MS" charset="0"/>
              </a:rPr>
              <a:t>Konuşmak			çocuklar ile </a:t>
            </a:r>
            <a:r>
              <a:rPr lang="tr-TR" sz="1100" i="1" dirty="0" err="1" smtClean="0">
                <a:solidFill>
                  <a:srgbClr val="000000"/>
                </a:solidFill>
                <a:effectLst/>
                <a:uFill>
                  <a:solidFill>
                    <a:srgbClr val="000000"/>
                  </a:solidFill>
                </a:uFill>
                <a:latin typeface="Helvetica" charset="0"/>
                <a:ea typeface="Arial Unicode MS" charset="0"/>
                <a:cs typeface="Arial Unicode MS" charset="0"/>
              </a:rPr>
              <a:t>ilgililenmek</a:t>
            </a:r>
            <a:r>
              <a:rPr lang="tr-TR" sz="1100" i="1" dirty="0" smtClean="0">
                <a:solidFill>
                  <a:srgbClr val="000000"/>
                </a:solidFill>
                <a:effectLst/>
                <a:uFill>
                  <a:solidFill>
                    <a:srgbClr val="000000"/>
                  </a:solidFill>
                </a:uFill>
                <a:latin typeface="Helvetica" charset="0"/>
                <a:ea typeface="Arial Unicode MS" charset="0"/>
                <a:cs typeface="Arial Unicode MS" charset="0"/>
              </a:rPr>
              <a:t>	dikiş</a:t>
            </a:r>
            <a:endParaRPr lang="en-US" sz="1200" i="1" dirty="0" smtClean="0">
              <a:solidFill>
                <a:srgbClr val="000000"/>
              </a:solidFill>
              <a:effectLst/>
              <a:uFill>
                <a:solidFill>
                  <a:srgbClr val="000000"/>
                </a:solidFill>
              </a:uFill>
              <a:latin typeface="Helvetica" charset="0"/>
              <a:ea typeface="Arial Unicode MS" charset="0"/>
              <a:cs typeface="Arial Unicode MS" charset="0"/>
            </a:endParaRPr>
          </a:p>
          <a:p>
            <a:pPr>
              <a:spcAft>
                <a:spcPts val="0"/>
              </a:spcAft>
              <a:tabLst>
                <a:tab pos="450215" algn="l"/>
                <a:tab pos="899795" algn="l"/>
                <a:tab pos="1350010" algn="l"/>
                <a:tab pos="2249805" algn="l"/>
                <a:tab pos="2700020" algn="l"/>
                <a:tab pos="3150235" algn="l"/>
                <a:tab pos="3599815" algn="l"/>
                <a:tab pos="4050030" algn="l"/>
                <a:tab pos="4500245" algn="l"/>
                <a:tab pos="4949825" algn="l"/>
                <a:tab pos="5400040" algn="l"/>
                <a:tab pos="5798820" algn="l"/>
              </a:tabLst>
            </a:pPr>
            <a:r>
              <a:rPr lang="tr-TR" sz="1100" i="1" dirty="0" smtClean="0">
                <a:solidFill>
                  <a:srgbClr val="000000"/>
                </a:solidFill>
                <a:effectLst/>
                <a:uFill>
                  <a:solidFill>
                    <a:srgbClr val="000000"/>
                  </a:solidFill>
                </a:uFill>
                <a:latin typeface="Helvetica" charset="0"/>
                <a:ea typeface="Arial Unicode MS" charset="0"/>
                <a:cs typeface="Arial Unicode MS" charset="0"/>
              </a:rPr>
              <a:t> </a:t>
            </a:r>
            <a:endParaRPr lang="en-US" sz="1200" i="1" dirty="0" smtClean="0">
              <a:solidFill>
                <a:srgbClr val="000000"/>
              </a:solidFill>
              <a:effectLst/>
              <a:uFill>
                <a:solidFill>
                  <a:srgbClr val="000000"/>
                </a:solidFill>
              </a:uFill>
              <a:latin typeface="Helvetica" charset="0"/>
              <a:ea typeface="Arial Unicode MS" charset="0"/>
              <a:cs typeface="Arial Unicode MS" charset="0"/>
            </a:endParaRPr>
          </a:p>
          <a:p>
            <a:pPr>
              <a:spcAft>
                <a:spcPts val="0"/>
              </a:spcAft>
              <a:tabLst>
                <a:tab pos="450215" algn="l"/>
                <a:tab pos="899795" algn="l"/>
                <a:tab pos="1350010" algn="l"/>
                <a:tab pos="2249805" algn="l"/>
                <a:tab pos="2700020" algn="l"/>
                <a:tab pos="3150235" algn="l"/>
                <a:tab pos="3599815" algn="l"/>
                <a:tab pos="4050030" algn="l"/>
                <a:tab pos="4500245" algn="l"/>
                <a:tab pos="4949825" algn="l"/>
                <a:tab pos="5400040" algn="l"/>
                <a:tab pos="5798820" algn="l"/>
              </a:tabLst>
            </a:pPr>
            <a:r>
              <a:rPr lang="tr-TR" sz="1100" i="1" dirty="0" smtClean="0">
                <a:solidFill>
                  <a:srgbClr val="000000"/>
                </a:solidFill>
                <a:effectLst/>
                <a:uFill>
                  <a:solidFill>
                    <a:srgbClr val="000000"/>
                  </a:solidFill>
                </a:uFill>
                <a:latin typeface="Helvetica" charset="0"/>
                <a:ea typeface="Arial Unicode MS" charset="0"/>
                <a:cs typeface="Arial Unicode MS" charset="0"/>
              </a:rPr>
              <a:t>şarkı söylemek		hikaye anlatımı		el sanatları</a:t>
            </a:r>
            <a:endParaRPr lang="en-US" sz="1200" i="1" dirty="0" smtClean="0">
              <a:solidFill>
                <a:srgbClr val="000000"/>
              </a:solidFill>
              <a:effectLst/>
              <a:uFill>
                <a:solidFill>
                  <a:srgbClr val="000000"/>
                </a:solidFill>
              </a:uFill>
              <a:latin typeface="Helvetica" charset="0"/>
              <a:ea typeface="Arial Unicode MS" charset="0"/>
              <a:cs typeface="Arial Unicode MS" charset="0"/>
            </a:endParaRPr>
          </a:p>
          <a:p>
            <a:pPr>
              <a:spcAft>
                <a:spcPts val="0"/>
              </a:spcAft>
              <a:tabLst>
                <a:tab pos="450215" algn="l"/>
                <a:tab pos="899795" algn="l"/>
                <a:tab pos="1350010" algn="l"/>
                <a:tab pos="2249805" algn="l"/>
                <a:tab pos="2700020" algn="l"/>
                <a:tab pos="3150235" algn="l"/>
                <a:tab pos="3599815" algn="l"/>
                <a:tab pos="4050030" algn="l"/>
                <a:tab pos="4500245" algn="l"/>
                <a:tab pos="4949825" algn="l"/>
                <a:tab pos="5400040" algn="l"/>
                <a:tab pos="5798820" algn="l"/>
              </a:tabLst>
            </a:pPr>
            <a:r>
              <a:rPr lang="tr-TR" sz="1100" i="1" dirty="0" smtClean="0">
                <a:solidFill>
                  <a:srgbClr val="000000"/>
                </a:solidFill>
                <a:effectLst/>
                <a:uFill>
                  <a:solidFill>
                    <a:srgbClr val="000000"/>
                  </a:solidFill>
                </a:uFill>
                <a:latin typeface="Helvetica" charset="0"/>
                <a:ea typeface="Arial Unicode MS" charset="0"/>
                <a:cs typeface="Arial Unicode MS" charset="0"/>
              </a:rPr>
              <a:t> </a:t>
            </a:r>
            <a:endParaRPr lang="en-US" sz="1200" i="1" dirty="0" smtClean="0">
              <a:solidFill>
                <a:srgbClr val="000000"/>
              </a:solidFill>
              <a:effectLst/>
              <a:uFill>
                <a:solidFill>
                  <a:srgbClr val="000000"/>
                </a:solidFill>
              </a:uFill>
              <a:latin typeface="Helvetica" charset="0"/>
              <a:ea typeface="Arial Unicode MS" charset="0"/>
              <a:cs typeface="Arial Unicode MS" charset="0"/>
            </a:endParaRPr>
          </a:p>
          <a:p>
            <a:pPr>
              <a:spcAft>
                <a:spcPts val="0"/>
              </a:spcAft>
              <a:tabLst>
                <a:tab pos="450215" algn="l"/>
                <a:tab pos="899795" algn="l"/>
                <a:tab pos="1350010" algn="l"/>
                <a:tab pos="2249805" algn="l"/>
                <a:tab pos="2700020" algn="l"/>
                <a:tab pos="3150235" algn="l"/>
                <a:tab pos="3599815" algn="l"/>
                <a:tab pos="4050030" algn="l"/>
                <a:tab pos="4500245" algn="l"/>
                <a:tab pos="4949825" algn="l"/>
                <a:tab pos="5400040" algn="l"/>
                <a:tab pos="5798820" algn="l"/>
              </a:tabLst>
            </a:pPr>
            <a:r>
              <a:rPr lang="tr-TR" sz="1100" i="1" dirty="0" smtClean="0">
                <a:solidFill>
                  <a:srgbClr val="000000"/>
                </a:solidFill>
                <a:effectLst/>
                <a:uFill>
                  <a:solidFill>
                    <a:srgbClr val="000000"/>
                  </a:solidFill>
                </a:uFill>
                <a:latin typeface="Helvetica" charset="0"/>
                <a:ea typeface="Arial Unicode MS" charset="0"/>
                <a:cs typeface="Arial Unicode MS" charset="0"/>
              </a:rPr>
              <a:t>yemek pişirme		enstrüman çalmak		bahçıvanlık</a:t>
            </a:r>
            <a:endParaRPr lang="en-US" sz="1200" i="1" dirty="0" smtClean="0">
              <a:solidFill>
                <a:srgbClr val="000000"/>
              </a:solidFill>
              <a:effectLst/>
              <a:uFill>
                <a:solidFill>
                  <a:srgbClr val="000000"/>
                </a:solidFill>
              </a:uFill>
              <a:latin typeface="Helvetica" charset="0"/>
              <a:ea typeface="Arial Unicode MS" charset="0"/>
              <a:cs typeface="Arial Unicode MS" charset="0"/>
            </a:endParaRPr>
          </a:p>
          <a:p>
            <a:pPr>
              <a:spcAft>
                <a:spcPts val="0"/>
              </a:spcAft>
              <a:tabLst>
                <a:tab pos="450215" algn="l"/>
                <a:tab pos="899795" algn="l"/>
                <a:tab pos="1350010" algn="l"/>
                <a:tab pos="2249805" algn="l"/>
                <a:tab pos="2700020" algn="l"/>
                <a:tab pos="3150235" algn="l"/>
                <a:tab pos="3599815" algn="l"/>
                <a:tab pos="4050030" algn="l"/>
                <a:tab pos="4500245" algn="l"/>
                <a:tab pos="4949825" algn="l"/>
                <a:tab pos="5400040" algn="l"/>
                <a:tab pos="5798820" algn="l"/>
              </a:tabLst>
            </a:pPr>
            <a:r>
              <a:rPr lang="tr-TR" sz="1100" i="1" dirty="0" smtClean="0">
                <a:solidFill>
                  <a:srgbClr val="000000"/>
                </a:solidFill>
                <a:effectLst/>
                <a:uFill>
                  <a:solidFill>
                    <a:srgbClr val="000000"/>
                  </a:solidFill>
                </a:uFill>
                <a:latin typeface="Helvetica" charset="0"/>
                <a:ea typeface="Arial Unicode MS" charset="0"/>
                <a:cs typeface="Arial Unicode MS" charset="0"/>
              </a:rPr>
              <a:t> </a:t>
            </a:r>
            <a:endParaRPr lang="en-US" sz="1200" i="1" dirty="0" smtClean="0">
              <a:solidFill>
                <a:srgbClr val="000000"/>
              </a:solidFill>
              <a:effectLst/>
              <a:uFill>
                <a:solidFill>
                  <a:srgbClr val="000000"/>
                </a:solidFill>
              </a:uFill>
              <a:latin typeface="Helvetica" charset="0"/>
              <a:ea typeface="Arial Unicode MS" charset="0"/>
              <a:cs typeface="Arial Unicode MS" charset="0"/>
            </a:endParaRPr>
          </a:p>
          <a:p>
            <a:pPr>
              <a:spcAft>
                <a:spcPts val="0"/>
              </a:spcAft>
              <a:tabLst>
                <a:tab pos="450215" algn="l"/>
                <a:tab pos="899795" algn="l"/>
                <a:tab pos="1350010" algn="l"/>
                <a:tab pos="2249805" algn="l"/>
                <a:tab pos="2700020" algn="l"/>
                <a:tab pos="3150235" algn="l"/>
                <a:tab pos="3599815" algn="l"/>
                <a:tab pos="4050030" algn="l"/>
                <a:tab pos="4500245" algn="l"/>
                <a:tab pos="4949825" algn="l"/>
                <a:tab pos="5400040" algn="l"/>
                <a:tab pos="5798820" algn="l"/>
              </a:tabLst>
            </a:pPr>
            <a:r>
              <a:rPr lang="tr-TR" sz="1100" i="1" dirty="0" smtClean="0">
                <a:solidFill>
                  <a:srgbClr val="000000"/>
                </a:solidFill>
                <a:effectLst/>
                <a:uFill>
                  <a:solidFill>
                    <a:srgbClr val="000000"/>
                  </a:solidFill>
                </a:uFill>
                <a:latin typeface="Helvetica" charset="0"/>
                <a:ea typeface="Arial Unicode MS" charset="0"/>
                <a:cs typeface="Arial Unicode MS" charset="0"/>
              </a:rPr>
              <a:t>organizasyon			</a:t>
            </a:r>
            <a:r>
              <a:rPr lang="tr-TR" sz="1100" i="1" dirty="0" err="1" smtClean="0">
                <a:solidFill>
                  <a:srgbClr val="000000"/>
                </a:solidFill>
                <a:effectLst/>
                <a:uFill>
                  <a:solidFill>
                    <a:srgbClr val="000000"/>
                  </a:solidFill>
                </a:uFill>
                <a:latin typeface="Helvetica" charset="0"/>
                <a:ea typeface="Arial Unicode MS" charset="0"/>
                <a:cs typeface="Arial Unicode MS" charset="0"/>
              </a:rPr>
              <a:t>temizllk</a:t>
            </a:r>
            <a:r>
              <a:rPr lang="tr-TR" sz="1100" i="1" dirty="0" smtClean="0">
                <a:solidFill>
                  <a:srgbClr val="000000"/>
                </a:solidFill>
                <a:effectLst/>
                <a:uFill>
                  <a:solidFill>
                    <a:srgbClr val="000000"/>
                  </a:solidFill>
                </a:uFill>
                <a:latin typeface="Helvetica" charset="0"/>
                <a:ea typeface="Arial Unicode MS" charset="0"/>
                <a:cs typeface="Arial Unicode MS" charset="0"/>
              </a:rPr>
              <a:t>			parti yapmak  </a:t>
            </a:r>
            <a:endParaRPr lang="en-US" sz="1200" i="1" dirty="0" smtClean="0">
              <a:solidFill>
                <a:srgbClr val="000000"/>
              </a:solidFill>
              <a:effectLst/>
              <a:uFill>
                <a:solidFill>
                  <a:srgbClr val="000000"/>
                </a:solidFill>
              </a:uFill>
              <a:latin typeface="Helvetica" charset="0"/>
              <a:ea typeface="Arial Unicode MS" charset="0"/>
              <a:cs typeface="Arial Unicode MS" charset="0"/>
            </a:endParaRPr>
          </a:p>
          <a:p>
            <a:pPr>
              <a:spcAft>
                <a:spcPts val="0"/>
              </a:spcAft>
              <a:tabLst>
                <a:tab pos="450215" algn="l"/>
                <a:tab pos="899795" algn="l"/>
                <a:tab pos="1350010" algn="l"/>
                <a:tab pos="2249805" algn="l"/>
                <a:tab pos="2700020" algn="l"/>
                <a:tab pos="3150235" algn="l"/>
                <a:tab pos="3599815" algn="l"/>
                <a:tab pos="4050030" algn="l"/>
                <a:tab pos="4500245" algn="l"/>
                <a:tab pos="4949825" algn="l"/>
                <a:tab pos="5400040" algn="l"/>
                <a:tab pos="5798820" algn="l"/>
              </a:tabLst>
            </a:pPr>
            <a:r>
              <a:rPr lang="tr-TR" sz="1100" i="1" dirty="0" smtClean="0">
                <a:solidFill>
                  <a:srgbClr val="000000"/>
                </a:solidFill>
                <a:effectLst/>
                <a:uFill>
                  <a:solidFill>
                    <a:srgbClr val="000000"/>
                  </a:solidFill>
                </a:uFill>
                <a:latin typeface="Helvetica" charset="0"/>
                <a:ea typeface="Arial Unicode MS" charset="0"/>
                <a:cs typeface="Arial Unicode MS" charset="0"/>
              </a:rPr>
              <a:t> </a:t>
            </a:r>
            <a:endParaRPr lang="en-US" sz="1200" i="1" dirty="0" smtClean="0">
              <a:solidFill>
                <a:srgbClr val="000000"/>
              </a:solidFill>
              <a:effectLst/>
              <a:uFill>
                <a:solidFill>
                  <a:srgbClr val="000000"/>
                </a:solidFill>
              </a:uFill>
              <a:latin typeface="Helvetica" charset="0"/>
              <a:ea typeface="Arial Unicode MS" charset="0"/>
              <a:cs typeface="Arial Unicode MS" charset="0"/>
            </a:endParaRPr>
          </a:p>
          <a:p>
            <a:pPr>
              <a:spcAft>
                <a:spcPts val="0"/>
              </a:spcAft>
              <a:tabLst>
                <a:tab pos="450215" algn="l"/>
                <a:tab pos="899795" algn="l"/>
                <a:tab pos="1350010" algn="l"/>
                <a:tab pos="2249805" algn="l"/>
                <a:tab pos="2700020" algn="l"/>
                <a:tab pos="3150235" algn="l"/>
                <a:tab pos="3599815" algn="l"/>
                <a:tab pos="4050030" algn="l"/>
                <a:tab pos="4500245" algn="l"/>
                <a:tab pos="4949825" algn="l"/>
                <a:tab pos="5400040" algn="l"/>
                <a:tab pos="5798820" algn="l"/>
              </a:tabLst>
            </a:pPr>
            <a:r>
              <a:rPr lang="tr-TR" sz="1100" i="1" dirty="0" smtClean="0">
                <a:solidFill>
                  <a:srgbClr val="000000"/>
                </a:solidFill>
                <a:effectLst/>
                <a:uFill>
                  <a:solidFill>
                    <a:srgbClr val="000000"/>
                  </a:solidFill>
                </a:uFill>
                <a:latin typeface="Helvetica" charset="0"/>
                <a:ea typeface="Arial Unicode MS" charset="0"/>
                <a:cs typeface="Arial Unicode MS" charset="0"/>
              </a:rPr>
              <a:t>yazı yazmak			pasta yapmak			</a:t>
            </a:r>
            <a:r>
              <a:rPr lang="tr-TR" sz="1100" i="1" dirty="0" err="1" smtClean="0">
                <a:solidFill>
                  <a:srgbClr val="000000"/>
                </a:solidFill>
                <a:effectLst/>
                <a:uFill>
                  <a:solidFill>
                    <a:srgbClr val="000000"/>
                  </a:solidFill>
                </a:uFill>
                <a:latin typeface="Helvetica" charset="0"/>
                <a:ea typeface="Arial Unicode MS" charset="0"/>
                <a:cs typeface="Arial Unicode MS" charset="0"/>
              </a:rPr>
              <a:t>müjdecilik</a:t>
            </a:r>
            <a:endParaRPr lang="en-US" sz="1200" i="1" dirty="0" smtClean="0">
              <a:solidFill>
                <a:srgbClr val="000000"/>
              </a:solidFill>
              <a:effectLst/>
              <a:uFill>
                <a:solidFill>
                  <a:srgbClr val="000000"/>
                </a:solidFill>
              </a:uFill>
              <a:latin typeface="Helvetica" charset="0"/>
              <a:ea typeface="Arial Unicode MS" charset="0"/>
              <a:cs typeface="Arial Unicode MS" charset="0"/>
            </a:endParaRPr>
          </a:p>
          <a:p>
            <a:pPr>
              <a:spcAft>
                <a:spcPts val="0"/>
              </a:spcAft>
              <a:tabLst>
                <a:tab pos="450215" algn="l"/>
                <a:tab pos="899795" algn="l"/>
                <a:tab pos="1350010" algn="l"/>
                <a:tab pos="2249805" algn="l"/>
                <a:tab pos="2700020" algn="l"/>
                <a:tab pos="3150235" algn="l"/>
                <a:tab pos="3599815" algn="l"/>
                <a:tab pos="4050030" algn="l"/>
                <a:tab pos="4500245" algn="l"/>
                <a:tab pos="4949825" algn="l"/>
                <a:tab pos="5400040" algn="l"/>
                <a:tab pos="5798820" algn="l"/>
              </a:tabLst>
            </a:pPr>
            <a:r>
              <a:rPr lang="tr-TR" sz="1100" i="1" dirty="0" smtClean="0">
                <a:solidFill>
                  <a:srgbClr val="000000"/>
                </a:solidFill>
                <a:effectLst/>
                <a:uFill>
                  <a:solidFill>
                    <a:srgbClr val="000000"/>
                  </a:solidFill>
                </a:uFill>
                <a:latin typeface="Helvetica" charset="0"/>
                <a:ea typeface="Arial Unicode MS" charset="0"/>
                <a:cs typeface="Arial Unicode MS" charset="0"/>
              </a:rPr>
              <a:t> </a:t>
            </a:r>
            <a:endParaRPr lang="en-US" sz="1200" i="1" dirty="0" smtClean="0">
              <a:solidFill>
                <a:srgbClr val="000000"/>
              </a:solidFill>
              <a:effectLst/>
              <a:uFill>
                <a:solidFill>
                  <a:srgbClr val="000000"/>
                </a:solidFill>
              </a:uFill>
              <a:latin typeface="Helvetica" charset="0"/>
              <a:ea typeface="Arial Unicode MS" charset="0"/>
              <a:cs typeface="Arial Unicode MS" charset="0"/>
            </a:endParaRPr>
          </a:p>
          <a:p>
            <a:pPr>
              <a:spcAft>
                <a:spcPts val="0"/>
              </a:spcAft>
              <a:tabLst>
                <a:tab pos="450215" algn="l"/>
                <a:tab pos="899795" algn="l"/>
                <a:tab pos="1350010" algn="l"/>
                <a:tab pos="2249805" algn="l"/>
                <a:tab pos="2700020" algn="l"/>
                <a:tab pos="3150235" algn="l"/>
                <a:tab pos="3599815" algn="l"/>
                <a:tab pos="4050030" algn="l"/>
                <a:tab pos="4500245" algn="l"/>
                <a:tab pos="4949825" algn="l"/>
                <a:tab pos="5400040" algn="l"/>
                <a:tab pos="5798820" algn="l"/>
              </a:tabLst>
            </a:pPr>
            <a:r>
              <a:rPr lang="tr-TR" sz="1100" i="1" dirty="0" smtClean="0">
                <a:solidFill>
                  <a:srgbClr val="000000"/>
                </a:solidFill>
                <a:effectLst/>
                <a:uFill>
                  <a:solidFill>
                    <a:srgbClr val="000000"/>
                  </a:solidFill>
                </a:uFill>
                <a:latin typeface="Helvetica" charset="0"/>
                <a:ea typeface="Arial Unicode MS" charset="0"/>
                <a:cs typeface="Arial Unicode MS" charset="0"/>
              </a:rPr>
              <a:t>Dekorasyon			çiçek düzenlemek		teşvik etmek</a:t>
            </a:r>
            <a:endParaRPr lang="en-US" sz="1200" i="1" dirty="0" smtClean="0">
              <a:solidFill>
                <a:srgbClr val="000000"/>
              </a:solidFill>
              <a:effectLst/>
              <a:uFill>
                <a:solidFill>
                  <a:srgbClr val="000000"/>
                </a:solidFill>
              </a:uFill>
              <a:latin typeface="Helvetica" charset="0"/>
              <a:ea typeface="Arial Unicode MS" charset="0"/>
              <a:cs typeface="Arial Unicode MS" charset="0"/>
            </a:endParaRPr>
          </a:p>
          <a:p>
            <a:pPr>
              <a:spcAft>
                <a:spcPts val="0"/>
              </a:spcAft>
              <a:tabLst>
                <a:tab pos="450215" algn="l"/>
                <a:tab pos="899795" algn="l"/>
                <a:tab pos="1350010" algn="l"/>
                <a:tab pos="2249805" algn="l"/>
                <a:tab pos="2700020" algn="l"/>
                <a:tab pos="3150235" algn="l"/>
                <a:tab pos="3599815" algn="l"/>
                <a:tab pos="4050030" algn="l"/>
                <a:tab pos="4500245" algn="l"/>
                <a:tab pos="4949825" algn="l"/>
                <a:tab pos="5400040" algn="l"/>
                <a:tab pos="5798820" algn="l"/>
              </a:tabLst>
            </a:pPr>
            <a:r>
              <a:rPr lang="tr-TR" sz="1100" i="1" dirty="0" smtClean="0">
                <a:solidFill>
                  <a:srgbClr val="000000"/>
                </a:solidFill>
                <a:effectLst/>
                <a:uFill>
                  <a:solidFill>
                    <a:srgbClr val="000000"/>
                  </a:solidFill>
                </a:uFill>
                <a:latin typeface="Helvetica" charset="0"/>
                <a:ea typeface="Arial Unicode MS" charset="0"/>
                <a:cs typeface="Arial Unicode MS" charset="0"/>
              </a:rPr>
              <a:t> </a:t>
            </a:r>
            <a:endParaRPr lang="en-US" sz="1200" i="1" dirty="0" smtClean="0">
              <a:solidFill>
                <a:srgbClr val="000000"/>
              </a:solidFill>
              <a:effectLst/>
              <a:uFill>
                <a:solidFill>
                  <a:srgbClr val="000000"/>
                </a:solidFill>
              </a:uFill>
              <a:latin typeface="Helvetica" charset="0"/>
              <a:ea typeface="Arial Unicode MS" charset="0"/>
              <a:cs typeface="Arial Unicode MS" charset="0"/>
            </a:endParaRPr>
          </a:p>
          <a:p>
            <a:pPr>
              <a:spcAft>
                <a:spcPts val="0"/>
              </a:spcAft>
              <a:tabLst>
                <a:tab pos="450215" algn="l"/>
                <a:tab pos="899795" algn="l"/>
                <a:tab pos="1350010" algn="l"/>
                <a:tab pos="2249805" algn="l"/>
                <a:tab pos="2700020" algn="l"/>
                <a:tab pos="3150235" algn="l"/>
                <a:tab pos="3599815" algn="l"/>
                <a:tab pos="4050030" algn="l"/>
                <a:tab pos="4500245" algn="l"/>
                <a:tab pos="4949825" algn="l"/>
                <a:tab pos="5400040" algn="l"/>
                <a:tab pos="5798820" algn="l"/>
              </a:tabLst>
            </a:pPr>
            <a:r>
              <a:rPr lang="tr-TR" sz="1100" i="1" dirty="0" smtClean="0">
                <a:solidFill>
                  <a:srgbClr val="000000"/>
                </a:solidFill>
                <a:effectLst/>
                <a:uFill>
                  <a:solidFill>
                    <a:srgbClr val="000000"/>
                  </a:solidFill>
                </a:uFill>
                <a:latin typeface="Helvetica" charset="0"/>
                <a:ea typeface="Arial Unicode MS" charset="0"/>
                <a:cs typeface="Arial Unicode MS" charset="0"/>
              </a:rPr>
              <a:t>Doğayı incelemek		düşünceli olmak		dinlemek</a:t>
            </a:r>
            <a:endParaRPr lang="en-US" sz="1200" i="1" dirty="0" smtClean="0">
              <a:solidFill>
                <a:srgbClr val="000000"/>
              </a:solidFill>
              <a:effectLst/>
              <a:uFill>
                <a:solidFill>
                  <a:srgbClr val="000000"/>
                </a:solidFill>
              </a:uFill>
              <a:latin typeface="Helvetica" charset="0"/>
              <a:ea typeface="Arial Unicode MS" charset="0"/>
              <a:cs typeface="Arial Unicode MS" charset="0"/>
            </a:endParaRPr>
          </a:p>
          <a:p>
            <a:pPr>
              <a:spcAft>
                <a:spcPts val="0"/>
              </a:spcAft>
              <a:tabLst>
                <a:tab pos="450215" algn="l"/>
                <a:tab pos="899795" algn="l"/>
                <a:tab pos="1350010" algn="l"/>
                <a:tab pos="2249805" algn="l"/>
                <a:tab pos="2700020" algn="l"/>
                <a:tab pos="3150235" algn="l"/>
                <a:tab pos="3599815" algn="l"/>
                <a:tab pos="4050030" algn="l"/>
                <a:tab pos="4500245" algn="l"/>
                <a:tab pos="4949825" algn="l"/>
                <a:tab pos="5400040" algn="l"/>
                <a:tab pos="5798820" algn="l"/>
              </a:tabLst>
            </a:pPr>
            <a:r>
              <a:rPr lang="tr-TR" sz="1100" i="1" dirty="0" smtClean="0">
                <a:solidFill>
                  <a:srgbClr val="000000"/>
                </a:solidFill>
                <a:effectLst/>
                <a:uFill>
                  <a:solidFill>
                    <a:srgbClr val="000000"/>
                  </a:solidFill>
                </a:uFill>
                <a:latin typeface="Helvetica" charset="0"/>
                <a:ea typeface="Arial Unicode MS" charset="0"/>
                <a:cs typeface="Arial Unicode MS" charset="0"/>
              </a:rPr>
              <a:t> </a:t>
            </a:r>
            <a:endParaRPr lang="en-US" sz="1200" i="1" dirty="0" smtClean="0">
              <a:solidFill>
                <a:srgbClr val="000000"/>
              </a:solidFill>
              <a:effectLst/>
              <a:uFill>
                <a:solidFill>
                  <a:srgbClr val="000000"/>
                </a:solidFill>
              </a:uFill>
              <a:latin typeface="Helvetica" charset="0"/>
              <a:ea typeface="Arial Unicode MS" charset="0"/>
              <a:cs typeface="Arial Unicode MS" charset="0"/>
            </a:endParaRPr>
          </a:p>
          <a:p>
            <a:pPr>
              <a:spcAft>
                <a:spcPts val="0"/>
              </a:spcAft>
              <a:tabLst>
                <a:tab pos="450215" algn="l"/>
                <a:tab pos="899795" algn="l"/>
                <a:tab pos="1350010" algn="l"/>
                <a:tab pos="2249805" algn="l"/>
                <a:tab pos="2700020" algn="l"/>
                <a:tab pos="3150235" algn="l"/>
                <a:tab pos="3599815" algn="l"/>
                <a:tab pos="4050030" algn="l"/>
                <a:tab pos="4500245" algn="l"/>
                <a:tab pos="4949825" algn="l"/>
                <a:tab pos="5400040" algn="l"/>
                <a:tab pos="5798820" algn="l"/>
              </a:tabLst>
            </a:pPr>
            <a:r>
              <a:rPr lang="tr-TR" sz="1100" i="1" dirty="0" smtClean="0">
                <a:solidFill>
                  <a:srgbClr val="000000"/>
                </a:solidFill>
                <a:effectLst/>
                <a:uFill>
                  <a:solidFill>
                    <a:srgbClr val="000000"/>
                  </a:solidFill>
                </a:uFill>
                <a:latin typeface="Helvetica" charset="0"/>
                <a:ea typeface="Arial Unicode MS" charset="0"/>
                <a:cs typeface="Arial Unicode MS" charset="0"/>
              </a:rPr>
              <a:t>yardım etmek			satış				ziyaret etme</a:t>
            </a:r>
            <a:endParaRPr lang="en-US" sz="1200" i="1" dirty="0" smtClean="0">
              <a:solidFill>
                <a:srgbClr val="000000"/>
              </a:solidFill>
              <a:effectLst/>
              <a:uFill>
                <a:solidFill>
                  <a:srgbClr val="000000"/>
                </a:solidFill>
              </a:uFill>
              <a:latin typeface="Helvetica" charset="0"/>
              <a:ea typeface="Arial Unicode MS" charset="0"/>
              <a:cs typeface="Arial Unicode MS" charset="0"/>
            </a:endParaRPr>
          </a:p>
          <a:p>
            <a:pPr>
              <a:spcAft>
                <a:spcPts val="0"/>
              </a:spcAft>
              <a:tabLst>
                <a:tab pos="450215" algn="l"/>
                <a:tab pos="899795" algn="l"/>
                <a:tab pos="1350010" algn="l"/>
                <a:tab pos="2249805" algn="l"/>
                <a:tab pos="2700020" algn="l"/>
                <a:tab pos="3150235" algn="l"/>
                <a:tab pos="3599815" algn="l"/>
                <a:tab pos="4050030" algn="l"/>
                <a:tab pos="4500245" algn="l"/>
                <a:tab pos="4949825" algn="l"/>
                <a:tab pos="5400040" algn="l"/>
                <a:tab pos="5798820" algn="l"/>
              </a:tabLst>
            </a:pPr>
            <a:r>
              <a:rPr lang="tr-TR" sz="1100" i="1" dirty="0" smtClean="0">
                <a:solidFill>
                  <a:srgbClr val="000000"/>
                </a:solidFill>
                <a:effectLst/>
                <a:uFill>
                  <a:solidFill>
                    <a:srgbClr val="000000"/>
                  </a:solidFill>
                </a:uFill>
                <a:latin typeface="Helvetica" charset="0"/>
                <a:ea typeface="Arial Unicode MS" charset="0"/>
                <a:cs typeface="Arial Unicode MS" charset="0"/>
              </a:rPr>
              <a:t> </a:t>
            </a:r>
            <a:endParaRPr lang="en-US" sz="1200" i="1" dirty="0" smtClean="0">
              <a:solidFill>
                <a:srgbClr val="000000"/>
              </a:solidFill>
              <a:effectLst/>
              <a:uFill>
                <a:solidFill>
                  <a:srgbClr val="000000"/>
                </a:solidFill>
              </a:uFill>
              <a:latin typeface="Helvetica" charset="0"/>
              <a:ea typeface="Arial Unicode MS" charset="0"/>
              <a:cs typeface="Arial Unicode MS" charset="0"/>
            </a:endParaRPr>
          </a:p>
          <a:p>
            <a:pPr>
              <a:spcAft>
                <a:spcPts val="0"/>
              </a:spcAft>
              <a:tabLst>
                <a:tab pos="450215" algn="l"/>
                <a:tab pos="899795" algn="l"/>
                <a:tab pos="1350010" algn="l"/>
                <a:tab pos="2249805" algn="l"/>
                <a:tab pos="2700020" algn="l"/>
                <a:tab pos="3150235" algn="l"/>
                <a:tab pos="3599815" algn="l"/>
                <a:tab pos="4050030" algn="l"/>
                <a:tab pos="4500245" algn="l"/>
                <a:tab pos="4949825" algn="l"/>
                <a:tab pos="5400040" algn="l"/>
                <a:tab pos="5798820" algn="l"/>
              </a:tabLst>
            </a:pPr>
            <a:r>
              <a:rPr lang="tr-TR" sz="1100" i="1" dirty="0" smtClean="0">
                <a:solidFill>
                  <a:srgbClr val="000000"/>
                </a:solidFill>
                <a:effectLst/>
                <a:uFill>
                  <a:solidFill>
                    <a:srgbClr val="000000"/>
                  </a:solidFill>
                </a:uFill>
                <a:latin typeface="Helvetica" charset="0"/>
                <a:ea typeface="Arial Unicode MS" charset="0"/>
                <a:cs typeface="Arial Unicode MS" charset="0"/>
              </a:rPr>
              <a:t>duyarlılık			sağduyu			araba sürmek</a:t>
            </a:r>
            <a:endParaRPr lang="en-US" sz="1200" i="1" dirty="0" smtClean="0">
              <a:solidFill>
                <a:srgbClr val="000000"/>
              </a:solidFill>
              <a:effectLst/>
              <a:uFill>
                <a:solidFill>
                  <a:srgbClr val="000000"/>
                </a:solidFill>
              </a:uFill>
              <a:latin typeface="Helvetica" charset="0"/>
              <a:ea typeface="Arial Unicode MS" charset="0"/>
              <a:cs typeface="Arial Unicode MS" charset="0"/>
            </a:endParaRPr>
          </a:p>
          <a:p>
            <a:pPr>
              <a:spcAft>
                <a:spcPts val="0"/>
              </a:spcAft>
              <a:tabLst>
                <a:tab pos="450215" algn="l"/>
                <a:tab pos="899795" algn="l"/>
                <a:tab pos="1350010" algn="l"/>
                <a:tab pos="2249805" algn="l"/>
                <a:tab pos="2700020" algn="l"/>
                <a:tab pos="3150235" algn="l"/>
                <a:tab pos="3599815" algn="l"/>
                <a:tab pos="4050030" algn="l"/>
                <a:tab pos="4500245" algn="l"/>
                <a:tab pos="4949825" algn="l"/>
                <a:tab pos="5400040" algn="l"/>
                <a:tab pos="5798820" algn="l"/>
              </a:tabLst>
            </a:pPr>
            <a:r>
              <a:rPr lang="tr-TR" sz="1100" i="1" dirty="0" smtClean="0">
                <a:solidFill>
                  <a:srgbClr val="000000"/>
                </a:solidFill>
                <a:effectLst/>
                <a:uFill>
                  <a:solidFill>
                    <a:srgbClr val="000000"/>
                  </a:solidFill>
                </a:uFill>
                <a:latin typeface="Helvetica" charset="0"/>
                <a:ea typeface="Arial Unicode MS" charset="0"/>
                <a:cs typeface="Arial Unicode MS" charset="0"/>
              </a:rPr>
              <a:t> </a:t>
            </a:r>
            <a:endParaRPr lang="en-US" sz="1200" i="1" dirty="0" smtClean="0">
              <a:solidFill>
                <a:srgbClr val="000000"/>
              </a:solidFill>
              <a:effectLst/>
              <a:uFill>
                <a:solidFill>
                  <a:srgbClr val="000000"/>
                </a:solidFill>
              </a:uFill>
              <a:latin typeface="Helvetica" charset="0"/>
              <a:ea typeface="Arial Unicode MS" charset="0"/>
              <a:cs typeface="Arial Unicode MS" charset="0"/>
            </a:endParaRPr>
          </a:p>
          <a:p>
            <a:pPr>
              <a:spcAft>
                <a:spcPts val="0"/>
              </a:spcAft>
              <a:tabLst>
                <a:tab pos="450215" algn="l"/>
                <a:tab pos="899795" algn="l"/>
                <a:tab pos="1350010" algn="l"/>
                <a:tab pos="2249805" algn="l"/>
                <a:tab pos="2700020" algn="l"/>
                <a:tab pos="3150235" algn="l"/>
                <a:tab pos="3599815" algn="l"/>
                <a:tab pos="4050030" algn="l"/>
                <a:tab pos="4500245" algn="l"/>
                <a:tab pos="4949825" algn="l"/>
                <a:tab pos="5400040" algn="l"/>
                <a:tab pos="5798820" algn="l"/>
              </a:tabLst>
            </a:pPr>
            <a:r>
              <a:rPr lang="tr-TR" sz="1100" i="1" dirty="0" smtClean="0">
                <a:solidFill>
                  <a:srgbClr val="000000"/>
                </a:solidFill>
                <a:effectLst/>
                <a:uFill>
                  <a:solidFill>
                    <a:srgbClr val="000000"/>
                  </a:solidFill>
                </a:uFill>
                <a:latin typeface="Helvetica" charset="0"/>
                <a:ea typeface="Arial Unicode MS" charset="0"/>
                <a:cs typeface="Arial Unicode MS" charset="0"/>
              </a:rPr>
              <a:t>tamir etmek			çatışma yönetimi		öğretmek</a:t>
            </a:r>
            <a:endParaRPr lang="en-US" sz="1200" i="1" dirty="0" smtClean="0">
              <a:solidFill>
                <a:srgbClr val="000000"/>
              </a:solidFill>
              <a:effectLst/>
              <a:uFill>
                <a:solidFill>
                  <a:srgbClr val="000000"/>
                </a:solidFill>
              </a:uFill>
              <a:latin typeface="Helvetica" charset="0"/>
              <a:ea typeface="Arial Unicode MS" charset="0"/>
              <a:cs typeface="Arial Unicode MS" charset="0"/>
            </a:endParaRPr>
          </a:p>
          <a:p>
            <a:pPr>
              <a:spcAft>
                <a:spcPts val="0"/>
              </a:spcAft>
              <a:tabLst>
                <a:tab pos="450215" algn="l"/>
                <a:tab pos="899795" algn="l"/>
                <a:tab pos="1350010" algn="l"/>
                <a:tab pos="2249805" algn="l"/>
                <a:tab pos="2700020" algn="l"/>
                <a:tab pos="3150235" algn="l"/>
                <a:tab pos="3599815" algn="l"/>
                <a:tab pos="4050030" algn="l"/>
                <a:tab pos="4500245" algn="l"/>
                <a:tab pos="4949825" algn="l"/>
                <a:tab pos="5400040" algn="l"/>
                <a:tab pos="5798820" algn="l"/>
              </a:tabLst>
            </a:pPr>
            <a:r>
              <a:rPr lang="tr-TR" sz="1100" i="1" dirty="0" smtClean="0">
                <a:solidFill>
                  <a:srgbClr val="000000"/>
                </a:solidFill>
                <a:effectLst/>
                <a:uFill>
                  <a:solidFill>
                    <a:srgbClr val="000000"/>
                  </a:solidFill>
                </a:uFill>
                <a:latin typeface="Helvetica" charset="0"/>
                <a:ea typeface="Arial Unicode MS" charset="0"/>
                <a:cs typeface="Arial Unicode MS" charset="0"/>
              </a:rPr>
              <a:t> </a:t>
            </a:r>
            <a:endParaRPr lang="en-US" sz="1200" i="1" dirty="0" smtClean="0">
              <a:solidFill>
                <a:srgbClr val="000000"/>
              </a:solidFill>
              <a:effectLst/>
              <a:uFill>
                <a:solidFill>
                  <a:srgbClr val="000000"/>
                </a:solidFill>
              </a:uFill>
              <a:latin typeface="Helvetica" charset="0"/>
              <a:ea typeface="Arial Unicode MS" charset="0"/>
              <a:cs typeface="Arial Unicode MS" charset="0"/>
            </a:endParaRPr>
          </a:p>
          <a:p>
            <a:pPr>
              <a:spcAft>
                <a:spcPts val="0"/>
              </a:spcAft>
              <a:tabLst>
                <a:tab pos="450215" algn="l"/>
                <a:tab pos="899795" algn="l"/>
                <a:tab pos="1350010" algn="l"/>
                <a:tab pos="2249805" algn="l"/>
                <a:tab pos="2700020" algn="l"/>
                <a:tab pos="3150235" algn="l"/>
                <a:tab pos="3599815" algn="l"/>
                <a:tab pos="4050030" algn="l"/>
                <a:tab pos="4500245" algn="l"/>
                <a:tab pos="4949825" algn="l"/>
                <a:tab pos="5400040" algn="l"/>
                <a:tab pos="5798820" algn="l"/>
              </a:tabLst>
            </a:pPr>
            <a:r>
              <a:rPr lang="tr-TR" sz="1100" i="1" dirty="0" smtClean="0">
                <a:solidFill>
                  <a:srgbClr val="000000"/>
                </a:solidFill>
                <a:effectLst/>
                <a:uFill>
                  <a:solidFill>
                    <a:srgbClr val="000000"/>
                  </a:solidFill>
                </a:uFill>
                <a:latin typeface="Helvetica" charset="0"/>
                <a:ea typeface="Arial Unicode MS" charset="0"/>
                <a:cs typeface="Arial Unicode MS" charset="0"/>
              </a:rPr>
              <a:t>çizim				Kutsal Kitap çalışması	dua</a:t>
            </a:r>
            <a:endParaRPr lang="en-US" sz="1200" i="1" dirty="0" smtClean="0">
              <a:solidFill>
                <a:srgbClr val="000000"/>
              </a:solidFill>
              <a:effectLst/>
              <a:uFill>
                <a:solidFill>
                  <a:srgbClr val="000000"/>
                </a:solidFill>
              </a:uFill>
              <a:latin typeface="Helvetica" charset="0"/>
              <a:ea typeface="Arial Unicode MS" charset="0"/>
              <a:cs typeface="Arial Unicode MS" charset="0"/>
            </a:endParaRPr>
          </a:p>
          <a:p>
            <a:endParaRPr lang="en-US" sz="11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7D71C875-ADD5-6C41-8447-CA7A11856C47}" type="slidenum">
              <a:rPr lang="en-US" smtClean="0"/>
              <a:t>7</a:t>
            </a:fld>
            <a:endParaRPr lang="en-US"/>
          </a:p>
        </p:txBody>
      </p:sp>
    </p:spTree>
    <p:extLst>
      <p:ext uri="{BB962C8B-B14F-4D97-AF65-F5344CB8AC3E}">
        <p14:creationId xmlns:p14="http://schemas.microsoft.com/office/powerpoint/2010/main" val="148895059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4400" y="282575"/>
            <a:ext cx="4114800" cy="3086100"/>
          </a:xfrm>
        </p:spPr>
      </p:sp>
      <p:sp>
        <p:nvSpPr>
          <p:cNvPr id="3" name="Notes Placeholder 2"/>
          <p:cNvSpPr>
            <a:spLocks noGrp="1"/>
          </p:cNvSpPr>
          <p:nvPr>
            <p:ph type="body" idx="1"/>
          </p:nvPr>
        </p:nvSpPr>
        <p:spPr>
          <a:xfrm>
            <a:off x="685800" y="3486154"/>
            <a:ext cx="5486400" cy="3600450"/>
          </a:xfrm>
        </p:spPr>
        <p:txBody>
          <a:bodyPr/>
          <a:lstStyle/>
          <a:p>
            <a:pPr marL="0" indent="0">
              <a:buFontTx/>
              <a:buNone/>
            </a:pPr>
            <a:r>
              <a:rPr lang="en-US" sz="1200" kern="1200" dirty="0" smtClean="0">
                <a:solidFill>
                  <a:schemeClr val="tx1"/>
                </a:solidFill>
                <a:effectLst/>
                <a:latin typeface="+mn-lt"/>
                <a:ea typeface="+mn-ea"/>
                <a:cs typeface="+mn-cs"/>
              </a:rPr>
              <a:t>1.Can you think of a time when you got into trouble trying to live up to other people’s expectations? </a:t>
            </a:r>
          </a:p>
          <a:p>
            <a:pPr marL="0" indent="0">
              <a:buFontTx/>
              <a:buNone/>
            </a:pPr>
            <a:r>
              <a:rPr lang="tr-TR" sz="1200" i="1" kern="1200" dirty="0" smtClean="0">
                <a:solidFill>
                  <a:schemeClr val="tx1"/>
                </a:solidFill>
                <a:effectLst/>
                <a:latin typeface="+mn-lt"/>
                <a:ea typeface="+mn-ea"/>
                <a:cs typeface="+mn-cs"/>
              </a:rPr>
              <a:t>1. Başkalarının beklentilerini karşılamaya çalışırken sıkıntı yaşadığınız bir anınızı hatırlıyor musunuz?</a:t>
            </a:r>
            <a:endParaRPr lang="en-US" sz="1200" i="1" kern="1200" dirty="0" smtClean="0">
              <a:solidFill>
                <a:schemeClr val="tx1"/>
              </a:solidFill>
              <a:effectLst/>
              <a:latin typeface="+mn-lt"/>
              <a:ea typeface="+mn-ea"/>
              <a:cs typeface="+mn-cs"/>
            </a:endParaRPr>
          </a:p>
          <a:p>
            <a:pPr>
              <a:buFontTx/>
              <a:buNone/>
            </a:pPr>
            <a:endParaRPr lang="en-US" sz="1200" kern="1200" dirty="0" smtClean="0">
              <a:solidFill>
                <a:schemeClr val="tx1"/>
              </a:solidFill>
              <a:effectLst/>
              <a:latin typeface="+mn-lt"/>
              <a:ea typeface="+mn-ea"/>
              <a:cs typeface="+mn-cs"/>
            </a:endParaRPr>
          </a:p>
          <a:p>
            <a:pPr>
              <a:buFontTx/>
              <a:buNone/>
            </a:pPr>
            <a:r>
              <a:rPr lang="en-US" sz="1200" kern="1200" dirty="0" smtClean="0">
                <a:solidFill>
                  <a:schemeClr val="tx1"/>
                </a:solidFill>
                <a:effectLst/>
                <a:latin typeface="+mn-lt"/>
                <a:ea typeface="+mn-ea"/>
                <a:cs typeface="+mn-cs"/>
              </a:rPr>
              <a:t>2.</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Make a list of all the church offices you have held. Which ones were enjoyable experiences? Which were frustrating efforts? In which were you trying to give what you did not possess?</a:t>
            </a:r>
          </a:p>
          <a:p>
            <a:pPr marL="0" marR="0" indent="0" algn="l" defTabSz="914400" rtl="0" eaLnBrk="1" fontAlgn="auto" latinLnBrk="0" hangingPunct="1">
              <a:lnSpc>
                <a:spcPct val="100000"/>
              </a:lnSpc>
              <a:spcBef>
                <a:spcPts val="0"/>
              </a:spcBef>
              <a:spcAft>
                <a:spcPts val="0"/>
              </a:spcAft>
              <a:buClrTx/>
              <a:buSzTx/>
              <a:buFontTx/>
              <a:buNone/>
              <a:tabLst/>
              <a:defRPr/>
            </a:pPr>
            <a:r>
              <a:rPr lang="tr-TR" sz="1200" i="1" kern="1200" dirty="0" smtClean="0">
                <a:solidFill>
                  <a:schemeClr val="tx1"/>
                </a:solidFill>
                <a:effectLst/>
                <a:latin typeface="+mn-lt"/>
                <a:ea typeface="+mn-ea"/>
                <a:cs typeface="+mn-cs"/>
              </a:rPr>
              <a:t>2. Yaptığınız tüm kilise işlerinin bir listesini yapın. Hangileri zevkli deneyimlerdi? Hangileri sinir bozucu çabaları içeriyordu? Hangilerinde sahip olmadığınızı vermeye çalışıyordunuz?</a:t>
            </a:r>
            <a:endParaRPr lang="en-US" sz="1200" i="1" kern="1200" dirty="0" smtClean="0">
              <a:solidFill>
                <a:schemeClr val="tx1"/>
              </a:solidFill>
              <a:effectLst/>
              <a:latin typeface="+mn-lt"/>
              <a:ea typeface="+mn-ea"/>
              <a:cs typeface="+mn-cs"/>
            </a:endParaRPr>
          </a:p>
          <a:p>
            <a:pPr>
              <a:buFontTx/>
              <a:buNone/>
            </a:pPr>
            <a:r>
              <a:rPr lang="en-US" sz="1200" kern="1200" dirty="0" smtClean="0">
                <a:solidFill>
                  <a:schemeClr val="tx1"/>
                </a:solidFill>
                <a:effectLst/>
                <a:latin typeface="+mn-lt"/>
                <a:ea typeface="+mn-ea"/>
                <a:cs typeface="+mn-cs"/>
              </a:rPr>
              <a:t> </a:t>
            </a:r>
          </a:p>
          <a:p>
            <a:pPr>
              <a:buFontTx/>
              <a:buNone/>
            </a:pPr>
            <a:r>
              <a:rPr lang="en-US" sz="1200" kern="1200" dirty="0" smtClean="0">
                <a:solidFill>
                  <a:schemeClr val="tx1"/>
                </a:solidFill>
                <a:effectLst/>
                <a:latin typeface="+mn-lt"/>
                <a:ea typeface="+mn-ea"/>
                <a:cs typeface="+mn-cs"/>
              </a:rPr>
              <a:t>3. Read the parable of the talents in Matthew 25:14-30. Then make a list of your talents, gifts, and abilities. Try to think of at least 10 items.</a:t>
            </a:r>
          </a:p>
          <a:p>
            <a:pPr marL="0" marR="0" indent="0" algn="l" defTabSz="914400" rtl="0" eaLnBrk="1" fontAlgn="auto" latinLnBrk="0" hangingPunct="1">
              <a:lnSpc>
                <a:spcPct val="100000"/>
              </a:lnSpc>
              <a:spcBef>
                <a:spcPts val="0"/>
              </a:spcBef>
              <a:spcAft>
                <a:spcPts val="0"/>
              </a:spcAft>
              <a:buClrTx/>
              <a:buSzTx/>
              <a:buFontTx/>
              <a:buNone/>
              <a:tabLst/>
              <a:defRPr/>
            </a:pPr>
            <a:r>
              <a:rPr lang="tr-TR" sz="1200" i="1" kern="1200" dirty="0" smtClean="0">
                <a:solidFill>
                  <a:schemeClr val="tx1"/>
                </a:solidFill>
                <a:effectLst/>
                <a:latin typeface="+mn-lt"/>
                <a:ea typeface="+mn-ea"/>
                <a:cs typeface="+mn-cs"/>
              </a:rPr>
              <a:t>3. Matta 25: 14-30'daki yetenekler benzetmesini okuyun. Sonra yeteneklerinizin, armağanlarınızın ve kabiliyetlerinizin bir listesini yapın. En az 10 öğeyi düşünmeye çalışın.</a:t>
            </a:r>
            <a:endParaRPr lang="en-US" sz="1200" i="1" kern="1200" dirty="0" smtClean="0">
              <a:solidFill>
                <a:schemeClr val="tx1"/>
              </a:solidFill>
              <a:effectLst/>
              <a:latin typeface="+mn-lt"/>
              <a:ea typeface="+mn-ea"/>
              <a:cs typeface="+mn-cs"/>
            </a:endParaRPr>
          </a:p>
          <a:p>
            <a:pPr>
              <a:buFontTx/>
              <a:buNone/>
            </a:pPr>
            <a:r>
              <a:rPr lang="en-US" sz="1200" kern="1200" dirty="0" smtClean="0">
                <a:solidFill>
                  <a:schemeClr val="tx1"/>
                </a:solidFill>
                <a:effectLst/>
                <a:latin typeface="+mn-lt"/>
                <a:ea typeface="+mn-ea"/>
                <a:cs typeface="+mn-cs"/>
              </a:rPr>
              <a:t>	</a:t>
            </a:r>
          </a:p>
          <a:p>
            <a:pPr>
              <a:buFontTx/>
              <a:buNone/>
            </a:pPr>
            <a:r>
              <a:rPr lang="en-US" sz="1200" kern="1200" dirty="0" smtClean="0">
                <a:solidFill>
                  <a:schemeClr val="tx1"/>
                </a:solidFill>
                <a:effectLst/>
                <a:latin typeface="+mn-lt"/>
                <a:ea typeface="+mn-ea"/>
                <a:cs typeface="+mn-cs"/>
              </a:rPr>
              <a:t>4.</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Read the chapter titled “Talents” in </a:t>
            </a:r>
            <a:r>
              <a:rPr lang="en-US" sz="1200" i="1" kern="1200" dirty="0" smtClean="0">
                <a:solidFill>
                  <a:schemeClr val="tx1"/>
                </a:solidFill>
                <a:effectLst/>
                <a:latin typeface="+mn-lt"/>
                <a:ea typeface="+mn-ea"/>
                <a:cs typeface="+mn-cs"/>
              </a:rPr>
              <a:t>Christ’s Object Lessons</a:t>
            </a:r>
            <a:r>
              <a:rPr lang="en-US" sz="1200" kern="1200" dirty="0" smtClean="0">
                <a:solidFill>
                  <a:schemeClr val="tx1"/>
                </a:solidFill>
                <a:effectLst/>
                <a:latin typeface="+mn-lt"/>
                <a:ea typeface="+mn-ea"/>
                <a:cs typeface="+mn-cs"/>
              </a:rPr>
              <a:t> by E. G. White. What other talents does she suggest that you have not listed? Add them to your list now. What does she suggest you can do to increase your number of talents?</a:t>
            </a:r>
          </a:p>
          <a:p>
            <a:pPr marL="0" marR="0" indent="0" algn="l" defTabSz="914400" rtl="0" eaLnBrk="1" fontAlgn="auto" latinLnBrk="0" hangingPunct="1">
              <a:lnSpc>
                <a:spcPct val="100000"/>
              </a:lnSpc>
              <a:spcBef>
                <a:spcPts val="0"/>
              </a:spcBef>
              <a:spcAft>
                <a:spcPts val="0"/>
              </a:spcAft>
              <a:buClrTx/>
              <a:buSzTx/>
              <a:buFontTx/>
              <a:buNone/>
              <a:tabLst/>
              <a:defRPr/>
            </a:pPr>
            <a:r>
              <a:rPr lang="tr-TR" sz="1200" i="1" kern="1200" dirty="0" smtClean="0">
                <a:solidFill>
                  <a:schemeClr val="tx1"/>
                </a:solidFill>
                <a:effectLst/>
                <a:latin typeface="+mn-lt"/>
                <a:ea typeface="+mn-ea"/>
                <a:cs typeface="+mn-cs"/>
              </a:rPr>
              <a:t>4. E.G. White'ın, Mesih’in Örnek Derslerindeki "Yetenekler" bölümünü okuyun. Önerdiklerinden listelemediğiniz başka yetenekler var mı? Şimdi bunları listenize ekleyin. Yetenek sayınızı arttırmak için neler yapabileceğinizi öneriyor?</a:t>
            </a:r>
            <a:endParaRPr lang="en-US" sz="1200" i="1" kern="1200" dirty="0" smtClean="0">
              <a:solidFill>
                <a:schemeClr val="tx1"/>
              </a:solidFill>
              <a:effectLst/>
              <a:latin typeface="+mn-lt"/>
              <a:ea typeface="+mn-ea"/>
              <a:cs typeface="+mn-cs"/>
            </a:endParaRPr>
          </a:p>
          <a:p>
            <a:pPr>
              <a:buFontTx/>
              <a:buNone/>
            </a:pPr>
            <a:r>
              <a:rPr lang="en-US" sz="1200" kern="1200" dirty="0" smtClean="0">
                <a:solidFill>
                  <a:schemeClr val="tx1"/>
                </a:solidFill>
                <a:effectLst/>
                <a:latin typeface="+mn-lt"/>
                <a:ea typeface="+mn-ea"/>
                <a:cs typeface="+mn-cs"/>
              </a:rPr>
              <a:t> </a:t>
            </a:r>
          </a:p>
          <a:p>
            <a:pPr>
              <a:buFontTx/>
              <a:buNone/>
            </a:pPr>
            <a:r>
              <a:rPr lang="en-US" sz="1200" kern="1200" dirty="0" smtClean="0">
                <a:solidFill>
                  <a:schemeClr val="tx1"/>
                </a:solidFill>
                <a:effectLst/>
                <a:latin typeface="+mn-lt"/>
                <a:ea typeface="+mn-ea"/>
                <a:cs typeface="+mn-cs"/>
              </a:rPr>
              <a:t>5.</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Choose one of your talents that you would like to see improved. How can you enlarge it? Are there classes you can attend, an online course you can take, books you can read, or someone you know who can help you grow in that area? Make a definite plan to strengthen and use that one talent. Take the first step this week.</a:t>
            </a:r>
          </a:p>
          <a:p>
            <a:pPr marL="0" marR="0" indent="0" algn="l" defTabSz="914400" rtl="0" eaLnBrk="1" fontAlgn="auto" latinLnBrk="0" hangingPunct="1">
              <a:lnSpc>
                <a:spcPct val="100000"/>
              </a:lnSpc>
              <a:spcBef>
                <a:spcPts val="0"/>
              </a:spcBef>
              <a:spcAft>
                <a:spcPts val="0"/>
              </a:spcAft>
              <a:buClrTx/>
              <a:buSzTx/>
              <a:buFontTx/>
              <a:buNone/>
              <a:tabLst/>
              <a:defRPr/>
            </a:pPr>
            <a:r>
              <a:rPr lang="tr-TR" sz="1200" i="1" kern="1200" dirty="0" smtClean="0">
                <a:solidFill>
                  <a:schemeClr val="tx1"/>
                </a:solidFill>
                <a:effectLst/>
                <a:latin typeface="+mn-lt"/>
                <a:ea typeface="+mn-ea"/>
                <a:cs typeface="+mn-cs"/>
              </a:rPr>
              <a:t>5. Geliştirilmesini görmek istediğiniz yeteneklerinizden birini seçin. Nasıl geliştirebilirsiniz? Katılabileceğiniz kurslar, internet dersleri, okuyabileceğiniz kitaplar veya o alanda büyümeniz konusunda size yardımcı olabilecek birileri var mı? Bir yeteneği güçlendirmek ve kullanmak için kesin bir plan yapın. Bu hafta ilk adımı atın.</a:t>
            </a:r>
            <a:endParaRPr lang="en-US" sz="1200" i="1" kern="1200" dirty="0" smtClean="0">
              <a:solidFill>
                <a:schemeClr val="tx1"/>
              </a:solidFill>
              <a:effectLst/>
              <a:latin typeface="+mn-lt"/>
              <a:ea typeface="+mn-ea"/>
              <a:cs typeface="+mn-cs"/>
            </a:endParaRPr>
          </a:p>
          <a:p>
            <a:pPr>
              <a:buFontTx/>
              <a:buNone/>
            </a:pPr>
            <a:r>
              <a:rPr lang="en-US" sz="1200" kern="1200" dirty="0" smtClean="0">
                <a:solidFill>
                  <a:schemeClr val="tx1"/>
                </a:solidFill>
                <a:effectLst/>
                <a:latin typeface="+mn-lt"/>
                <a:ea typeface="+mn-ea"/>
                <a:cs typeface="+mn-cs"/>
              </a:rPr>
              <a:t> </a:t>
            </a:r>
          </a:p>
          <a:p>
            <a:pPr marL="0" indent="0">
              <a:buFontTx/>
              <a:buNone/>
            </a:pPr>
            <a:r>
              <a:rPr lang="en-US" sz="1200" kern="1200" dirty="0" smtClean="0">
                <a:solidFill>
                  <a:schemeClr val="tx1"/>
                </a:solidFill>
                <a:effectLst/>
                <a:latin typeface="+mn-lt"/>
                <a:ea typeface="+mn-ea"/>
                <a:cs typeface="+mn-cs"/>
              </a:rPr>
              <a:t>6.Read 1 Corinthians 12, Romans 12, and Ephesians 4. Make a list of the gifts of the Spirit. Circle those that you think you have. Do you see relationships between your gifts?</a:t>
            </a:r>
          </a:p>
          <a:p>
            <a:pPr marL="0" indent="0">
              <a:buFontTx/>
              <a:buNone/>
            </a:pPr>
            <a:r>
              <a:rPr lang="tr-TR" sz="1200" i="1" kern="1200" dirty="0" smtClean="0">
                <a:solidFill>
                  <a:schemeClr val="tx1"/>
                </a:solidFill>
                <a:effectLst/>
                <a:latin typeface="+mn-lt"/>
                <a:ea typeface="+mn-ea"/>
                <a:cs typeface="+mn-cs"/>
              </a:rPr>
              <a:t>6. 1.Korintliler 12, Romalılar 12 ve Efesliler 4'ü okuyun. </a:t>
            </a:r>
            <a:r>
              <a:rPr lang="tr-TR" sz="1200" i="1" kern="1200" dirty="0" err="1" smtClean="0">
                <a:solidFill>
                  <a:schemeClr val="tx1"/>
                </a:solidFill>
                <a:effectLst/>
                <a:latin typeface="+mn-lt"/>
                <a:ea typeface="+mn-ea"/>
                <a:cs typeface="+mn-cs"/>
              </a:rPr>
              <a:t>Ruh'un</a:t>
            </a:r>
            <a:r>
              <a:rPr lang="tr-TR" sz="1200" i="1" kern="1200" dirty="0" smtClean="0">
                <a:solidFill>
                  <a:schemeClr val="tx1"/>
                </a:solidFill>
                <a:effectLst/>
                <a:latin typeface="+mn-lt"/>
                <a:ea typeface="+mn-ea"/>
                <a:cs typeface="+mn-cs"/>
              </a:rPr>
              <a:t> armağanlarının bir listesini yapın. Sahip olduğunuzu düşündüklerinizi daire içine alın. Armağanlarınız arasındaki ilişkileri görüyor musunuz?</a:t>
            </a:r>
            <a:endParaRPr lang="en-US" sz="1200" i="1" kern="1200" dirty="0" smtClean="0">
              <a:solidFill>
                <a:schemeClr val="tx1"/>
              </a:solidFill>
              <a:effectLst/>
              <a:latin typeface="+mn-lt"/>
              <a:ea typeface="+mn-ea"/>
              <a:cs typeface="+mn-cs"/>
            </a:endParaRPr>
          </a:p>
          <a:p>
            <a:pPr marL="0" indent="0">
              <a:buFontTx/>
              <a:buNone/>
            </a:pPr>
            <a:endParaRPr lang="en-US" sz="1200" kern="1200" dirty="0" smtClean="0">
              <a:solidFill>
                <a:schemeClr val="tx1"/>
              </a:solidFill>
              <a:effectLst/>
              <a:latin typeface="+mn-lt"/>
              <a:ea typeface="+mn-ea"/>
              <a:cs typeface="+mn-cs"/>
            </a:endParaRPr>
          </a:p>
          <a:p>
            <a:pPr>
              <a:buFontTx/>
              <a:buNone/>
            </a:pPr>
            <a:r>
              <a:rPr lang="en-US" sz="1200" kern="1200" dirty="0" smtClean="0">
                <a:solidFill>
                  <a:schemeClr val="tx1"/>
                </a:solidFill>
                <a:effectLst/>
                <a:latin typeface="+mn-lt"/>
                <a:ea typeface="+mn-ea"/>
                <a:cs typeface="+mn-cs"/>
              </a:rPr>
              <a:t> </a:t>
            </a:r>
          </a:p>
          <a:p>
            <a:pPr>
              <a:buFontTx/>
              <a:buNone/>
            </a:pPr>
            <a:r>
              <a:rPr lang="en-US" sz="1200" kern="1200" dirty="0" smtClean="0">
                <a:solidFill>
                  <a:schemeClr val="tx1"/>
                </a:solidFill>
                <a:effectLst/>
                <a:latin typeface="+mn-lt"/>
                <a:ea typeface="+mn-ea"/>
                <a:cs typeface="+mn-cs"/>
              </a:rPr>
              <a:t>7.</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If you have never taken a Spiritual Gifts Inventory, ask your pastor to give you one. Better yet, if possible, attend a seminar about spiritual gifts.</a:t>
            </a:r>
            <a:r>
              <a:rPr lang="tr-TR"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pPr>
              <a:buFontTx/>
              <a:buNone/>
            </a:pPr>
            <a:r>
              <a:rPr lang="tr-TR" sz="1200" i="1" kern="1200" dirty="0" smtClean="0">
                <a:solidFill>
                  <a:schemeClr val="tx1"/>
                </a:solidFill>
                <a:effectLst/>
                <a:latin typeface="+mn-lt"/>
                <a:ea typeface="+mn-ea"/>
                <a:cs typeface="+mn-cs"/>
              </a:rPr>
              <a:t>7. Ruhsal Armağanlar </a:t>
            </a:r>
            <a:r>
              <a:rPr lang="tr-TR" sz="1200" i="1" kern="1200" dirty="0" err="1" smtClean="0">
                <a:solidFill>
                  <a:schemeClr val="tx1"/>
                </a:solidFill>
                <a:effectLst/>
                <a:latin typeface="+mn-lt"/>
                <a:ea typeface="+mn-ea"/>
                <a:cs typeface="+mn-cs"/>
              </a:rPr>
              <a:t>Envanteri'ni</a:t>
            </a:r>
            <a:r>
              <a:rPr lang="tr-TR" sz="1200" i="1" kern="1200" dirty="0" smtClean="0">
                <a:solidFill>
                  <a:schemeClr val="tx1"/>
                </a:solidFill>
                <a:effectLst/>
                <a:latin typeface="+mn-lt"/>
                <a:ea typeface="+mn-ea"/>
                <a:cs typeface="+mn-cs"/>
              </a:rPr>
              <a:t> hiç almadıysanız, </a:t>
            </a:r>
            <a:r>
              <a:rPr lang="tr-TR" sz="1200" i="1" kern="1200" dirty="0" err="1" smtClean="0">
                <a:solidFill>
                  <a:schemeClr val="tx1"/>
                </a:solidFill>
                <a:effectLst/>
                <a:latin typeface="+mn-lt"/>
                <a:ea typeface="+mn-ea"/>
                <a:cs typeface="+mn-cs"/>
              </a:rPr>
              <a:t>pastörünüzden</a:t>
            </a:r>
            <a:r>
              <a:rPr lang="tr-TR" sz="1200" i="1" kern="1200" dirty="0" smtClean="0">
                <a:solidFill>
                  <a:schemeClr val="tx1"/>
                </a:solidFill>
                <a:effectLst/>
                <a:latin typeface="+mn-lt"/>
                <a:ea typeface="+mn-ea"/>
                <a:cs typeface="+mn-cs"/>
              </a:rPr>
              <a:t> size bir tane vermesini isteyin. Daha da iyisi, mümkünse ruhsal armağanlarla ilgili bir seminere katılın.</a:t>
            </a:r>
            <a:endParaRPr lang="en-US" sz="1200" i="1" kern="1200" dirty="0" smtClean="0">
              <a:solidFill>
                <a:schemeClr val="tx1"/>
              </a:solidFill>
              <a:effectLst/>
              <a:latin typeface="+mn-lt"/>
              <a:ea typeface="+mn-ea"/>
              <a:cs typeface="+mn-cs"/>
            </a:endParaRPr>
          </a:p>
          <a:p>
            <a:pPr>
              <a:buFontTx/>
              <a:buNone/>
            </a:pPr>
            <a:r>
              <a:rPr lang="tr-TR"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pPr>
              <a:buFontTx/>
              <a:buNone/>
            </a:pPr>
            <a:r>
              <a:rPr lang="tr-TR"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pPr>
              <a:buFontTx/>
              <a:buNone/>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7D71C875-ADD5-6C41-8447-CA7A11856C47}" type="slidenum">
              <a:rPr lang="en-US" smtClean="0"/>
              <a:t>8</a:t>
            </a:fld>
            <a:endParaRPr lang="en-US"/>
          </a:p>
        </p:txBody>
      </p:sp>
    </p:spTree>
    <p:extLst>
      <p:ext uri="{BB962C8B-B14F-4D97-AF65-F5344CB8AC3E}">
        <p14:creationId xmlns:p14="http://schemas.microsoft.com/office/powerpoint/2010/main" val="99270083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tr-TR" sz="1200" u="sng" kern="1200" dirty="0" smtClean="0">
                <a:solidFill>
                  <a:schemeClr val="tx1"/>
                </a:solidFill>
                <a:effectLst/>
                <a:latin typeface="+mn-lt"/>
                <a:ea typeface="+mn-ea"/>
                <a:cs typeface="+mn-cs"/>
              </a:rPr>
              <a:t>RUHSAL ARMAĞANLAR</a:t>
            </a:r>
            <a:endParaRPr lang="en-US" sz="1200" kern="1200" dirty="0" smtClean="0">
              <a:solidFill>
                <a:schemeClr val="tx1"/>
              </a:solidFill>
              <a:effectLst/>
              <a:latin typeface="+mn-lt"/>
              <a:ea typeface="+mn-ea"/>
              <a:cs typeface="+mn-cs"/>
            </a:endParaRPr>
          </a:p>
          <a:p>
            <a:r>
              <a:rPr lang="tr-TR" sz="1200" kern="1200" dirty="0" smtClean="0">
                <a:solidFill>
                  <a:schemeClr val="tx1"/>
                </a:solidFill>
                <a:effectLst/>
                <a:latin typeface="+mn-lt"/>
                <a:ea typeface="+mn-ea"/>
                <a:cs typeface="+mn-cs"/>
              </a:rPr>
              <a:t>1.Korintliler 12:</a:t>
            </a:r>
            <a:endParaRPr lang="en-US" sz="1200" kern="1200" dirty="0" smtClean="0">
              <a:solidFill>
                <a:schemeClr val="tx1"/>
              </a:solidFill>
              <a:effectLst/>
              <a:latin typeface="+mn-lt"/>
              <a:ea typeface="+mn-ea"/>
              <a:cs typeface="+mn-cs"/>
            </a:endParaRPr>
          </a:p>
          <a:p>
            <a:r>
              <a:rPr lang="tr-TR" sz="1200" kern="1200" dirty="0" smtClean="0">
                <a:solidFill>
                  <a:schemeClr val="tx1"/>
                </a:solidFill>
                <a:effectLst/>
                <a:latin typeface="+mn-lt"/>
                <a:ea typeface="+mn-ea"/>
                <a:cs typeface="+mn-cs"/>
              </a:rPr>
              <a:t>Bilgece konuşma</a:t>
            </a:r>
            <a:endParaRPr lang="en-US" sz="1200" kern="1200" dirty="0" smtClean="0">
              <a:solidFill>
                <a:schemeClr val="tx1"/>
              </a:solidFill>
              <a:effectLst/>
              <a:latin typeface="+mn-lt"/>
              <a:ea typeface="+mn-ea"/>
              <a:cs typeface="+mn-cs"/>
            </a:endParaRPr>
          </a:p>
          <a:p>
            <a:r>
              <a:rPr lang="tr-TR" sz="1200" kern="1200" dirty="0" smtClean="0">
                <a:solidFill>
                  <a:schemeClr val="tx1"/>
                </a:solidFill>
                <a:effectLst/>
                <a:latin typeface="+mn-lt"/>
                <a:ea typeface="+mn-ea"/>
                <a:cs typeface="+mn-cs"/>
              </a:rPr>
              <a:t>Bilgi iletme</a:t>
            </a:r>
            <a:endParaRPr lang="en-US" sz="1200" kern="1200" dirty="0" smtClean="0">
              <a:solidFill>
                <a:schemeClr val="tx1"/>
              </a:solidFill>
              <a:effectLst/>
              <a:latin typeface="+mn-lt"/>
              <a:ea typeface="+mn-ea"/>
              <a:cs typeface="+mn-cs"/>
            </a:endParaRPr>
          </a:p>
          <a:p>
            <a:r>
              <a:rPr lang="tr-TR" sz="1200" kern="1200" dirty="0" smtClean="0">
                <a:solidFill>
                  <a:schemeClr val="tx1"/>
                </a:solidFill>
                <a:effectLst/>
                <a:latin typeface="+mn-lt"/>
                <a:ea typeface="+mn-ea"/>
                <a:cs typeface="+mn-cs"/>
              </a:rPr>
              <a:t>İman</a:t>
            </a:r>
            <a:endParaRPr lang="en-US" sz="1200" kern="1200" dirty="0" smtClean="0">
              <a:solidFill>
                <a:schemeClr val="tx1"/>
              </a:solidFill>
              <a:effectLst/>
              <a:latin typeface="+mn-lt"/>
              <a:ea typeface="+mn-ea"/>
              <a:cs typeface="+mn-cs"/>
            </a:endParaRPr>
          </a:p>
          <a:p>
            <a:r>
              <a:rPr lang="tr-TR" sz="1200" kern="1200" dirty="0" smtClean="0">
                <a:solidFill>
                  <a:schemeClr val="tx1"/>
                </a:solidFill>
                <a:effectLst/>
                <a:latin typeface="+mn-lt"/>
                <a:ea typeface="+mn-ea"/>
                <a:cs typeface="+mn-cs"/>
              </a:rPr>
              <a:t>Hastaları iyileştirme</a:t>
            </a:r>
            <a:endParaRPr lang="en-US" sz="1200" kern="1200" dirty="0" smtClean="0">
              <a:solidFill>
                <a:schemeClr val="tx1"/>
              </a:solidFill>
              <a:effectLst/>
              <a:latin typeface="+mn-lt"/>
              <a:ea typeface="+mn-ea"/>
              <a:cs typeface="+mn-cs"/>
            </a:endParaRPr>
          </a:p>
          <a:p>
            <a:r>
              <a:rPr lang="tr-TR" sz="1200" kern="1200" dirty="0" smtClean="0">
                <a:solidFill>
                  <a:schemeClr val="tx1"/>
                </a:solidFill>
                <a:effectLst/>
                <a:latin typeface="+mn-lt"/>
                <a:ea typeface="+mn-ea"/>
                <a:cs typeface="+mn-cs"/>
              </a:rPr>
              <a:t>Mucize yapma</a:t>
            </a:r>
            <a:endParaRPr lang="en-US" sz="1200" kern="1200" dirty="0" smtClean="0">
              <a:solidFill>
                <a:schemeClr val="tx1"/>
              </a:solidFill>
              <a:effectLst/>
              <a:latin typeface="+mn-lt"/>
              <a:ea typeface="+mn-ea"/>
              <a:cs typeface="+mn-cs"/>
            </a:endParaRPr>
          </a:p>
          <a:p>
            <a:r>
              <a:rPr lang="tr-TR" sz="1200" kern="1200" dirty="0" smtClean="0">
                <a:solidFill>
                  <a:schemeClr val="tx1"/>
                </a:solidFill>
                <a:effectLst/>
                <a:latin typeface="+mn-lt"/>
                <a:ea typeface="+mn-ea"/>
                <a:cs typeface="+mn-cs"/>
              </a:rPr>
              <a:t>Peygamberlikte bulunma</a:t>
            </a:r>
            <a:endParaRPr lang="en-US" sz="1200" kern="1200" dirty="0" smtClean="0">
              <a:solidFill>
                <a:schemeClr val="tx1"/>
              </a:solidFill>
              <a:effectLst/>
              <a:latin typeface="+mn-lt"/>
              <a:ea typeface="+mn-ea"/>
              <a:cs typeface="+mn-cs"/>
            </a:endParaRPr>
          </a:p>
          <a:p>
            <a:r>
              <a:rPr lang="tr-TR" sz="1200" kern="1200" dirty="0" smtClean="0">
                <a:solidFill>
                  <a:schemeClr val="tx1"/>
                </a:solidFill>
                <a:effectLst/>
                <a:latin typeface="+mn-lt"/>
                <a:ea typeface="+mn-ea"/>
                <a:cs typeface="+mn-cs"/>
              </a:rPr>
              <a:t>Ruhları ayırt etme</a:t>
            </a:r>
            <a:endParaRPr lang="en-US" sz="1200" kern="1200" dirty="0" smtClean="0">
              <a:solidFill>
                <a:schemeClr val="tx1"/>
              </a:solidFill>
              <a:effectLst/>
              <a:latin typeface="+mn-lt"/>
              <a:ea typeface="+mn-ea"/>
              <a:cs typeface="+mn-cs"/>
            </a:endParaRPr>
          </a:p>
          <a:p>
            <a:r>
              <a:rPr lang="tr-TR" sz="1200" kern="1200" dirty="0" smtClean="0">
                <a:solidFill>
                  <a:schemeClr val="tx1"/>
                </a:solidFill>
                <a:effectLst/>
                <a:latin typeface="+mn-lt"/>
                <a:ea typeface="+mn-ea"/>
                <a:cs typeface="+mn-cs"/>
              </a:rPr>
              <a:t>Çeşitli dillerle konuşma</a:t>
            </a:r>
            <a:endParaRPr lang="en-US" sz="1200" kern="1200" dirty="0" smtClean="0">
              <a:solidFill>
                <a:schemeClr val="tx1"/>
              </a:solidFill>
              <a:effectLst/>
              <a:latin typeface="+mn-lt"/>
              <a:ea typeface="+mn-ea"/>
              <a:cs typeface="+mn-cs"/>
            </a:endParaRPr>
          </a:p>
          <a:p>
            <a:r>
              <a:rPr lang="tr-TR" sz="1200" kern="1200" dirty="0" smtClean="0">
                <a:solidFill>
                  <a:schemeClr val="tx1"/>
                </a:solidFill>
                <a:effectLst/>
                <a:latin typeface="+mn-lt"/>
                <a:ea typeface="+mn-ea"/>
                <a:cs typeface="+mn-cs"/>
              </a:rPr>
              <a:t>Bu dilleri çevirme</a:t>
            </a:r>
          </a:p>
          <a:p>
            <a:endParaRPr lang="tr-TR" sz="1200" kern="1200" dirty="0" smtClean="0">
              <a:solidFill>
                <a:schemeClr val="tx1"/>
              </a:solidFill>
              <a:effectLst/>
              <a:latin typeface="+mn-lt"/>
              <a:ea typeface="+mn-ea"/>
              <a:cs typeface="+mn-cs"/>
            </a:endParaRPr>
          </a:p>
          <a:p>
            <a:r>
              <a:rPr lang="tr-TR" sz="1200" kern="1200" dirty="0" smtClean="0">
                <a:solidFill>
                  <a:schemeClr val="tx1"/>
                </a:solidFill>
                <a:effectLst/>
                <a:latin typeface="+mn-lt"/>
                <a:ea typeface="+mn-ea"/>
                <a:cs typeface="+mn-cs"/>
              </a:rPr>
              <a:t>Romalılar 12:</a:t>
            </a:r>
            <a:endParaRPr lang="en-US" sz="1200" kern="1200" dirty="0" smtClean="0">
              <a:solidFill>
                <a:schemeClr val="tx1"/>
              </a:solidFill>
              <a:effectLst/>
              <a:latin typeface="+mn-lt"/>
              <a:ea typeface="+mn-ea"/>
              <a:cs typeface="+mn-cs"/>
            </a:endParaRPr>
          </a:p>
          <a:p>
            <a:r>
              <a:rPr lang="tr-TR" sz="1200" kern="1200" dirty="0" smtClean="0">
                <a:solidFill>
                  <a:schemeClr val="tx1"/>
                </a:solidFill>
                <a:effectLst/>
                <a:latin typeface="+mn-lt"/>
                <a:ea typeface="+mn-ea"/>
                <a:cs typeface="+mn-cs"/>
              </a:rPr>
              <a:t>Peygamberlik</a:t>
            </a:r>
            <a:endParaRPr lang="en-US" sz="1200" kern="1200" dirty="0" smtClean="0">
              <a:solidFill>
                <a:schemeClr val="tx1"/>
              </a:solidFill>
              <a:effectLst/>
              <a:latin typeface="+mn-lt"/>
              <a:ea typeface="+mn-ea"/>
              <a:cs typeface="+mn-cs"/>
            </a:endParaRPr>
          </a:p>
          <a:p>
            <a:r>
              <a:rPr lang="tr-TR" sz="1200" kern="1200" dirty="0" smtClean="0">
                <a:solidFill>
                  <a:schemeClr val="tx1"/>
                </a:solidFill>
                <a:effectLst/>
                <a:latin typeface="+mn-lt"/>
                <a:ea typeface="+mn-ea"/>
                <a:cs typeface="+mn-cs"/>
              </a:rPr>
              <a:t>Hizmet etmek</a:t>
            </a:r>
            <a:endParaRPr lang="en-US" sz="1200" kern="1200" dirty="0" smtClean="0">
              <a:solidFill>
                <a:schemeClr val="tx1"/>
              </a:solidFill>
              <a:effectLst/>
              <a:latin typeface="+mn-lt"/>
              <a:ea typeface="+mn-ea"/>
              <a:cs typeface="+mn-cs"/>
            </a:endParaRPr>
          </a:p>
          <a:p>
            <a:r>
              <a:rPr lang="tr-TR" sz="1200" kern="1200" dirty="0" smtClean="0">
                <a:solidFill>
                  <a:schemeClr val="tx1"/>
                </a:solidFill>
                <a:effectLst/>
                <a:latin typeface="+mn-lt"/>
                <a:ea typeface="+mn-ea"/>
                <a:cs typeface="+mn-cs"/>
              </a:rPr>
              <a:t>Öğretmek</a:t>
            </a:r>
            <a:endParaRPr lang="en-US" sz="1200" kern="1200" dirty="0" smtClean="0">
              <a:solidFill>
                <a:schemeClr val="tx1"/>
              </a:solidFill>
              <a:effectLst/>
              <a:latin typeface="+mn-lt"/>
              <a:ea typeface="+mn-ea"/>
              <a:cs typeface="+mn-cs"/>
            </a:endParaRPr>
          </a:p>
          <a:p>
            <a:r>
              <a:rPr lang="tr-TR" sz="1200" kern="1200" dirty="0" smtClean="0">
                <a:solidFill>
                  <a:schemeClr val="tx1"/>
                </a:solidFill>
                <a:effectLst/>
                <a:latin typeface="+mn-lt"/>
                <a:ea typeface="+mn-ea"/>
                <a:cs typeface="+mn-cs"/>
              </a:rPr>
              <a:t>Öğüt vermek</a:t>
            </a:r>
            <a:endParaRPr lang="en-US" sz="1200" kern="1200" dirty="0" smtClean="0">
              <a:solidFill>
                <a:schemeClr val="tx1"/>
              </a:solidFill>
              <a:effectLst/>
              <a:latin typeface="+mn-lt"/>
              <a:ea typeface="+mn-ea"/>
              <a:cs typeface="+mn-cs"/>
            </a:endParaRPr>
          </a:p>
          <a:p>
            <a:r>
              <a:rPr lang="tr-TR" sz="1200" kern="1200" dirty="0" smtClean="0">
                <a:solidFill>
                  <a:schemeClr val="tx1"/>
                </a:solidFill>
                <a:effectLst/>
                <a:latin typeface="+mn-lt"/>
                <a:ea typeface="+mn-ea"/>
                <a:cs typeface="+mn-cs"/>
              </a:rPr>
              <a:t>Bağışta bulunmak</a:t>
            </a:r>
            <a:endParaRPr lang="en-US" sz="1200" kern="1200" dirty="0" smtClean="0">
              <a:solidFill>
                <a:schemeClr val="tx1"/>
              </a:solidFill>
              <a:effectLst/>
              <a:latin typeface="+mn-lt"/>
              <a:ea typeface="+mn-ea"/>
              <a:cs typeface="+mn-cs"/>
            </a:endParaRPr>
          </a:p>
          <a:p>
            <a:r>
              <a:rPr lang="tr-TR" sz="1200" kern="1200" dirty="0" smtClean="0">
                <a:solidFill>
                  <a:schemeClr val="tx1"/>
                </a:solidFill>
                <a:effectLst/>
                <a:latin typeface="+mn-lt"/>
                <a:ea typeface="+mn-ea"/>
                <a:cs typeface="+mn-cs"/>
              </a:rPr>
              <a:t>Yönetmek</a:t>
            </a:r>
            <a:endParaRPr lang="en-US" sz="1200" kern="1200" dirty="0" smtClean="0">
              <a:solidFill>
                <a:schemeClr val="tx1"/>
              </a:solidFill>
              <a:effectLst/>
              <a:latin typeface="+mn-lt"/>
              <a:ea typeface="+mn-ea"/>
              <a:cs typeface="+mn-cs"/>
            </a:endParaRPr>
          </a:p>
          <a:p>
            <a:r>
              <a:rPr lang="tr-TR" sz="1200" kern="1200" dirty="0" smtClean="0">
                <a:solidFill>
                  <a:schemeClr val="tx1"/>
                </a:solidFill>
                <a:effectLst/>
                <a:latin typeface="+mn-lt"/>
                <a:ea typeface="+mn-ea"/>
                <a:cs typeface="+mn-cs"/>
              </a:rPr>
              <a:t>Merhamet etmek</a:t>
            </a:r>
            <a:endParaRPr lang="en-US" sz="1200" kern="1200" dirty="0" smtClean="0">
              <a:solidFill>
                <a:schemeClr val="tx1"/>
              </a:solidFill>
              <a:effectLst/>
              <a:latin typeface="+mn-lt"/>
              <a:ea typeface="+mn-ea"/>
              <a:cs typeface="+mn-cs"/>
            </a:endParaRPr>
          </a:p>
          <a:p>
            <a:endParaRPr lang="en-US" sz="1200" kern="1200" dirty="0" smtClean="0">
              <a:solidFill>
                <a:schemeClr val="tx1"/>
              </a:solidFill>
              <a:effectLst/>
              <a:latin typeface="+mn-lt"/>
              <a:ea typeface="+mn-ea"/>
              <a:cs typeface="+mn-cs"/>
            </a:endParaRPr>
          </a:p>
          <a:p>
            <a:r>
              <a:rPr lang="tr-TR" sz="1200" kern="1200" dirty="0" smtClean="0">
                <a:solidFill>
                  <a:schemeClr val="tx1"/>
                </a:solidFill>
                <a:effectLst/>
                <a:latin typeface="+mn-lt"/>
                <a:ea typeface="+mn-ea"/>
                <a:cs typeface="+mn-cs"/>
              </a:rPr>
              <a:t>Efesliler 4:</a:t>
            </a:r>
            <a:endParaRPr lang="en-US" sz="1200" kern="1200" dirty="0" smtClean="0">
              <a:solidFill>
                <a:schemeClr val="tx1"/>
              </a:solidFill>
              <a:effectLst/>
              <a:latin typeface="+mn-lt"/>
              <a:ea typeface="+mn-ea"/>
              <a:cs typeface="+mn-cs"/>
            </a:endParaRPr>
          </a:p>
          <a:p>
            <a:r>
              <a:rPr lang="tr-TR" sz="1200" kern="1200" dirty="0" smtClean="0">
                <a:solidFill>
                  <a:schemeClr val="tx1"/>
                </a:solidFill>
                <a:effectLst/>
                <a:latin typeface="+mn-lt"/>
                <a:ea typeface="+mn-ea"/>
                <a:cs typeface="+mn-cs"/>
              </a:rPr>
              <a:t>Elçi</a:t>
            </a:r>
            <a:endParaRPr lang="en-US" sz="1200" kern="1200" dirty="0" smtClean="0">
              <a:solidFill>
                <a:schemeClr val="tx1"/>
              </a:solidFill>
              <a:effectLst/>
              <a:latin typeface="+mn-lt"/>
              <a:ea typeface="+mn-ea"/>
              <a:cs typeface="+mn-cs"/>
            </a:endParaRPr>
          </a:p>
          <a:p>
            <a:r>
              <a:rPr lang="tr-TR" sz="1200" kern="1200" dirty="0" smtClean="0">
                <a:solidFill>
                  <a:schemeClr val="tx1"/>
                </a:solidFill>
                <a:effectLst/>
                <a:latin typeface="+mn-lt"/>
                <a:ea typeface="+mn-ea"/>
                <a:cs typeface="+mn-cs"/>
              </a:rPr>
              <a:t>Peygamber</a:t>
            </a:r>
            <a:endParaRPr lang="en-US" sz="1200" kern="1200" dirty="0" smtClean="0">
              <a:solidFill>
                <a:schemeClr val="tx1"/>
              </a:solidFill>
              <a:effectLst/>
              <a:latin typeface="+mn-lt"/>
              <a:ea typeface="+mn-ea"/>
              <a:cs typeface="+mn-cs"/>
            </a:endParaRPr>
          </a:p>
          <a:p>
            <a:r>
              <a:rPr lang="tr-TR" sz="1200" kern="1200" dirty="0" smtClean="0">
                <a:solidFill>
                  <a:schemeClr val="tx1"/>
                </a:solidFill>
                <a:effectLst/>
                <a:latin typeface="+mn-lt"/>
                <a:ea typeface="+mn-ea"/>
                <a:cs typeface="+mn-cs"/>
              </a:rPr>
              <a:t>Müjdeci</a:t>
            </a:r>
            <a:endParaRPr lang="en-US" sz="1200" kern="1200" dirty="0" smtClean="0">
              <a:solidFill>
                <a:schemeClr val="tx1"/>
              </a:solidFill>
              <a:effectLst/>
              <a:latin typeface="+mn-lt"/>
              <a:ea typeface="+mn-ea"/>
              <a:cs typeface="+mn-cs"/>
            </a:endParaRPr>
          </a:p>
          <a:p>
            <a:r>
              <a:rPr lang="tr-TR" sz="1200" kern="1200" dirty="0" smtClean="0">
                <a:solidFill>
                  <a:schemeClr val="tx1"/>
                </a:solidFill>
                <a:effectLst/>
                <a:latin typeface="+mn-lt"/>
                <a:ea typeface="+mn-ea"/>
                <a:cs typeface="+mn-cs"/>
              </a:rPr>
              <a:t>Önder (Çoban)</a:t>
            </a:r>
            <a:endParaRPr lang="en-US" sz="1200" kern="1200" dirty="0" smtClean="0">
              <a:solidFill>
                <a:schemeClr val="tx1"/>
              </a:solidFill>
              <a:effectLst/>
              <a:latin typeface="+mn-lt"/>
              <a:ea typeface="+mn-ea"/>
              <a:cs typeface="+mn-cs"/>
            </a:endParaRPr>
          </a:p>
          <a:p>
            <a:r>
              <a:rPr lang="tr-TR" sz="1200" kern="1200" dirty="0" smtClean="0">
                <a:solidFill>
                  <a:schemeClr val="tx1"/>
                </a:solidFill>
                <a:effectLst/>
                <a:latin typeface="+mn-lt"/>
                <a:ea typeface="+mn-ea"/>
                <a:cs typeface="+mn-cs"/>
              </a:rPr>
              <a:t>Öğretmen</a:t>
            </a:r>
            <a:endParaRPr lang="en-US" sz="1200" kern="1200" dirty="0" smtClean="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7D71C875-ADD5-6C41-8447-CA7A11856C47}" type="slidenum">
              <a:rPr lang="en-US" smtClean="0"/>
              <a:t>9</a:t>
            </a:fld>
            <a:endParaRPr lang="en-US"/>
          </a:p>
        </p:txBody>
      </p:sp>
    </p:spTree>
    <p:extLst>
      <p:ext uri="{BB962C8B-B14F-4D97-AF65-F5344CB8AC3E}">
        <p14:creationId xmlns:p14="http://schemas.microsoft.com/office/powerpoint/2010/main" val="192428878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mn-lt"/>
                <a:ea typeface="+mn-ea"/>
                <a:cs typeface="+mn-cs"/>
              </a:rPr>
              <a:t>SUCCESS PRINCIPLE</a:t>
            </a:r>
          </a:p>
          <a:p>
            <a:endParaRPr lang="en-US" sz="1200" b="1"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God does not expect us to give to others what He has not first given to us.</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God has gifted each one of us with many talents. There are special gifts that only you have. Each one of us is unique, and when we use the special gifts that God has bestowed on us, we will be fulfilled.  We need to cultivate those gifts and talents, using them to bring blessing to others and honor and glory to God.</a:t>
            </a:r>
          </a:p>
          <a:p>
            <a:r>
              <a:rPr lang="en-US" sz="1200" kern="1200" dirty="0" smtClean="0">
                <a:solidFill>
                  <a:schemeClr val="tx1"/>
                </a:solidFill>
                <a:effectLst/>
                <a:latin typeface="+mn-lt"/>
                <a:ea typeface="+mn-ea"/>
                <a:cs typeface="+mn-cs"/>
              </a:rPr>
              <a:t> </a:t>
            </a:r>
          </a:p>
          <a:p>
            <a:r>
              <a:rPr lang="tr-TR" sz="1200" b="1" i="1" kern="1200" dirty="0" smtClean="0">
                <a:solidFill>
                  <a:schemeClr val="tx1"/>
                </a:solidFill>
                <a:effectLst/>
                <a:latin typeface="+mn-lt"/>
                <a:ea typeface="+mn-ea"/>
                <a:cs typeface="+mn-cs"/>
              </a:rPr>
              <a:t>BAŞARI İLKESİ</a:t>
            </a:r>
            <a:endParaRPr lang="en-US" sz="1200" i="1" kern="1200" dirty="0" smtClean="0">
              <a:solidFill>
                <a:schemeClr val="tx1"/>
              </a:solidFill>
              <a:effectLst/>
              <a:latin typeface="+mn-lt"/>
              <a:ea typeface="+mn-ea"/>
              <a:cs typeface="+mn-cs"/>
            </a:endParaRPr>
          </a:p>
          <a:p>
            <a:r>
              <a:rPr lang="tr-TR" sz="1200" i="1" kern="1200" dirty="0" smtClean="0">
                <a:solidFill>
                  <a:schemeClr val="tx1"/>
                </a:solidFill>
                <a:effectLst/>
                <a:latin typeface="+mn-lt"/>
                <a:ea typeface="+mn-ea"/>
                <a:cs typeface="+mn-cs"/>
              </a:rPr>
              <a:t> </a:t>
            </a:r>
            <a:endParaRPr lang="en-US" sz="1200" i="1" kern="1200" dirty="0" smtClean="0">
              <a:solidFill>
                <a:schemeClr val="tx1"/>
              </a:solidFill>
              <a:effectLst/>
              <a:latin typeface="+mn-lt"/>
              <a:ea typeface="+mn-ea"/>
              <a:cs typeface="+mn-cs"/>
            </a:endParaRPr>
          </a:p>
          <a:p>
            <a:r>
              <a:rPr lang="tr-TR" sz="1200" i="1" kern="1200" dirty="0" smtClean="0">
                <a:solidFill>
                  <a:schemeClr val="tx1"/>
                </a:solidFill>
                <a:effectLst/>
                <a:latin typeface="+mn-lt"/>
                <a:ea typeface="+mn-ea"/>
                <a:cs typeface="+mn-cs"/>
              </a:rPr>
              <a:t>Tanrı, önceden bize vermediği şeyleri başkalarına vermemizi beklemiyor.</a:t>
            </a:r>
            <a:endParaRPr lang="en-US" sz="1200" i="1" kern="1200" dirty="0" smtClean="0">
              <a:solidFill>
                <a:schemeClr val="tx1"/>
              </a:solidFill>
              <a:effectLst/>
              <a:latin typeface="+mn-lt"/>
              <a:ea typeface="+mn-ea"/>
              <a:cs typeface="+mn-cs"/>
            </a:endParaRPr>
          </a:p>
          <a:p>
            <a:endParaRPr lang="en-US" sz="1200" i="1"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tr-TR" sz="1200" i="1" kern="1200" dirty="0" smtClean="0">
                <a:solidFill>
                  <a:schemeClr val="tx1"/>
                </a:solidFill>
                <a:effectLst/>
                <a:latin typeface="+mn-lt"/>
                <a:ea typeface="+mn-ea"/>
                <a:cs typeface="+mn-cs"/>
              </a:rPr>
              <a:t>Tanrı her birimize birçok yetenek armağan etti. Yalnızca sizin sahip olduğunuz özel armağanlar var. Her birimiz benzersiziz ve </a:t>
            </a:r>
            <a:r>
              <a:rPr lang="tr-TR" sz="1200" i="1" kern="1200" dirty="0" err="1" smtClean="0">
                <a:solidFill>
                  <a:schemeClr val="tx1"/>
                </a:solidFill>
                <a:effectLst/>
                <a:latin typeface="+mn-lt"/>
                <a:ea typeface="+mn-ea"/>
                <a:cs typeface="+mn-cs"/>
              </a:rPr>
              <a:t>Rab’bin</a:t>
            </a:r>
            <a:r>
              <a:rPr lang="tr-TR" sz="1200" i="1" kern="1200" dirty="0" smtClean="0">
                <a:solidFill>
                  <a:schemeClr val="tx1"/>
                </a:solidFill>
                <a:effectLst/>
                <a:latin typeface="+mn-lt"/>
                <a:ea typeface="+mn-ea"/>
                <a:cs typeface="+mn-cs"/>
              </a:rPr>
              <a:t> bize verdiği özel armağanları kullandığımızda makbul olacağız. Bu armağanları ve yetenekleri geliştirmeliyiz, bunları başkalarına bereket sağlamak için kullanmalı, Tanrı’yı onurlandırmalı ve yüceltmeliyiz.</a:t>
            </a:r>
            <a:endParaRPr lang="en-US" sz="1200" i="1" kern="1200" dirty="0" smtClean="0">
              <a:solidFill>
                <a:schemeClr val="tx1"/>
              </a:solidFill>
              <a:effectLst/>
              <a:latin typeface="+mn-lt"/>
              <a:ea typeface="+mn-ea"/>
              <a:cs typeface="+mn-cs"/>
            </a:endParaRPr>
          </a:p>
          <a:p>
            <a:endParaRPr lang="en-US" sz="1200" kern="1200" dirty="0" smtClean="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7D71C875-ADD5-6C41-8447-CA7A11856C47}" type="slidenum">
              <a:rPr lang="en-US" smtClean="0"/>
              <a:t>10</a:t>
            </a:fld>
            <a:endParaRPr lang="en-US"/>
          </a:p>
        </p:txBody>
      </p:sp>
    </p:spTree>
    <p:extLst>
      <p:ext uri="{BB962C8B-B14F-4D97-AF65-F5344CB8AC3E}">
        <p14:creationId xmlns:p14="http://schemas.microsoft.com/office/powerpoint/2010/main" val="149789454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mn-lt"/>
                <a:ea typeface="+mn-ea"/>
                <a:cs typeface="+mn-cs"/>
              </a:rPr>
              <a:t>MY PRAYER FOR TODAY</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Dear God, Thank You for the gifts and talents You have given me. I want to use them and multiply them for the blessing of other people and for honoring you. Please give me a willing and obedient heart to follow Your leading. Only in this way can I be fulfilled. </a:t>
            </a:r>
          </a:p>
          <a:p>
            <a:endParaRPr lang="en-US" sz="1200" kern="1200" dirty="0" smtClean="0">
              <a:solidFill>
                <a:schemeClr val="tx1"/>
              </a:solidFill>
              <a:effectLst/>
              <a:latin typeface="+mn-lt"/>
              <a:ea typeface="+mn-ea"/>
              <a:cs typeface="+mn-cs"/>
            </a:endParaRPr>
          </a:p>
          <a:p>
            <a:r>
              <a:rPr lang="tr-TR" sz="1200" b="1" i="1" kern="1200" dirty="0" smtClean="0">
                <a:solidFill>
                  <a:schemeClr val="tx1"/>
                </a:solidFill>
                <a:effectLst/>
                <a:latin typeface="+mn-lt"/>
                <a:ea typeface="+mn-ea"/>
                <a:cs typeface="+mn-cs"/>
              </a:rPr>
              <a:t>BUGÜN İÇİN DUAM</a:t>
            </a:r>
            <a:endParaRPr lang="en-US" sz="1200" i="1" kern="1200" dirty="0" smtClean="0">
              <a:solidFill>
                <a:schemeClr val="tx1"/>
              </a:solidFill>
              <a:effectLst/>
              <a:latin typeface="+mn-lt"/>
              <a:ea typeface="+mn-ea"/>
              <a:cs typeface="+mn-cs"/>
            </a:endParaRPr>
          </a:p>
          <a:p>
            <a:r>
              <a:rPr lang="tr-TR" sz="1200" i="1" kern="1200" dirty="0" smtClean="0">
                <a:solidFill>
                  <a:schemeClr val="tx1"/>
                </a:solidFill>
                <a:effectLst/>
                <a:latin typeface="+mn-lt"/>
                <a:ea typeface="+mn-ea"/>
                <a:cs typeface="+mn-cs"/>
              </a:rPr>
              <a:t> </a:t>
            </a:r>
            <a:endParaRPr lang="en-US" sz="1200" i="1" kern="1200" dirty="0" smtClean="0">
              <a:solidFill>
                <a:schemeClr val="tx1"/>
              </a:solidFill>
              <a:effectLst/>
              <a:latin typeface="+mn-lt"/>
              <a:ea typeface="+mn-ea"/>
              <a:cs typeface="+mn-cs"/>
            </a:endParaRPr>
          </a:p>
          <a:p>
            <a:r>
              <a:rPr lang="tr-TR" sz="1200" i="1" kern="1200" dirty="0" smtClean="0">
                <a:solidFill>
                  <a:schemeClr val="tx1"/>
                </a:solidFill>
                <a:effectLst/>
                <a:latin typeface="+mn-lt"/>
                <a:ea typeface="+mn-ea"/>
                <a:cs typeface="+mn-cs"/>
              </a:rPr>
              <a:t>Sevgili Tanrım, bana verdiğin armağanlar ve yetenekler için teşekkür ederim. Onları başkalarının bereketini arttırmak ve Seni onurlandırmak için kullanmak ve geliştirmek istiyorum. Lütfen liderliğini takip edebilmem için bana istekli ve itaatkar bir kalp ver. Sadece bu şekilde makbul biri haline gelebilirim.</a:t>
            </a:r>
            <a:endParaRPr lang="en-US" sz="1200" i="1" kern="1200" dirty="0" smtClean="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7D71C875-ADD5-6C41-8447-CA7A11856C47}" type="slidenum">
              <a:rPr lang="en-US" smtClean="0"/>
              <a:t>11</a:t>
            </a:fld>
            <a:endParaRPr lang="en-US"/>
          </a:p>
        </p:txBody>
      </p:sp>
    </p:spTree>
    <p:extLst>
      <p:ext uri="{BB962C8B-B14F-4D97-AF65-F5344CB8AC3E}">
        <p14:creationId xmlns:p14="http://schemas.microsoft.com/office/powerpoint/2010/main" val="26115023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7F935CC0-70C2-A840-84BC-D3B1A9C4D923}" type="datetimeFigureOut">
              <a:rPr lang="en-US" smtClean="0"/>
              <a:t>3/23/18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B72368-38F4-0E45-BA76-17D87677D38B}" type="slidenum">
              <a:rPr lang="en-US" smtClean="0"/>
              <a:t>‹#›</a:t>
            </a:fld>
            <a:endParaRPr lang="en-US"/>
          </a:p>
        </p:txBody>
      </p:sp>
    </p:spTree>
    <p:extLst>
      <p:ext uri="{BB962C8B-B14F-4D97-AF65-F5344CB8AC3E}">
        <p14:creationId xmlns:p14="http://schemas.microsoft.com/office/powerpoint/2010/main" val="20242753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F935CC0-70C2-A840-84BC-D3B1A9C4D923}" type="datetimeFigureOut">
              <a:rPr lang="en-US" smtClean="0"/>
              <a:t>3/23/18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B72368-38F4-0E45-BA76-17D87677D38B}" type="slidenum">
              <a:rPr lang="en-US" smtClean="0"/>
              <a:t>‹#›</a:t>
            </a:fld>
            <a:endParaRPr lang="en-US"/>
          </a:p>
        </p:txBody>
      </p:sp>
    </p:spTree>
    <p:extLst>
      <p:ext uri="{BB962C8B-B14F-4D97-AF65-F5344CB8AC3E}">
        <p14:creationId xmlns:p14="http://schemas.microsoft.com/office/powerpoint/2010/main" val="15595523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F935CC0-70C2-A840-84BC-D3B1A9C4D923}" type="datetimeFigureOut">
              <a:rPr lang="en-US" smtClean="0"/>
              <a:t>3/23/18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B72368-38F4-0E45-BA76-17D87677D38B}" type="slidenum">
              <a:rPr lang="en-US" smtClean="0"/>
              <a:t>‹#›</a:t>
            </a:fld>
            <a:endParaRPr lang="en-US"/>
          </a:p>
        </p:txBody>
      </p:sp>
    </p:spTree>
    <p:extLst>
      <p:ext uri="{BB962C8B-B14F-4D97-AF65-F5344CB8AC3E}">
        <p14:creationId xmlns:p14="http://schemas.microsoft.com/office/powerpoint/2010/main" val="13583171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7F935CC0-70C2-A840-84BC-D3B1A9C4D923}" type="datetimeFigureOut">
              <a:rPr lang="en-US" smtClean="0"/>
              <a:t>3/23/18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2B72368-38F4-0E45-BA76-17D87677D38B}" type="slidenum">
              <a:rPr lang="en-US" smtClean="0"/>
              <a:t>‹#›</a:t>
            </a:fld>
            <a:endParaRPr lang="en-US"/>
          </a:p>
        </p:txBody>
      </p:sp>
    </p:spTree>
    <p:extLst>
      <p:ext uri="{BB962C8B-B14F-4D97-AF65-F5344CB8AC3E}">
        <p14:creationId xmlns:p14="http://schemas.microsoft.com/office/powerpoint/2010/main" val="14854413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7F935CC0-70C2-A840-84BC-D3B1A9C4D923}" type="datetimeFigureOut">
              <a:rPr lang="en-US" smtClean="0"/>
              <a:t>3/23/18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2B72368-38F4-0E45-BA76-17D87677D38B}" type="slidenum">
              <a:rPr lang="en-US" smtClean="0"/>
              <a:t>‹#›</a:t>
            </a:fld>
            <a:endParaRPr lang="en-US"/>
          </a:p>
        </p:txBody>
      </p:sp>
    </p:spTree>
    <p:extLst>
      <p:ext uri="{BB962C8B-B14F-4D97-AF65-F5344CB8AC3E}">
        <p14:creationId xmlns:p14="http://schemas.microsoft.com/office/powerpoint/2010/main" val="13154066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7F935CC0-70C2-A840-84BC-D3B1A9C4D923}" type="datetimeFigureOut">
              <a:rPr lang="en-US" smtClean="0"/>
              <a:t>3/23/18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2B72368-38F4-0E45-BA76-17D87677D38B}" type="slidenum">
              <a:rPr lang="en-US" smtClean="0"/>
              <a:t>‹#›</a:t>
            </a:fld>
            <a:endParaRPr lang="en-US"/>
          </a:p>
        </p:txBody>
      </p:sp>
    </p:spTree>
    <p:extLst>
      <p:ext uri="{BB962C8B-B14F-4D97-AF65-F5344CB8AC3E}">
        <p14:creationId xmlns:p14="http://schemas.microsoft.com/office/powerpoint/2010/main" val="18435598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F935CC0-70C2-A840-84BC-D3B1A9C4D923}" type="datetimeFigureOut">
              <a:rPr lang="en-US" smtClean="0"/>
              <a:t>3/23/18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2B72368-38F4-0E45-BA76-17D87677D38B}" type="slidenum">
              <a:rPr lang="en-US" smtClean="0"/>
              <a:t>‹#›</a:t>
            </a:fld>
            <a:endParaRPr lang="en-US"/>
          </a:p>
        </p:txBody>
      </p:sp>
    </p:spTree>
    <p:extLst>
      <p:ext uri="{BB962C8B-B14F-4D97-AF65-F5344CB8AC3E}">
        <p14:creationId xmlns:p14="http://schemas.microsoft.com/office/powerpoint/2010/main" val="8155837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F935CC0-70C2-A840-84BC-D3B1A9C4D923}" type="datetimeFigureOut">
              <a:rPr lang="en-US" smtClean="0"/>
              <a:t>3/23/18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2B72368-38F4-0E45-BA76-17D87677D38B}" type="slidenum">
              <a:rPr lang="en-US" smtClean="0"/>
              <a:t>‹#›</a:t>
            </a:fld>
            <a:endParaRPr lang="en-US"/>
          </a:p>
        </p:txBody>
      </p:sp>
    </p:spTree>
    <p:extLst>
      <p:ext uri="{BB962C8B-B14F-4D97-AF65-F5344CB8AC3E}">
        <p14:creationId xmlns:p14="http://schemas.microsoft.com/office/powerpoint/2010/main" val="1274464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F935CC0-70C2-A840-84BC-D3B1A9C4D923}" type="datetimeFigureOut">
              <a:rPr lang="en-US" smtClean="0"/>
              <a:t>3/23/18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2B72368-38F4-0E45-BA76-17D87677D38B}" type="slidenum">
              <a:rPr lang="en-US" smtClean="0"/>
              <a:t>‹#›</a:t>
            </a:fld>
            <a:endParaRPr lang="en-US"/>
          </a:p>
        </p:txBody>
      </p:sp>
    </p:spTree>
    <p:extLst>
      <p:ext uri="{BB962C8B-B14F-4D97-AF65-F5344CB8AC3E}">
        <p14:creationId xmlns:p14="http://schemas.microsoft.com/office/powerpoint/2010/main" val="9509865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F935CC0-70C2-A840-84BC-D3B1A9C4D923}" type="datetimeFigureOut">
              <a:rPr lang="en-US" smtClean="0"/>
              <a:t>3/23/18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B72368-38F4-0E45-BA76-17D87677D38B}" type="slidenum">
              <a:rPr lang="en-US" smtClean="0"/>
              <a:t>‹#›</a:t>
            </a:fld>
            <a:endParaRPr lang="en-US"/>
          </a:p>
        </p:txBody>
      </p:sp>
    </p:spTree>
    <p:extLst>
      <p:ext uri="{BB962C8B-B14F-4D97-AF65-F5344CB8AC3E}">
        <p14:creationId xmlns:p14="http://schemas.microsoft.com/office/powerpoint/2010/main" val="16578969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F935CC0-70C2-A840-84BC-D3B1A9C4D923}" type="datetimeFigureOut">
              <a:rPr lang="en-US" smtClean="0"/>
              <a:t>3/23/18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B72368-38F4-0E45-BA76-17D87677D38B}" type="slidenum">
              <a:rPr lang="en-US" smtClean="0"/>
              <a:t>‹#›</a:t>
            </a:fld>
            <a:endParaRPr lang="en-US"/>
          </a:p>
        </p:txBody>
      </p:sp>
    </p:spTree>
    <p:extLst>
      <p:ext uri="{BB962C8B-B14F-4D97-AF65-F5344CB8AC3E}">
        <p14:creationId xmlns:p14="http://schemas.microsoft.com/office/powerpoint/2010/main" val="674239842"/>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F935CC0-70C2-A840-84BC-D3B1A9C4D923}" type="datetimeFigureOut">
              <a:rPr lang="en-US" smtClean="0"/>
              <a:t>3/23/18</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2B72368-38F4-0E45-BA76-17D87677D38B}" type="slidenum">
              <a:rPr lang="en-US" smtClean="0"/>
              <a:t>‹#›</a:t>
            </a:fld>
            <a:endParaRPr lang="en-US"/>
          </a:p>
        </p:txBody>
      </p:sp>
    </p:spTree>
    <p:extLst>
      <p:ext uri="{BB962C8B-B14F-4D97-AF65-F5344CB8AC3E}">
        <p14:creationId xmlns:p14="http://schemas.microsoft.com/office/powerpoint/2010/main" val="119850499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4" Type="http://schemas.openxmlformats.org/officeDocument/2006/relationships/image" Target="../media/image2.emf"/><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3.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4.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5.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4.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4.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4.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4.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4.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5.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endParaRPr lang="en-US"/>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0886"/>
            <a:ext cx="9144000" cy="6858000"/>
          </a:xfrm>
          <a:prstGeom prst="rect">
            <a:avLst/>
          </a:prstGeom>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436236" y="3612995"/>
            <a:ext cx="634568" cy="443900"/>
          </a:xfrm>
          <a:prstGeom prst="rect">
            <a:avLst/>
          </a:prstGeom>
        </p:spPr>
      </p:pic>
      <p:sp>
        <p:nvSpPr>
          <p:cNvPr id="2" name="TextBox 1"/>
          <p:cNvSpPr txBox="1"/>
          <p:nvPr/>
        </p:nvSpPr>
        <p:spPr>
          <a:xfrm>
            <a:off x="4147452" y="-76204"/>
            <a:ext cx="4705134" cy="461665"/>
          </a:xfrm>
          <a:prstGeom prst="rect">
            <a:avLst/>
          </a:prstGeom>
          <a:noFill/>
        </p:spPr>
        <p:txBody>
          <a:bodyPr wrap="none" rtlCol="0">
            <a:spAutoFit/>
          </a:bodyPr>
          <a:lstStyle/>
          <a:p>
            <a:r>
              <a:rPr lang="tr-TR" sz="2400" b="1" dirty="0">
                <a:solidFill>
                  <a:srgbClr val="7030A0"/>
                </a:solidFill>
              </a:rPr>
              <a:t>Bireysel Gelişmede Kadının </a:t>
            </a:r>
            <a:r>
              <a:rPr lang="tr-TR" sz="2400" b="1" dirty="0" smtClean="0">
                <a:solidFill>
                  <a:srgbClr val="7030A0"/>
                </a:solidFill>
              </a:rPr>
              <a:t>Rehberi</a:t>
            </a:r>
            <a:endParaRPr lang="en-US" sz="2400" dirty="0">
              <a:solidFill>
                <a:srgbClr val="7030A0"/>
              </a:solidFill>
            </a:endParaRPr>
          </a:p>
        </p:txBody>
      </p:sp>
      <p:sp>
        <p:nvSpPr>
          <p:cNvPr id="3" name="TextBox 2"/>
          <p:cNvSpPr txBox="1"/>
          <p:nvPr/>
        </p:nvSpPr>
        <p:spPr>
          <a:xfrm>
            <a:off x="4691743" y="5029193"/>
            <a:ext cx="4118435" cy="615553"/>
          </a:xfrm>
          <a:prstGeom prst="rect">
            <a:avLst/>
          </a:prstGeom>
          <a:noFill/>
        </p:spPr>
        <p:txBody>
          <a:bodyPr wrap="none" rtlCol="0">
            <a:spAutoFit/>
          </a:bodyPr>
          <a:lstStyle/>
          <a:p>
            <a:r>
              <a:rPr lang="tr-TR" sz="3400" b="1" i="1" dirty="0">
                <a:solidFill>
                  <a:srgbClr val="F7E7FF"/>
                </a:solidFill>
              </a:rPr>
              <a:t>Olabileceğinin</a:t>
            </a:r>
            <a:r>
              <a:rPr lang="tr-TR" sz="3400" b="1" dirty="0">
                <a:solidFill>
                  <a:srgbClr val="D883FF"/>
                </a:solidFill>
              </a:rPr>
              <a:t> </a:t>
            </a:r>
            <a:r>
              <a:rPr lang="tr-TR" sz="3400" b="1" dirty="0">
                <a:solidFill>
                  <a:srgbClr val="E12C9C"/>
                </a:solidFill>
              </a:rPr>
              <a:t>En İyisi</a:t>
            </a:r>
            <a:endParaRPr lang="en-US" sz="3400" dirty="0">
              <a:solidFill>
                <a:srgbClr val="E12C9C"/>
              </a:solidFill>
            </a:endParaRPr>
          </a:p>
        </p:txBody>
      </p:sp>
    </p:spTree>
    <p:extLst>
      <p:ext uri="{BB962C8B-B14F-4D97-AF65-F5344CB8AC3E}">
        <p14:creationId xmlns:p14="http://schemas.microsoft.com/office/powerpoint/2010/main" val="75644202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8023" y="1"/>
            <a:ext cx="9342023" cy="6858000"/>
          </a:xfrm>
          <a:prstGeom prst="rect">
            <a:avLst/>
          </a:prstGeom>
        </p:spPr>
      </p:pic>
      <p:sp>
        <p:nvSpPr>
          <p:cNvPr id="2" name="Title 1"/>
          <p:cNvSpPr>
            <a:spLocks noGrp="1"/>
          </p:cNvSpPr>
          <p:nvPr>
            <p:ph type="title"/>
          </p:nvPr>
        </p:nvSpPr>
        <p:spPr>
          <a:xfrm>
            <a:off x="852621" y="4633788"/>
            <a:ext cx="7191632" cy="1325563"/>
          </a:xfrm>
        </p:spPr>
        <p:txBody>
          <a:bodyPr>
            <a:normAutofit/>
          </a:bodyPr>
          <a:lstStyle/>
          <a:p>
            <a:pPr marL="0" indent="0"/>
            <a:r>
              <a:rPr lang="en-US" sz="4000" b="1" dirty="0">
                <a:solidFill>
                  <a:srgbClr val="009193"/>
                </a:solidFill>
              </a:rPr>
              <a:t>A </a:t>
            </a:r>
            <a:r>
              <a:rPr lang="en-US" sz="4000" b="1" i="1" dirty="0" smtClean="0">
                <a:solidFill>
                  <a:srgbClr val="009193"/>
                </a:solidFill>
                <a:latin typeface="Palatino Linotype" charset="0"/>
                <a:ea typeface="Palatino Linotype" charset="0"/>
                <a:cs typeface="Palatino Linotype" charset="0"/>
              </a:rPr>
              <a:t>Fulfilled </a:t>
            </a:r>
            <a:r>
              <a:rPr lang="en-US" sz="4000" b="1" dirty="0" smtClean="0">
                <a:solidFill>
                  <a:srgbClr val="009193"/>
                </a:solidFill>
                <a:latin typeface="+mn-lt"/>
                <a:ea typeface="Palatino Linotype" charset="0"/>
                <a:cs typeface="Palatino Linotype" charset="0"/>
              </a:rPr>
              <a:t>Woman: </a:t>
            </a:r>
            <a:r>
              <a:rPr lang="en-US" sz="4000" b="1" i="1" dirty="0" smtClean="0">
                <a:solidFill>
                  <a:schemeClr val="bg1"/>
                </a:solidFill>
                <a:latin typeface="Palatino Linotype" charset="0"/>
                <a:ea typeface="Palatino Linotype" charset="0"/>
                <a:cs typeface="Palatino Linotype" charset="0"/>
              </a:rPr>
              <a:t>Lesson 2</a:t>
            </a:r>
            <a:br>
              <a:rPr lang="en-US" sz="4000" b="1" i="1" dirty="0" smtClean="0">
                <a:solidFill>
                  <a:schemeClr val="bg1"/>
                </a:solidFill>
                <a:latin typeface="Palatino Linotype" charset="0"/>
                <a:ea typeface="Palatino Linotype" charset="0"/>
                <a:cs typeface="Palatino Linotype" charset="0"/>
              </a:rPr>
            </a:br>
            <a:r>
              <a:rPr lang="en-US" sz="4000" b="1" i="1" dirty="0" err="1" smtClean="0">
                <a:solidFill>
                  <a:srgbClr val="009193"/>
                </a:solidFill>
                <a:latin typeface="Palatino Linotype" charset="0"/>
                <a:ea typeface="Palatino Linotype" charset="0"/>
                <a:cs typeface="Palatino Linotype" charset="0"/>
              </a:rPr>
              <a:t>Makbul</a:t>
            </a:r>
            <a:r>
              <a:rPr lang="en-US" sz="4000" b="1" i="1" dirty="0" smtClean="0">
                <a:solidFill>
                  <a:srgbClr val="009193"/>
                </a:solidFill>
                <a:latin typeface="Palatino Linotype" charset="0"/>
                <a:ea typeface="Palatino Linotype" charset="0"/>
                <a:cs typeface="Palatino Linotype" charset="0"/>
              </a:rPr>
              <a:t> </a:t>
            </a:r>
            <a:r>
              <a:rPr lang="en-US" sz="4000" b="1" dirty="0" err="1" smtClean="0">
                <a:solidFill>
                  <a:srgbClr val="009193"/>
                </a:solidFill>
                <a:latin typeface="Calibri" charset="0"/>
                <a:ea typeface="Calibri" charset="0"/>
                <a:cs typeface="Calibri" charset="0"/>
              </a:rPr>
              <a:t>Bir</a:t>
            </a:r>
            <a:r>
              <a:rPr lang="en-US" sz="4000" b="1" dirty="0" smtClean="0">
                <a:solidFill>
                  <a:srgbClr val="009193"/>
                </a:solidFill>
                <a:latin typeface="Calibri" charset="0"/>
                <a:ea typeface="Calibri" charset="0"/>
                <a:cs typeface="Calibri" charset="0"/>
              </a:rPr>
              <a:t> Kadın: </a:t>
            </a:r>
            <a:r>
              <a:rPr lang="en-US" sz="4000" b="1" i="1" dirty="0" err="1" smtClean="0">
                <a:solidFill>
                  <a:schemeClr val="bg1"/>
                </a:solidFill>
                <a:latin typeface="Palatino Linotype" charset="0"/>
                <a:ea typeface="Palatino Linotype" charset="0"/>
                <a:cs typeface="Palatino Linotype" charset="0"/>
              </a:rPr>
              <a:t>Ders</a:t>
            </a:r>
            <a:r>
              <a:rPr lang="en-US" sz="4000" b="1" i="1" dirty="0" smtClean="0">
                <a:solidFill>
                  <a:schemeClr val="bg1"/>
                </a:solidFill>
                <a:latin typeface="Palatino Linotype" charset="0"/>
                <a:ea typeface="Palatino Linotype" charset="0"/>
                <a:cs typeface="Palatino Linotype" charset="0"/>
              </a:rPr>
              <a:t> </a:t>
            </a:r>
            <a:r>
              <a:rPr lang="en-US" sz="4000" b="1" i="1" dirty="0">
                <a:solidFill>
                  <a:schemeClr val="bg1"/>
                </a:solidFill>
                <a:latin typeface="Palatino Linotype" charset="0"/>
                <a:ea typeface="Palatino Linotype" charset="0"/>
                <a:cs typeface="Palatino Linotype" charset="0"/>
              </a:rPr>
              <a:t>2</a:t>
            </a:r>
            <a:endParaRPr lang="en-US" sz="4000" b="1" dirty="0">
              <a:solidFill>
                <a:schemeClr val="bg1"/>
              </a:solidFill>
              <a:latin typeface="Calibri" charset="0"/>
              <a:ea typeface="Calibri" charset="0"/>
              <a:cs typeface="Calibri" charset="0"/>
            </a:endParaRPr>
          </a:p>
        </p:txBody>
      </p:sp>
    </p:spTree>
    <p:extLst>
      <p:ext uri="{BB962C8B-B14F-4D97-AF65-F5344CB8AC3E}">
        <p14:creationId xmlns:p14="http://schemas.microsoft.com/office/powerpoint/2010/main" val="7848673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1"/>
          </a:xfrm>
          <a:prstGeom prst="rect">
            <a:avLst/>
          </a:prstGeom>
        </p:spPr>
      </p:pic>
      <p:sp>
        <p:nvSpPr>
          <p:cNvPr id="3" name="Content Placeholder 2"/>
          <p:cNvSpPr>
            <a:spLocks noGrp="1"/>
          </p:cNvSpPr>
          <p:nvPr>
            <p:ph idx="1"/>
          </p:nvPr>
        </p:nvSpPr>
        <p:spPr>
          <a:xfrm>
            <a:off x="1" y="2802203"/>
            <a:ext cx="8971004" cy="3351456"/>
          </a:xfrm>
        </p:spPr>
        <p:txBody>
          <a:bodyPr>
            <a:noAutofit/>
          </a:bodyPr>
          <a:lstStyle/>
          <a:p>
            <a:pPr marL="0" indent="0" algn="ctr">
              <a:buNone/>
            </a:pPr>
            <a:r>
              <a:rPr lang="en-US" sz="3600" dirty="0" smtClean="0">
                <a:solidFill>
                  <a:srgbClr val="941651"/>
                </a:solidFill>
              </a:rPr>
              <a:t>“</a:t>
            </a:r>
            <a:r>
              <a:rPr lang="en-US" sz="3600" dirty="0">
                <a:solidFill>
                  <a:srgbClr val="941651"/>
                </a:solidFill>
              </a:rPr>
              <a:t>Then Peter said, ‘Silver and gold I do not have, but what I have I give </a:t>
            </a:r>
            <a:r>
              <a:rPr lang="en-US" sz="3600" dirty="0" smtClean="0">
                <a:solidFill>
                  <a:srgbClr val="941651"/>
                </a:solidFill>
              </a:rPr>
              <a:t>you. In </a:t>
            </a:r>
            <a:r>
              <a:rPr lang="en-US" sz="3600" dirty="0">
                <a:solidFill>
                  <a:srgbClr val="941651"/>
                </a:solidFill>
              </a:rPr>
              <a:t>the name of Jesus Christ of Nazareth, walk</a:t>
            </a:r>
            <a:r>
              <a:rPr lang="en-US" sz="3600" dirty="0" smtClean="0">
                <a:solidFill>
                  <a:srgbClr val="941651"/>
                </a:solidFill>
              </a:rPr>
              <a:t>.’” </a:t>
            </a:r>
            <a:r>
              <a:rPr lang="en-US" sz="3200" dirty="0" smtClean="0">
                <a:solidFill>
                  <a:srgbClr val="941651"/>
                </a:solidFill>
              </a:rPr>
              <a:t>Acts 3:6</a:t>
            </a:r>
          </a:p>
          <a:p>
            <a:pPr marL="0" indent="0" algn="ctr">
              <a:buNone/>
            </a:pPr>
            <a:endParaRPr lang="en-US" sz="3200" dirty="0" smtClean="0">
              <a:solidFill>
                <a:srgbClr val="941651"/>
              </a:solidFill>
            </a:endParaRPr>
          </a:p>
          <a:p>
            <a:pPr marL="0" indent="0" algn="ctr">
              <a:buNone/>
            </a:pPr>
            <a:r>
              <a:rPr lang="tr-TR" sz="3600" i="1" dirty="0" err="1"/>
              <a:t>Petrus</a:t>
            </a:r>
            <a:r>
              <a:rPr lang="tr-TR" sz="3600" i="1" dirty="0"/>
              <a:t>, “Bende altın ve gümüş yok, ama bende olanı sana veriyorum” dedi. “</a:t>
            </a:r>
            <a:r>
              <a:rPr lang="tr-TR" sz="3600" i="1" dirty="0" err="1"/>
              <a:t>Nasıralı</a:t>
            </a:r>
            <a:r>
              <a:rPr lang="tr-TR" sz="3600" i="1" dirty="0"/>
              <a:t> İsa Mesih'in adıyla, yürü!”</a:t>
            </a:r>
            <a:r>
              <a:rPr lang="tr-TR" sz="3200" i="1" dirty="0"/>
              <a:t> Elçilerin İşleri 3: 6</a:t>
            </a:r>
            <a:endParaRPr lang="en-US" sz="3200" i="1" dirty="0"/>
          </a:p>
          <a:p>
            <a:pPr marL="0" indent="0" algn="ctr">
              <a:buNone/>
            </a:pPr>
            <a:endParaRPr lang="en-US" sz="3200" dirty="0">
              <a:solidFill>
                <a:srgbClr val="941651"/>
              </a:solidFill>
            </a:endParaRPr>
          </a:p>
        </p:txBody>
      </p:sp>
    </p:spTree>
    <p:extLst>
      <p:ext uri="{BB962C8B-B14F-4D97-AF65-F5344CB8AC3E}">
        <p14:creationId xmlns:p14="http://schemas.microsoft.com/office/powerpoint/2010/main" val="10336818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309096" cy="7165509"/>
          </a:xfrm>
          <a:prstGeom prst="rect">
            <a:avLst/>
          </a:prstGeom>
        </p:spPr>
      </p:pic>
      <p:sp>
        <p:nvSpPr>
          <p:cNvPr id="2" name="Title 1"/>
          <p:cNvSpPr>
            <a:spLocks noGrp="1"/>
          </p:cNvSpPr>
          <p:nvPr>
            <p:ph type="title"/>
          </p:nvPr>
        </p:nvSpPr>
        <p:spPr>
          <a:xfrm>
            <a:off x="0" y="593722"/>
            <a:ext cx="9309096" cy="1325563"/>
          </a:xfrm>
        </p:spPr>
        <p:txBody>
          <a:bodyPr>
            <a:normAutofit fontScale="90000"/>
          </a:bodyPr>
          <a:lstStyle/>
          <a:p>
            <a:pPr>
              <a:lnSpc>
                <a:spcPct val="100000"/>
              </a:lnSpc>
              <a:spcAft>
                <a:spcPts val="3600"/>
              </a:spcAft>
            </a:pPr>
            <a:r>
              <a:rPr lang="en-US" sz="4300" b="1" dirty="0">
                <a:solidFill>
                  <a:srgbClr val="941651"/>
                </a:solidFill>
                <a:latin typeface="+mn-lt"/>
              </a:rPr>
              <a:t>WHAT ARE THE </a:t>
            </a:r>
            <a:r>
              <a:rPr lang="en-US" sz="4300" b="1" dirty="0" smtClean="0">
                <a:solidFill>
                  <a:srgbClr val="941651"/>
                </a:solidFill>
                <a:latin typeface="+mn-lt"/>
              </a:rPr>
              <a:t>EXPECTATIONS </a:t>
            </a:r>
            <a:r>
              <a:rPr lang="en-US" sz="4300" b="1" dirty="0">
                <a:solidFill>
                  <a:srgbClr val="941651"/>
                </a:solidFill>
                <a:latin typeface="+mn-lt"/>
              </a:rPr>
              <a:t>OF MY ROLE</a:t>
            </a:r>
            <a:r>
              <a:rPr lang="en-US" sz="4300" b="1" dirty="0" smtClean="0">
                <a:solidFill>
                  <a:srgbClr val="941651"/>
                </a:solidFill>
                <a:latin typeface="+mn-lt"/>
              </a:rPr>
              <a:t>?</a:t>
            </a:r>
            <a:r>
              <a:rPr lang="en-US" sz="4300" b="1" dirty="0">
                <a:solidFill>
                  <a:srgbClr val="941651"/>
                </a:solidFill>
                <a:latin typeface="+mn-lt"/>
              </a:rPr>
              <a:t/>
            </a:r>
            <a:br>
              <a:rPr lang="en-US" sz="4300" b="1" dirty="0">
                <a:solidFill>
                  <a:srgbClr val="941651"/>
                </a:solidFill>
                <a:latin typeface="+mn-lt"/>
              </a:rPr>
            </a:br>
            <a:r>
              <a:rPr lang="en-US" b="1" i="1" dirty="0" smtClean="0">
                <a:solidFill>
                  <a:srgbClr val="941651"/>
                </a:solidFill>
                <a:latin typeface="+mn-lt"/>
              </a:rPr>
              <a:t>BENİM ROLÜM İÇİN BEKLENTİLER NEDİR?</a:t>
            </a:r>
            <a:r>
              <a:rPr lang="en-US" sz="4300" b="1" i="1" dirty="0">
                <a:solidFill>
                  <a:srgbClr val="941651"/>
                </a:solidFill>
                <a:latin typeface="+mn-lt"/>
              </a:rPr>
              <a:t/>
            </a:r>
            <a:br>
              <a:rPr lang="en-US" sz="4300" b="1" i="1" dirty="0">
                <a:solidFill>
                  <a:srgbClr val="941651"/>
                </a:solidFill>
                <a:latin typeface="+mn-lt"/>
              </a:rPr>
            </a:br>
            <a:r>
              <a:rPr lang="en-US" b="1" dirty="0">
                <a:solidFill>
                  <a:srgbClr val="941651"/>
                </a:solidFill>
                <a:latin typeface="+mn-lt"/>
              </a:rPr>
              <a:t> </a:t>
            </a:r>
          </a:p>
        </p:txBody>
      </p:sp>
      <p:sp>
        <p:nvSpPr>
          <p:cNvPr id="3" name="Content Placeholder 2"/>
          <p:cNvSpPr>
            <a:spLocks noGrp="1"/>
          </p:cNvSpPr>
          <p:nvPr>
            <p:ph idx="1"/>
          </p:nvPr>
        </p:nvSpPr>
        <p:spPr>
          <a:xfrm>
            <a:off x="1425064" y="2773500"/>
            <a:ext cx="6303092" cy="4010759"/>
          </a:xfrm>
        </p:spPr>
        <p:txBody>
          <a:bodyPr>
            <a:normAutofit fontScale="92500"/>
          </a:bodyPr>
          <a:lstStyle/>
          <a:p>
            <a:pPr marL="514350" indent="-514350">
              <a:buFont typeface="+mj-lt"/>
              <a:buAutoNum type="arabicPeriod"/>
            </a:pPr>
            <a:r>
              <a:rPr lang="en-US" sz="3600" dirty="0"/>
              <a:t>Parents and Grandparents </a:t>
            </a:r>
            <a:r>
              <a:rPr lang="en-US" sz="3600" i="1" dirty="0" err="1"/>
              <a:t>Ebeveynler</a:t>
            </a:r>
            <a:r>
              <a:rPr lang="en-US" sz="3600" i="1" dirty="0"/>
              <a:t> </a:t>
            </a:r>
            <a:r>
              <a:rPr lang="en-US" sz="3600" i="1" dirty="0" err="1"/>
              <a:t>ve</a:t>
            </a:r>
            <a:r>
              <a:rPr lang="en-US" sz="3600" i="1" dirty="0"/>
              <a:t> </a:t>
            </a:r>
            <a:r>
              <a:rPr lang="en-US" sz="3600" i="1" dirty="0" err="1"/>
              <a:t>büyükbaba</a:t>
            </a:r>
            <a:r>
              <a:rPr lang="en-US" sz="3600" i="1" dirty="0"/>
              <a:t>/</a:t>
            </a:r>
            <a:r>
              <a:rPr lang="en-US" sz="3600" i="1" dirty="0" err="1"/>
              <a:t>anne</a:t>
            </a:r>
            <a:r>
              <a:rPr lang="en-US" sz="3600" i="1" dirty="0"/>
              <a:t> </a:t>
            </a:r>
          </a:p>
          <a:p>
            <a:pPr marL="514350" indent="-514350">
              <a:buFont typeface="+mj-lt"/>
              <a:buAutoNum type="arabicPeriod"/>
            </a:pPr>
            <a:r>
              <a:rPr lang="en-US" sz="3600" dirty="0" smtClean="0"/>
              <a:t>Husband </a:t>
            </a:r>
            <a:r>
              <a:rPr lang="en-US" sz="3600" i="1" dirty="0" err="1" smtClean="0"/>
              <a:t>Koca</a:t>
            </a:r>
            <a:endParaRPr lang="en-US" sz="3600" i="1" dirty="0"/>
          </a:p>
          <a:p>
            <a:pPr marL="514350" indent="-514350">
              <a:buFont typeface="+mj-lt"/>
              <a:buAutoNum type="arabicPeriod"/>
            </a:pPr>
            <a:r>
              <a:rPr lang="en-US" sz="3600" dirty="0" smtClean="0"/>
              <a:t>Church members </a:t>
            </a:r>
            <a:r>
              <a:rPr lang="en-US" sz="3600" i="1" dirty="0" err="1" smtClean="0"/>
              <a:t>Kilise</a:t>
            </a:r>
            <a:r>
              <a:rPr lang="en-US" sz="3600" i="1" dirty="0" smtClean="0"/>
              <a:t> </a:t>
            </a:r>
            <a:r>
              <a:rPr lang="en-US" sz="3600" i="1" dirty="0" err="1" smtClean="0"/>
              <a:t>üyeleri</a:t>
            </a:r>
            <a:r>
              <a:rPr lang="en-US" sz="3600" dirty="0" smtClean="0"/>
              <a:t> </a:t>
            </a:r>
            <a:r>
              <a:rPr lang="en-US" sz="3600" dirty="0"/>
              <a:t> </a:t>
            </a:r>
          </a:p>
          <a:p>
            <a:pPr marL="514350" indent="-514350">
              <a:buFont typeface="+mj-lt"/>
              <a:buAutoNum type="arabicPeriod"/>
            </a:pPr>
            <a:r>
              <a:rPr lang="en-US" sz="3600" dirty="0" smtClean="0"/>
              <a:t>Children </a:t>
            </a:r>
            <a:r>
              <a:rPr lang="en-US" sz="3600" i="1" dirty="0" err="1" smtClean="0"/>
              <a:t>Çocuklar</a:t>
            </a:r>
            <a:endParaRPr lang="en-US" sz="3600" i="1" dirty="0" smtClean="0"/>
          </a:p>
          <a:p>
            <a:pPr marL="514350" indent="-514350">
              <a:buFont typeface="+mj-lt"/>
              <a:buAutoNum type="arabicPeriod"/>
            </a:pPr>
            <a:r>
              <a:rPr lang="en-US" sz="3600" dirty="0" smtClean="0"/>
              <a:t>Culture </a:t>
            </a:r>
            <a:r>
              <a:rPr lang="en-US" sz="3600" i="1" dirty="0" err="1" smtClean="0"/>
              <a:t>Kültür</a:t>
            </a:r>
            <a:endParaRPr lang="en-US" sz="3600" i="1" dirty="0" smtClean="0"/>
          </a:p>
          <a:p>
            <a:pPr marL="514350" indent="-514350">
              <a:buFont typeface="+mj-lt"/>
              <a:buAutoNum type="arabicPeriod"/>
            </a:pPr>
            <a:r>
              <a:rPr lang="en-US" sz="3600" dirty="0" smtClean="0"/>
              <a:t>God</a:t>
            </a:r>
            <a:r>
              <a:rPr lang="en-US" sz="3600" dirty="0"/>
              <a:t> </a:t>
            </a:r>
            <a:r>
              <a:rPr lang="en-US" sz="3600" i="1" dirty="0" err="1" smtClean="0"/>
              <a:t>Tanrı</a:t>
            </a:r>
            <a:endParaRPr lang="en-US" sz="3600" i="1" dirty="0"/>
          </a:p>
        </p:txBody>
      </p:sp>
    </p:spTree>
    <p:extLst>
      <p:ext uri="{BB962C8B-B14F-4D97-AF65-F5344CB8AC3E}">
        <p14:creationId xmlns:p14="http://schemas.microsoft.com/office/powerpoint/2010/main" val="12066597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1"/>
          </a:xfrm>
          <a:prstGeom prst="rect">
            <a:avLst/>
          </a:prstGeom>
        </p:spPr>
      </p:pic>
      <p:sp>
        <p:nvSpPr>
          <p:cNvPr id="2" name="Title 1"/>
          <p:cNvSpPr>
            <a:spLocks noGrp="1"/>
          </p:cNvSpPr>
          <p:nvPr>
            <p:ph type="title"/>
          </p:nvPr>
        </p:nvSpPr>
        <p:spPr>
          <a:xfrm>
            <a:off x="717141" y="502073"/>
            <a:ext cx="7886700" cy="1325563"/>
          </a:xfrm>
        </p:spPr>
        <p:txBody>
          <a:bodyPr>
            <a:normAutofit fontScale="90000"/>
          </a:bodyPr>
          <a:lstStyle/>
          <a:p>
            <a:pPr>
              <a:lnSpc>
                <a:spcPct val="100000"/>
              </a:lnSpc>
              <a:spcAft>
                <a:spcPts val="3000"/>
              </a:spcAft>
            </a:pPr>
            <a:r>
              <a:rPr lang="en-US" b="1" dirty="0">
                <a:solidFill>
                  <a:schemeClr val="bg1"/>
                </a:solidFill>
                <a:latin typeface="+mn-lt"/>
              </a:rPr>
              <a:t>THE G </a:t>
            </a:r>
            <a:r>
              <a:rPr lang="en-US" b="1" dirty="0" smtClean="0">
                <a:solidFill>
                  <a:schemeClr val="bg1"/>
                </a:solidFill>
                <a:latin typeface="+mn-lt"/>
              </a:rPr>
              <a:t>FACTOR</a:t>
            </a:r>
            <a:br>
              <a:rPr lang="en-US" b="1" dirty="0" smtClean="0">
                <a:solidFill>
                  <a:schemeClr val="bg1"/>
                </a:solidFill>
                <a:latin typeface="+mn-lt"/>
              </a:rPr>
            </a:br>
            <a:r>
              <a:rPr lang="en-US" b="1" i="1" dirty="0" smtClean="0">
                <a:solidFill>
                  <a:schemeClr val="bg1"/>
                </a:solidFill>
                <a:latin typeface="+mn-lt"/>
              </a:rPr>
              <a:t>A FAKTÖRÜ</a:t>
            </a:r>
            <a:endParaRPr lang="en-US" i="1" dirty="0">
              <a:solidFill>
                <a:schemeClr val="bg1"/>
              </a:solidFill>
              <a:latin typeface="+mn-lt"/>
            </a:endParaRPr>
          </a:p>
        </p:txBody>
      </p:sp>
      <p:sp>
        <p:nvSpPr>
          <p:cNvPr id="3" name="Content Placeholder 2"/>
          <p:cNvSpPr>
            <a:spLocks noGrp="1"/>
          </p:cNvSpPr>
          <p:nvPr>
            <p:ph idx="1"/>
          </p:nvPr>
        </p:nvSpPr>
        <p:spPr>
          <a:xfrm>
            <a:off x="261257" y="2465614"/>
            <a:ext cx="8686800" cy="4702629"/>
          </a:xfrm>
        </p:spPr>
        <p:txBody>
          <a:bodyPr>
            <a:noAutofit/>
          </a:bodyPr>
          <a:lstStyle/>
          <a:p>
            <a:pPr marL="0" indent="0" algn="ctr">
              <a:buNone/>
            </a:pPr>
            <a:r>
              <a:rPr lang="en-US" sz="3000" dirty="0"/>
              <a:t>The G Factor (Gift Factor) is illustrated by the beggar at the gate called Beautiful in Jerusalem. Two strangers, Peter and John, looked at him and gave him what they had, the gift of healing </a:t>
            </a:r>
            <a:r>
              <a:rPr lang="en-US" sz="2400" dirty="0" smtClean="0"/>
              <a:t>(</a:t>
            </a:r>
            <a:r>
              <a:rPr lang="en-US" sz="2400" dirty="0"/>
              <a:t>see Acts 3:6).</a:t>
            </a:r>
            <a:r>
              <a:rPr lang="en-US" dirty="0"/>
              <a:t> </a:t>
            </a:r>
            <a:endParaRPr lang="en-US" dirty="0" smtClean="0"/>
          </a:p>
          <a:p>
            <a:pPr marL="0" indent="0" algn="ctr">
              <a:buNone/>
            </a:pPr>
            <a:endParaRPr lang="en-US" dirty="0" smtClean="0"/>
          </a:p>
          <a:p>
            <a:pPr marL="0" indent="0" algn="ctr">
              <a:buNone/>
            </a:pPr>
            <a:r>
              <a:rPr lang="tr-TR" sz="3000" i="1" dirty="0"/>
              <a:t>A FAKTÖRÜ (Armağan Faktörü), Kudüs'teki Güzel olarak adlandırılan kapıdaki dilenci tarafından gösterilir. İki yabancı, </a:t>
            </a:r>
            <a:r>
              <a:rPr lang="tr-TR" sz="3000" i="1" dirty="0" err="1"/>
              <a:t>Petrus</a:t>
            </a:r>
            <a:r>
              <a:rPr lang="tr-TR" sz="3000" i="1" dirty="0"/>
              <a:t> ve </a:t>
            </a:r>
            <a:r>
              <a:rPr lang="tr-TR" sz="3000" i="1" dirty="0" err="1"/>
              <a:t>Yuhanna</a:t>
            </a:r>
            <a:r>
              <a:rPr lang="tr-TR" sz="3000" i="1" dirty="0"/>
              <a:t> ona baktılar ve ona sahip oldukları şeyi, şifa armağanını verdiler</a:t>
            </a:r>
            <a:r>
              <a:rPr lang="tr-TR" i="1" dirty="0"/>
              <a:t> </a:t>
            </a:r>
            <a:r>
              <a:rPr lang="tr-TR" sz="2400" i="1" dirty="0"/>
              <a:t>(Bkz. Elçilerin İşleri 3: 6).</a:t>
            </a:r>
          </a:p>
          <a:p>
            <a:pPr marL="0" indent="0" algn="ctr">
              <a:buNone/>
            </a:pPr>
            <a:r>
              <a:rPr lang="en-US" dirty="0" smtClean="0"/>
              <a:t> </a:t>
            </a:r>
            <a:endParaRPr lang="en-US" dirty="0"/>
          </a:p>
        </p:txBody>
      </p:sp>
    </p:spTree>
    <p:extLst>
      <p:ext uri="{BB962C8B-B14F-4D97-AF65-F5344CB8AC3E}">
        <p14:creationId xmlns:p14="http://schemas.microsoft.com/office/powerpoint/2010/main" val="6978785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1"/>
          </a:xfrm>
          <a:prstGeom prst="rect">
            <a:avLst/>
          </a:prstGeom>
        </p:spPr>
      </p:pic>
      <p:sp>
        <p:nvSpPr>
          <p:cNvPr id="2" name="Title 1"/>
          <p:cNvSpPr>
            <a:spLocks noGrp="1"/>
          </p:cNvSpPr>
          <p:nvPr>
            <p:ph type="title"/>
          </p:nvPr>
        </p:nvSpPr>
        <p:spPr>
          <a:xfrm>
            <a:off x="481165" y="404105"/>
            <a:ext cx="5182215" cy="1325563"/>
          </a:xfrm>
        </p:spPr>
        <p:txBody>
          <a:bodyPr>
            <a:normAutofit fontScale="90000"/>
          </a:bodyPr>
          <a:lstStyle/>
          <a:p>
            <a:r>
              <a:rPr lang="en-US" b="1" dirty="0">
                <a:solidFill>
                  <a:schemeClr val="bg1"/>
                </a:solidFill>
                <a:latin typeface="+mn-lt"/>
              </a:rPr>
              <a:t>GIVING WHAT I HAVE</a:t>
            </a:r>
            <a:br>
              <a:rPr lang="en-US" b="1" dirty="0">
                <a:solidFill>
                  <a:schemeClr val="bg1"/>
                </a:solidFill>
                <a:latin typeface="+mn-lt"/>
              </a:rPr>
            </a:br>
            <a:r>
              <a:rPr lang="en-US" b="1" i="1" dirty="0">
                <a:solidFill>
                  <a:schemeClr val="bg1"/>
                </a:solidFill>
                <a:latin typeface="+mn-lt"/>
              </a:rPr>
              <a:t>NEYİM VARSA VERMEK</a:t>
            </a:r>
            <a:endParaRPr lang="en-US" i="1" dirty="0">
              <a:solidFill>
                <a:schemeClr val="bg1"/>
              </a:solidFill>
              <a:latin typeface="+mn-lt"/>
            </a:endParaRPr>
          </a:p>
        </p:txBody>
      </p:sp>
      <p:sp>
        <p:nvSpPr>
          <p:cNvPr id="3" name="Content Placeholder 2"/>
          <p:cNvSpPr>
            <a:spLocks noGrp="1"/>
          </p:cNvSpPr>
          <p:nvPr>
            <p:ph idx="1"/>
          </p:nvPr>
        </p:nvSpPr>
        <p:spPr>
          <a:xfrm>
            <a:off x="628650" y="2829565"/>
            <a:ext cx="7886700" cy="2775872"/>
          </a:xfrm>
        </p:spPr>
        <p:txBody>
          <a:bodyPr>
            <a:noAutofit/>
          </a:bodyPr>
          <a:lstStyle/>
          <a:p>
            <a:pPr marL="0" indent="0">
              <a:lnSpc>
                <a:spcPct val="100000"/>
              </a:lnSpc>
              <a:buNone/>
            </a:pPr>
            <a:r>
              <a:rPr lang="en-US" sz="3200" dirty="0"/>
              <a:t>Using our gifts to bless others is so much easier when we remember we can only give what God has given us. </a:t>
            </a:r>
            <a:endParaRPr lang="en-US" sz="3200" dirty="0" smtClean="0"/>
          </a:p>
          <a:p>
            <a:pPr marL="0" indent="0">
              <a:lnSpc>
                <a:spcPct val="100000"/>
              </a:lnSpc>
              <a:buNone/>
            </a:pPr>
            <a:r>
              <a:rPr lang="en-US" sz="3200" i="1" dirty="0" err="1" smtClean="0"/>
              <a:t>Başkalarını</a:t>
            </a:r>
            <a:r>
              <a:rPr lang="en-US" sz="3200" i="1" dirty="0" smtClean="0"/>
              <a:t> </a:t>
            </a:r>
            <a:r>
              <a:rPr lang="en-US" sz="3200" i="1" dirty="0" err="1"/>
              <a:t>bereketlemek</a:t>
            </a:r>
            <a:r>
              <a:rPr lang="en-US" sz="3200" i="1" dirty="0"/>
              <a:t> </a:t>
            </a:r>
            <a:r>
              <a:rPr lang="en-US" sz="3200" i="1" dirty="0" err="1"/>
              <a:t>için</a:t>
            </a:r>
            <a:r>
              <a:rPr lang="en-US" sz="3200" i="1" dirty="0"/>
              <a:t> </a:t>
            </a:r>
            <a:r>
              <a:rPr lang="en-US" sz="3200" i="1" dirty="0" err="1"/>
              <a:t>armağanlarımızı</a:t>
            </a:r>
            <a:r>
              <a:rPr lang="en-US" sz="3200" i="1" dirty="0"/>
              <a:t> </a:t>
            </a:r>
            <a:r>
              <a:rPr lang="en-US" sz="3200" i="1" dirty="0" err="1"/>
              <a:t>kullanmak</a:t>
            </a:r>
            <a:r>
              <a:rPr lang="en-US" sz="3200" i="1" dirty="0"/>
              <a:t>, </a:t>
            </a:r>
            <a:r>
              <a:rPr lang="en-US" sz="3200" i="1" dirty="0" err="1"/>
              <a:t>yalnızca</a:t>
            </a:r>
            <a:r>
              <a:rPr lang="en-US" sz="3200" i="1" dirty="0"/>
              <a:t> </a:t>
            </a:r>
            <a:r>
              <a:rPr lang="en-US" sz="3200" i="1" dirty="0" err="1"/>
              <a:t>Rab’bin</a:t>
            </a:r>
            <a:r>
              <a:rPr lang="en-US" sz="3200" i="1" dirty="0"/>
              <a:t> </a:t>
            </a:r>
            <a:r>
              <a:rPr lang="en-US" sz="3200" i="1" dirty="0" err="1"/>
              <a:t>bize</a:t>
            </a:r>
            <a:r>
              <a:rPr lang="en-US" sz="3200" i="1" dirty="0"/>
              <a:t> </a:t>
            </a:r>
            <a:r>
              <a:rPr lang="en-US" sz="3200" i="1" dirty="0" err="1"/>
              <a:t>önceden</a:t>
            </a:r>
            <a:r>
              <a:rPr lang="en-US" sz="3200" i="1" dirty="0"/>
              <a:t> </a:t>
            </a:r>
            <a:r>
              <a:rPr lang="en-US" sz="3200" i="1" dirty="0" err="1"/>
              <a:t>sunduğu</a:t>
            </a:r>
            <a:r>
              <a:rPr lang="en-US" sz="3200" i="1" dirty="0"/>
              <a:t> </a:t>
            </a:r>
            <a:r>
              <a:rPr lang="en-US" sz="3200" i="1" dirty="0" err="1"/>
              <a:t>şeyi</a:t>
            </a:r>
            <a:r>
              <a:rPr lang="en-US" sz="3200" i="1" dirty="0"/>
              <a:t> </a:t>
            </a:r>
            <a:r>
              <a:rPr lang="en-US" sz="3200" i="1" dirty="0" err="1"/>
              <a:t>verebildiğimizi</a:t>
            </a:r>
            <a:r>
              <a:rPr lang="en-US" sz="3200" i="1" dirty="0"/>
              <a:t> </a:t>
            </a:r>
            <a:r>
              <a:rPr lang="en-US" sz="3200" i="1" dirty="0" err="1"/>
              <a:t>düşününce</a:t>
            </a:r>
            <a:r>
              <a:rPr lang="en-US" sz="3200" i="1" dirty="0"/>
              <a:t> </a:t>
            </a:r>
            <a:r>
              <a:rPr lang="en-US" sz="3200" i="1" dirty="0" err="1"/>
              <a:t>daha</a:t>
            </a:r>
            <a:r>
              <a:rPr lang="en-US" sz="3200" i="1" dirty="0"/>
              <a:t> </a:t>
            </a:r>
            <a:r>
              <a:rPr lang="en-US" sz="3200" i="1" dirty="0" err="1"/>
              <a:t>kolaydır</a:t>
            </a:r>
            <a:r>
              <a:rPr lang="en-US" sz="3200" i="1" dirty="0"/>
              <a:t>. </a:t>
            </a:r>
          </a:p>
        </p:txBody>
      </p:sp>
    </p:spTree>
    <p:extLst>
      <p:ext uri="{BB962C8B-B14F-4D97-AF65-F5344CB8AC3E}">
        <p14:creationId xmlns:p14="http://schemas.microsoft.com/office/powerpoint/2010/main" val="8426457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1"/>
          </a:xfrm>
          <a:prstGeom prst="rect">
            <a:avLst/>
          </a:prstGeom>
        </p:spPr>
      </p:pic>
      <p:sp>
        <p:nvSpPr>
          <p:cNvPr id="2" name="Title 1"/>
          <p:cNvSpPr>
            <a:spLocks noGrp="1"/>
          </p:cNvSpPr>
          <p:nvPr>
            <p:ph type="title"/>
          </p:nvPr>
        </p:nvSpPr>
        <p:spPr>
          <a:xfrm>
            <a:off x="145632" y="702231"/>
            <a:ext cx="7886700" cy="1325563"/>
          </a:xfrm>
        </p:spPr>
        <p:txBody>
          <a:bodyPr>
            <a:normAutofit fontScale="90000"/>
          </a:bodyPr>
          <a:lstStyle/>
          <a:p>
            <a:r>
              <a:rPr lang="en-US" b="1" dirty="0">
                <a:solidFill>
                  <a:schemeClr val="bg1"/>
                </a:solidFill>
                <a:latin typeface="+mn-lt"/>
              </a:rPr>
              <a:t>RATE YOURSELF</a:t>
            </a:r>
            <a:br>
              <a:rPr lang="en-US" b="1" dirty="0">
                <a:solidFill>
                  <a:schemeClr val="bg1"/>
                </a:solidFill>
                <a:latin typeface="+mn-lt"/>
              </a:rPr>
            </a:br>
            <a:r>
              <a:rPr lang="en-US" b="1" i="1" dirty="0">
                <a:solidFill>
                  <a:schemeClr val="bg1"/>
                </a:solidFill>
                <a:latin typeface="+mn-lt"/>
              </a:rPr>
              <a:t>KENDİNİZİ DEĞERLENDİRİN</a:t>
            </a:r>
            <a:br>
              <a:rPr lang="en-US" b="1" i="1" dirty="0">
                <a:solidFill>
                  <a:schemeClr val="bg1"/>
                </a:solidFill>
                <a:latin typeface="+mn-lt"/>
              </a:rPr>
            </a:br>
            <a:r>
              <a:rPr lang="en-US" b="1" dirty="0">
                <a:solidFill>
                  <a:schemeClr val="bg1"/>
                </a:solidFill>
                <a:latin typeface="+mn-lt"/>
              </a:rPr>
              <a:t> </a:t>
            </a:r>
          </a:p>
        </p:txBody>
      </p:sp>
      <p:sp>
        <p:nvSpPr>
          <p:cNvPr id="3" name="Content Placeholder 2"/>
          <p:cNvSpPr>
            <a:spLocks noGrp="1"/>
          </p:cNvSpPr>
          <p:nvPr>
            <p:ph idx="1"/>
          </p:nvPr>
        </p:nvSpPr>
        <p:spPr>
          <a:xfrm>
            <a:off x="210947" y="2976001"/>
            <a:ext cx="8737109" cy="3669728"/>
          </a:xfrm>
        </p:spPr>
        <p:txBody>
          <a:bodyPr>
            <a:noAutofit/>
          </a:bodyPr>
          <a:lstStyle/>
          <a:p>
            <a:pPr marL="0" indent="0" algn="ctr">
              <a:lnSpc>
                <a:spcPct val="100000"/>
              </a:lnSpc>
              <a:buNone/>
            </a:pPr>
            <a:r>
              <a:rPr lang="en-US" sz="3200" dirty="0" smtClean="0"/>
              <a:t>Below </a:t>
            </a:r>
            <a:r>
              <a:rPr lang="en-US" sz="3200" dirty="0"/>
              <a:t>are a few of the gifts Adventist women possess.  Check those that you have and are thus able to share. </a:t>
            </a:r>
            <a:endParaRPr lang="en-US" sz="3200" dirty="0" smtClean="0"/>
          </a:p>
          <a:p>
            <a:pPr marL="0" indent="0" algn="ctr">
              <a:lnSpc>
                <a:spcPct val="100000"/>
              </a:lnSpc>
              <a:buNone/>
            </a:pPr>
            <a:r>
              <a:rPr lang="en-US" sz="3200" i="1" dirty="0" err="1" smtClean="0"/>
              <a:t>Aşağıda</a:t>
            </a:r>
            <a:r>
              <a:rPr lang="en-US" sz="3200" i="1" dirty="0"/>
              <a:t>, Adventist </a:t>
            </a:r>
            <a:r>
              <a:rPr lang="en-US" sz="3200" i="1" dirty="0" err="1"/>
              <a:t>kadınların</a:t>
            </a:r>
            <a:r>
              <a:rPr lang="en-US" sz="3200" i="1" dirty="0"/>
              <a:t> </a:t>
            </a:r>
            <a:r>
              <a:rPr lang="en-US" sz="3200" i="1" dirty="0" err="1"/>
              <a:t>sahip</a:t>
            </a:r>
            <a:r>
              <a:rPr lang="en-US" sz="3200" i="1" dirty="0"/>
              <a:t> </a:t>
            </a:r>
            <a:r>
              <a:rPr lang="en-US" sz="3200" i="1" dirty="0" err="1"/>
              <a:t>oldukları</a:t>
            </a:r>
            <a:r>
              <a:rPr lang="en-US" sz="3200" i="1" dirty="0"/>
              <a:t> </a:t>
            </a:r>
            <a:r>
              <a:rPr lang="en-US" sz="3200" i="1" dirty="0" err="1"/>
              <a:t>birkaç</a:t>
            </a:r>
            <a:r>
              <a:rPr lang="en-US" sz="3200" i="1" dirty="0"/>
              <a:t> </a:t>
            </a:r>
            <a:r>
              <a:rPr lang="en-US" sz="3200" i="1" dirty="0" err="1"/>
              <a:t>armağan</a:t>
            </a:r>
            <a:r>
              <a:rPr lang="en-US" sz="3200" i="1" dirty="0"/>
              <a:t> </a:t>
            </a:r>
            <a:r>
              <a:rPr lang="en-US" sz="3200" i="1" dirty="0" err="1"/>
              <a:t>bulunmaktadır</a:t>
            </a:r>
            <a:r>
              <a:rPr lang="en-US" sz="3200" i="1" dirty="0"/>
              <a:t>. </a:t>
            </a:r>
            <a:r>
              <a:rPr lang="en-US" sz="3200" i="1" dirty="0" err="1"/>
              <a:t>Sahip</a:t>
            </a:r>
            <a:r>
              <a:rPr lang="en-US" sz="3200" i="1" dirty="0"/>
              <a:t> </a:t>
            </a:r>
            <a:r>
              <a:rPr lang="en-US" sz="3200" i="1" dirty="0" err="1"/>
              <a:t>olduklarınızı</a:t>
            </a:r>
            <a:r>
              <a:rPr lang="en-US" sz="3200" i="1" dirty="0"/>
              <a:t> </a:t>
            </a:r>
            <a:r>
              <a:rPr lang="en-US" sz="3200" i="1" dirty="0" err="1"/>
              <a:t>ve</a:t>
            </a:r>
            <a:r>
              <a:rPr lang="en-US" sz="3200" i="1" dirty="0"/>
              <a:t> </a:t>
            </a:r>
            <a:r>
              <a:rPr lang="en-US" sz="3200" i="1" dirty="0" err="1"/>
              <a:t>böylece</a:t>
            </a:r>
            <a:r>
              <a:rPr lang="en-US" sz="3200" i="1" dirty="0"/>
              <a:t> </a:t>
            </a:r>
            <a:r>
              <a:rPr lang="en-US" sz="3200" i="1" dirty="0" err="1"/>
              <a:t>paylaşabileceklerinizi</a:t>
            </a:r>
            <a:r>
              <a:rPr lang="en-US" sz="3200" i="1" dirty="0"/>
              <a:t> </a:t>
            </a:r>
            <a:r>
              <a:rPr lang="en-US" sz="3200" i="1" dirty="0" err="1"/>
              <a:t>kontrol</a:t>
            </a:r>
            <a:r>
              <a:rPr lang="en-US" sz="3200" i="1" dirty="0"/>
              <a:t> </a:t>
            </a:r>
            <a:r>
              <a:rPr lang="en-US" sz="3200" i="1" dirty="0" err="1"/>
              <a:t>edin</a:t>
            </a:r>
            <a:r>
              <a:rPr lang="en-US" sz="3200" i="1" dirty="0"/>
              <a:t>.</a:t>
            </a:r>
          </a:p>
        </p:txBody>
      </p:sp>
    </p:spTree>
    <p:extLst>
      <p:ext uri="{BB962C8B-B14F-4D97-AF65-F5344CB8AC3E}">
        <p14:creationId xmlns:p14="http://schemas.microsoft.com/office/powerpoint/2010/main" val="5472406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1"/>
          </a:xfrm>
          <a:prstGeom prst="rect">
            <a:avLst/>
          </a:prstGeom>
        </p:spPr>
      </p:pic>
      <p:sp>
        <p:nvSpPr>
          <p:cNvPr id="2" name="Title 1"/>
          <p:cNvSpPr>
            <a:spLocks noGrp="1"/>
          </p:cNvSpPr>
          <p:nvPr>
            <p:ph type="title"/>
          </p:nvPr>
        </p:nvSpPr>
        <p:spPr>
          <a:xfrm>
            <a:off x="-32657" y="438865"/>
            <a:ext cx="6155870" cy="1325563"/>
          </a:xfrm>
        </p:spPr>
        <p:txBody>
          <a:bodyPr>
            <a:normAutofit fontScale="90000"/>
          </a:bodyPr>
          <a:lstStyle/>
          <a:p>
            <a:pPr>
              <a:lnSpc>
                <a:spcPct val="100000"/>
              </a:lnSpc>
            </a:pPr>
            <a:r>
              <a:rPr lang="en-US" sz="4000" b="1" dirty="0">
                <a:solidFill>
                  <a:schemeClr val="bg1"/>
                </a:solidFill>
                <a:latin typeface="+mn-lt"/>
              </a:rPr>
              <a:t>PERSONAL </a:t>
            </a:r>
            <a:r>
              <a:rPr lang="en-US" sz="4000" b="1" dirty="0" smtClean="0">
                <a:solidFill>
                  <a:schemeClr val="bg1"/>
                </a:solidFill>
                <a:latin typeface="+mn-lt"/>
              </a:rPr>
              <a:t>GROWTH EXERCISES</a:t>
            </a:r>
            <a:r>
              <a:rPr lang="en-US" sz="4000" b="1" dirty="0">
                <a:solidFill>
                  <a:schemeClr val="bg1"/>
                </a:solidFill>
                <a:latin typeface="+mn-lt"/>
              </a:rPr>
              <a:t/>
            </a:r>
            <a:br>
              <a:rPr lang="en-US" sz="4000" b="1" dirty="0">
                <a:solidFill>
                  <a:schemeClr val="bg1"/>
                </a:solidFill>
                <a:latin typeface="+mn-lt"/>
              </a:rPr>
            </a:br>
            <a:r>
              <a:rPr lang="en-US" sz="4000" b="1" i="1" dirty="0">
                <a:solidFill>
                  <a:schemeClr val="bg1"/>
                </a:solidFill>
                <a:latin typeface="+mn-lt"/>
              </a:rPr>
              <a:t>KİŞİSEL BÜYÜME EGZERSİZLERİ</a:t>
            </a:r>
            <a:endParaRPr lang="en-US" sz="4000" i="1" dirty="0">
              <a:solidFill>
                <a:schemeClr val="bg1"/>
              </a:solidFill>
              <a:latin typeface="+mn-lt"/>
            </a:endParaRPr>
          </a:p>
        </p:txBody>
      </p:sp>
      <p:sp>
        <p:nvSpPr>
          <p:cNvPr id="3" name="Content Placeholder 2"/>
          <p:cNvSpPr>
            <a:spLocks noGrp="1"/>
          </p:cNvSpPr>
          <p:nvPr>
            <p:ph idx="1"/>
          </p:nvPr>
        </p:nvSpPr>
        <p:spPr>
          <a:xfrm>
            <a:off x="628650" y="2832725"/>
            <a:ext cx="7886700" cy="3600732"/>
          </a:xfrm>
        </p:spPr>
        <p:txBody>
          <a:bodyPr>
            <a:normAutofit fontScale="92500"/>
          </a:bodyPr>
          <a:lstStyle/>
          <a:p>
            <a:pPr marL="0" indent="0">
              <a:lnSpc>
                <a:spcPct val="150000"/>
              </a:lnSpc>
              <a:buNone/>
            </a:pPr>
            <a:r>
              <a:rPr lang="en-US" sz="3200" dirty="0"/>
              <a:t>Can you think of a time when you got into trouble trying to live up to other people’s expectations</a:t>
            </a:r>
            <a:r>
              <a:rPr lang="en-US" sz="3200" dirty="0" smtClean="0"/>
              <a:t>?</a:t>
            </a:r>
          </a:p>
          <a:p>
            <a:pPr marL="0" indent="0">
              <a:lnSpc>
                <a:spcPct val="150000"/>
              </a:lnSpc>
              <a:buNone/>
            </a:pPr>
            <a:r>
              <a:rPr lang="en-US" sz="3200" i="1" dirty="0" err="1"/>
              <a:t>Başkalarının</a:t>
            </a:r>
            <a:r>
              <a:rPr lang="en-US" sz="3200" i="1" dirty="0"/>
              <a:t> </a:t>
            </a:r>
            <a:r>
              <a:rPr lang="en-US" sz="3200" i="1" dirty="0" err="1"/>
              <a:t>beklentilerini</a:t>
            </a:r>
            <a:r>
              <a:rPr lang="en-US" sz="3200" i="1" dirty="0"/>
              <a:t> </a:t>
            </a:r>
            <a:r>
              <a:rPr lang="en-US" sz="3200" i="1" dirty="0" err="1"/>
              <a:t>karşılamaya</a:t>
            </a:r>
            <a:r>
              <a:rPr lang="en-US" sz="3200" i="1" dirty="0"/>
              <a:t> </a:t>
            </a:r>
            <a:r>
              <a:rPr lang="en-US" sz="3200" i="1" dirty="0" err="1"/>
              <a:t>çalışırken</a:t>
            </a:r>
            <a:r>
              <a:rPr lang="en-US" sz="3200" i="1" dirty="0"/>
              <a:t> </a:t>
            </a:r>
            <a:r>
              <a:rPr lang="en-US" sz="3200" i="1" dirty="0" err="1"/>
              <a:t>sıkıntı</a:t>
            </a:r>
            <a:r>
              <a:rPr lang="en-US" sz="3200" i="1" dirty="0"/>
              <a:t> </a:t>
            </a:r>
            <a:r>
              <a:rPr lang="en-US" sz="3200" i="1" dirty="0" err="1"/>
              <a:t>yaşadığınız</a:t>
            </a:r>
            <a:r>
              <a:rPr lang="en-US" sz="3200" i="1" dirty="0"/>
              <a:t> </a:t>
            </a:r>
            <a:r>
              <a:rPr lang="en-US" sz="3200" i="1" dirty="0" err="1"/>
              <a:t>bir</a:t>
            </a:r>
            <a:r>
              <a:rPr lang="en-US" sz="3200" i="1" dirty="0"/>
              <a:t> </a:t>
            </a:r>
            <a:r>
              <a:rPr lang="en-US" sz="3200" i="1" dirty="0" err="1"/>
              <a:t>anınızı</a:t>
            </a:r>
            <a:r>
              <a:rPr lang="en-US" sz="3200" i="1" dirty="0"/>
              <a:t> </a:t>
            </a:r>
            <a:r>
              <a:rPr lang="en-US" sz="3200" i="1" dirty="0" err="1"/>
              <a:t>hatırlıyor</a:t>
            </a:r>
            <a:r>
              <a:rPr lang="en-US" sz="3200" i="1" dirty="0"/>
              <a:t> </a:t>
            </a:r>
            <a:r>
              <a:rPr lang="en-US" sz="3200" i="1" dirty="0" err="1"/>
              <a:t>musunuz</a:t>
            </a:r>
            <a:r>
              <a:rPr lang="en-US" sz="3200" i="1" dirty="0" smtClean="0"/>
              <a:t>?  </a:t>
            </a:r>
            <a:endParaRPr lang="en-US" sz="3200" i="1" dirty="0"/>
          </a:p>
        </p:txBody>
      </p:sp>
    </p:spTree>
    <p:extLst>
      <p:ext uri="{BB962C8B-B14F-4D97-AF65-F5344CB8AC3E}">
        <p14:creationId xmlns:p14="http://schemas.microsoft.com/office/powerpoint/2010/main" val="2267528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59428"/>
            <a:ext cx="7886700" cy="990157"/>
          </a:xfrm>
        </p:spPr>
        <p:txBody>
          <a:bodyPr/>
          <a:lstStyle/>
          <a:p>
            <a:pPr algn="ctr"/>
            <a:r>
              <a:rPr lang="en-US" dirty="0" smtClean="0">
                <a:solidFill>
                  <a:srgbClr val="941651"/>
                </a:solidFill>
                <a:latin typeface="+mn-lt"/>
              </a:rPr>
              <a:t>RUHSAL ARMAĞANLARI</a:t>
            </a:r>
            <a:endParaRPr lang="en-US" dirty="0">
              <a:solidFill>
                <a:srgbClr val="941651"/>
              </a:solidFill>
              <a:latin typeface="+mn-lt"/>
            </a:endParaRPr>
          </a:p>
        </p:txBody>
      </p:sp>
      <p:sp>
        <p:nvSpPr>
          <p:cNvPr id="3" name="Content Placeholder 2"/>
          <p:cNvSpPr>
            <a:spLocks noGrp="1"/>
          </p:cNvSpPr>
          <p:nvPr>
            <p:ph idx="1"/>
          </p:nvPr>
        </p:nvSpPr>
        <p:spPr>
          <a:xfrm>
            <a:off x="285740" y="976537"/>
            <a:ext cx="3178973" cy="5881463"/>
          </a:xfrm>
        </p:spPr>
        <p:txBody>
          <a:bodyPr>
            <a:noAutofit/>
          </a:bodyPr>
          <a:lstStyle/>
          <a:p>
            <a:pPr marL="0" indent="0">
              <a:buNone/>
            </a:pPr>
            <a:r>
              <a:rPr lang="en-US" sz="2650" dirty="0" smtClean="0"/>
              <a:t>1.Korintliler 12:</a:t>
            </a:r>
          </a:p>
          <a:p>
            <a:r>
              <a:rPr lang="tr-TR" sz="2650" dirty="0"/>
              <a:t>Bilgece konuşma</a:t>
            </a:r>
            <a:endParaRPr lang="en-US" sz="2650" dirty="0"/>
          </a:p>
          <a:p>
            <a:r>
              <a:rPr lang="tr-TR" sz="2650" dirty="0"/>
              <a:t>Bilgi iletme</a:t>
            </a:r>
            <a:endParaRPr lang="en-US" sz="2650" dirty="0"/>
          </a:p>
          <a:p>
            <a:r>
              <a:rPr lang="tr-TR" sz="2650" dirty="0"/>
              <a:t>İman</a:t>
            </a:r>
            <a:endParaRPr lang="en-US" sz="2650" dirty="0"/>
          </a:p>
          <a:p>
            <a:r>
              <a:rPr lang="tr-TR" sz="2650" dirty="0"/>
              <a:t>Hastaları iyileştirme</a:t>
            </a:r>
            <a:endParaRPr lang="en-US" sz="2650" dirty="0"/>
          </a:p>
          <a:p>
            <a:r>
              <a:rPr lang="tr-TR" sz="2650" dirty="0"/>
              <a:t>Mucize yapma</a:t>
            </a:r>
            <a:endParaRPr lang="en-US" sz="2650" dirty="0"/>
          </a:p>
          <a:p>
            <a:r>
              <a:rPr lang="tr-TR" sz="2650" dirty="0"/>
              <a:t>Peygamberlikte bulunma</a:t>
            </a:r>
            <a:endParaRPr lang="en-US" sz="2650" dirty="0"/>
          </a:p>
          <a:p>
            <a:r>
              <a:rPr lang="tr-TR" sz="2650" dirty="0"/>
              <a:t>Ruhları ayırt etme</a:t>
            </a:r>
            <a:endParaRPr lang="en-US" sz="2650" dirty="0"/>
          </a:p>
          <a:p>
            <a:r>
              <a:rPr lang="tr-TR" sz="2650" dirty="0"/>
              <a:t>Çeşitli dillerle konuşma</a:t>
            </a:r>
            <a:endParaRPr lang="en-US" sz="2650" dirty="0"/>
          </a:p>
          <a:p>
            <a:r>
              <a:rPr lang="tr-TR" sz="2650" dirty="0"/>
              <a:t>Bu dilleri </a:t>
            </a:r>
            <a:r>
              <a:rPr lang="tr-TR" sz="2650" dirty="0" smtClean="0"/>
              <a:t>çevirme</a:t>
            </a:r>
            <a:endParaRPr lang="en-US" sz="2650" dirty="0"/>
          </a:p>
        </p:txBody>
      </p:sp>
      <p:sp>
        <p:nvSpPr>
          <p:cNvPr id="6" name="Content Placeholder 2"/>
          <p:cNvSpPr txBox="1">
            <a:spLocks/>
          </p:cNvSpPr>
          <p:nvPr/>
        </p:nvSpPr>
        <p:spPr>
          <a:xfrm>
            <a:off x="3666813" y="943874"/>
            <a:ext cx="2619693" cy="503237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err="1" smtClean="0"/>
              <a:t>Romalılar</a:t>
            </a:r>
            <a:r>
              <a:rPr lang="en-US" dirty="0" smtClean="0"/>
              <a:t> 12:</a:t>
            </a:r>
          </a:p>
          <a:p>
            <a:r>
              <a:rPr lang="tr-TR" dirty="0"/>
              <a:t>Peygamberlik</a:t>
            </a:r>
            <a:endParaRPr lang="en-US" dirty="0"/>
          </a:p>
          <a:p>
            <a:r>
              <a:rPr lang="tr-TR" dirty="0"/>
              <a:t>Hizmet etmek</a:t>
            </a:r>
            <a:endParaRPr lang="en-US" dirty="0"/>
          </a:p>
          <a:p>
            <a:r>
              <a:rPr lang="tr-TR" dirty="0"/>
              <a:t>Öğretmek</a:t>
            </a:r>
            <a:endParaRPr lang="en-US" dirty="0"/>
          </a:p>
          <a:p>
            <a:r>
              <a:rPr lang="tr-TR" dirty="0"/>
              <a:t>Öğüt vermek</a:t>
            </a:r>
            <a:endParaRPr lang="en-US" dirty="0"/>
          </a:p>
          <a:p>
            <a:r>
              <a:rPr lang="tr-TR" dirty="0"/>
              <a:t>Bağışta bulunmak</a:t>
            </a:r>
            <a:endParaRPr lang="en-US" dirty="0"/>
          </a:p>
          <a:p>
            <a:r>
              <a:rPr lang="tr-TR" dirty="0"/>
              <a:t>Yönetmek</a:t>
            </a:r>
            <a:endParaRPr lang="en-US" dirty="0"/>
          </a:p>
          <a:p>
            <a:r>
              <a:rPr lang="tr-TR" dirty="0"/>
              <a:t>Merhamet etmek</a:t>
            </a:r>
            <a:endParaRPr lang="en-US" dirty="0"/>
          </a:p>
          <a:p>
            <a:endParaRPr lang="en-US" dirty="0"/>
          </a:p>
        </p:txBody>
      </p:sp>
      <p:sp>
        <p:nvSpPr>
          <p:cNvPr id="7" name="Content Placeholder 2"/>
          <p:cNvSpPr txBox="1">
            <a:spLocks/>
          </p:cNvSpPr>
          <p:nvPr/>
        </p:nvSpPr>
        <p:spPr>
          <a:xfrm>
            <a:off x="6488605" y="960209"/>
            <a:ext cx="2571750" cy="503237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err="1" smtClean="0"/>
              <a:t>Efesliler</a:t>
            </a:r>
            <a:r>
              <a:rPr lang="en-US" dirty="0" smtClean="0"/>
              <a:t> 4:</a:t>
            </a:r>
          </a:p>
          <a:p>
            <a:r>
              <a:rPr lang="tr-TR" dirty="0"/>
              <a:t>Elçi</a:t>
            </a:r>
            <a:endParaRPr lang="en-US" dirty="0"/>
          </a:p>
          <a:p>
            <a:r>
              <a:rPr lang="tr-TR" dirty="0"/>
              <a:t>Peygamber</a:t>
            </a:r>
            <a:endParaRPr lang="en-US" dirty="0"/>
          </a:p>
          <a:p>
            <a:r>
              <a:rPr lang="tr-TR" dirty="0"/>
              <a:t>Müjdeci</a:t>
            </a:r>
            <a:endParaRPr lang="en-US" dirty="0"/>
          </a:p>
          <a:p>
            <a:r>
              <a:rPr lang="tr-TR" dirty="0"/>
              <a:t>Önder (Çoban)</a:t>
            </a:r>
            <a:endParaRPr lang="en-US" dirty="0"/>
          </a:p>
          <a:p>
            <a:r>
              <a:rPr lang="tr-TR" dirty="0" smtClean="0"/>
              <a:t>Öğretmen</a:t>
            </a:r>
            <a:endParaRPr lang="en-US" dirty="0"/>
          </a:p>
        </p:txBody>
      </p:sp>
    </p:spTree>
    <p:extLst>
      <p:ext uri="{BB962C8B-B14F-4D97-AF65-F5344CB8AC3E}">
        <p14:creationId xmlns:p14="http://schemas.microsoft.com/office/powerpoint/2010/main" val="13115543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1"/>
          </a:xfrm>
          <a:prstGeom prst="rect">
            <a:avLst/>
          </a:prstGeom>
        </p:spPr>
      </p:pic>
      <p:sp>
        <p:nvSpPr>
          <p:cNvPr id="2" name="Title 1"/>
          <p:cNvSpPr>
            <a:spLocks noGrp="1"/>
          </p:cNvSpPr>
          <p:nvPr>
            <p:ph type="title"/>
          </p:nvPr>
        </p:nvSpPr>
        <p:spPr>
          <a:xfrm>
            <a:off x="628650" y="449923"/>
            <a:ext cx="7886700" cy="1325563"/>
          </a:xfrm>
        </p:spPr>
        <p:txBody>
          <a:bodyPr>
            <a:normAutofit fontScale="90000"/>
          </a:bodyPr>
          <a:lstStyle/>
          <a:p>
            <a:pPr>
              <a:lnSpc>
                <a:spcPct val="100000"/>
              </a:lnSpc>
            </a:pPr>
            <a:r>
              <a:rPr lang="en-US" b="1" dirty="0">
                <a:solidFill>
                  <a:schemeClr val="bg1"/>
                </a:solidFill>
                <a:latin typeface="+mn-lt"/>
              </a:rPr>
              <a:t>SUCCESS PRINCIPLE</a:t>
            </a:r>
            <a:br>
              <a:rPr lang="en-US" b="1" dirty="0">
                <a:solidFill>
                  <a:schemeClr val="bg1"/>
                </a:solidFill>
                <a:latin typeface="+mn-lt"/>
              </a:rPr>
            </a:br>
            <a:r>
              <a:rPr lang="en-US" b="1" i="1" dirty="0">
                <a:solidFill>
                  <a:schemeClr val="bg1"/>
                </a:solidFill>
                <a:latin typeface="+mn-lt"/>
              </a:rPr>
              <a:t>BAŞARI İLKESİ</a:t>
            </a:r>
            <a:endParaRPr lang="en-US" i="1" dirty="0">
              <a:solidFill>
                <a:schemeClr val="bg1"/>
              </a:solidFill>
              <a:latin typeface="+mn-lt"/>
            </a:endParaRPr>
          </a:p>
        </p:txBody>
      </p:sp>
      <p:sp>
        <p:nvSpPr>
          <p:cNvPr id="3" name="Content Placeholder 2"/>
          <p:cNvSpPr>
            <a:spLocks noGrp="1"/>
          </p:cNvSpPr>
          <p:nvPr>
            <p:ph idx="1"/>
          </p:nvPr>
        </p:nvSpPr>
        <p:spPr>
          <a:xfrm>
            <a:off x="342899" y="3093987"/>
            <a:ext cx="8556171" cy="3551742"/>
          </a:xfrm>
        </p:spPr>
        <p:txBody>
          <a:bodyPr>
            <a:noAutofit/>
          </a:bodyPr>
          <a:lstStyle/>
          <a:p>
            <a:pPr marL="0" indent="0" algn="ctr">
              <a:buNone/>
            </a:pPr>
            <a:r>
              <a:rPr lang="en-US" sz="4000" dirty="0">
                <a:solidFill>
                  <a:srgbClr val="941651"/>
                </a:solidFill>
              </a:rPr>
              <a:t>God does not expect us to give to others what He has not first given to us</a:t>
            </a:r>
            <a:r>
              <a:rPr lang="en-US" sz="4000" dirty="0" smtClean="0">
                <a:solidFill>
                  <a:srgbClr val="941651"/>
                </a:solidFill>
              </a:rPr>
              <a:t>.</a:t>
            </a:r>
          </a:p>
          <a:p>
            <a:pPr marL="0" indent="0" algn="ctr">
              <a:buNone/>
            </a:pPr>
            <a:endParaRPr lang="en-US" sz="4000" dirty="0" smtClean="0">
              <a:solidFill>
                <a:srgbClr val="941651"/>
              </a:solidFill>
            </a:endParaRPr>
          </a:p>
          <a:p>
            <a:pPr marL="0" indent="0" algn="ctr">
              <a:buNone/>
            </a:pPr>
            <a:r>
              <a:rPr lang="en-US" sz="4000" i="1" dirty="0" err="1">
                <a:solidFill>
                  <a:srgbClr val="941651"/>
                </a:solidFill>
              </a:rPr>
              <a:t>Tanrı</a:t>
            </a:r>
            <a:r>
              <a:rPr lang="en-US" sz="4000" i="1" dirty="0">
                <a:solidFill>
                  <a:srgbClr val="941651"/>
                </a:solidFill>
              </a:rPr>
              <a:t>, </a:t>
            </a:r>
            <a:r>
              <a:rPr lang="en-US" sz="4000" i="1" dirty="0" err="1">
                <a:solidFill>
                  <a:srgbClr val="941651"/>
                </a:solidFill>
              </a:rPr>
              <a:t>önceden</a:t>
            </a:r>
            <a:r>
              <a:rPr lang="en-US" sz="4000" i="1" dirty="0">
                <a:solidFill>
                  <a:srgbClr val="941651"/>
                </a:solidFill>
              </a:rPr>
              <a:t> </a:t>
            </a:r>
            <a:r>
              <a:rPr lang="en-US" sz="4000" i="1" dirty="0" err="1">
                <a:solidFill>
                  <a:srgbClr val="941651"/>
                </a:solidFill>
              </a:rPr>
              <a:t>bize</a:t>
            </a:r>
            <a:r>
              <a:rPr lang="en-US" sz="4000" i="1" dirty="0">
                <a:solidFill>
                  <a:srgbClr val="941651"/>
                </a:solidFill>
              </a:rPr>
              <a:t> </a:t>
            </a:r>
            <a:r>
              <a:rPr lang="en-US" sz="4000" i="1" dirty="0" err="1">
                <a:solidFill>
                  <a:srgbClr val="941651"/>
                </a:solidFill>
              </a:rPr>
              <a:t>vermediği</a:t>
            </a:r>
            <a:r>
              <a:rPr lang="en-US" sz="4000" i="1" dirty="0">
                <a:solidFill>
                  <a:srgbClr val="941651"/>
                </a:solidFill>
              </a:rPr>
              <a:t> </a:t>
            </a:r>
            <a:r>
              <a:rPr lang="en-US" sz="4000" i="1" dirty="0" err="1">
                <a:solidFill>
                  <a:srgbClr val="941651"/>
                </a:solidFill>
              </a:rPr>
              <a:t>şeyleri</a:t>
            </a:r>
            <a:r>
              <a:rPr lang="en-US" sz="4000" i="1" dirty="0">
                <a:solidFill>
                  <a:srgbClr val="941651"/>
                </a:solidFill>
              </a:rPr>
              <a:t> </a:t>
            </a:r>
            <a:r>
              <a:rPr lang="en-US" sz="4000" i="1" dirty="0" err="1">
                <a:solidFill>
                  <a:srgbClr val="941651"/>
                </a:solidFill>
              </a:rPr>
              <a:t>başkalarına</a:t>
            </a:r>
            <a:r>
              <a:rPr lang="en-US" sz="4000" i="1" dirty="0">
                <a:solidFill>
                  <a:srgbClr val="941651"/>
                </a:solidFill>
              </a:rPr>
              <a:t> </a:t>
            </a:r>
            <a:r>
              <a:rPr lang="en-US" sz="4000" i="1" dirty="0" err="1">
                <a:solidFill>
                  <a:srgbClr val="941651"/>
                </a:solidFill>
              </a:rPr>
              <a:t>vermemizi</a:t>
            </a:r>
            <a:r>
              <a:rPr lang="en-US" sz="4000" i="1" dirty="0">
                <a:solidFill>
                  <a:srgbClr val="941651"/>
                </a:solidFill>
              </a:rPr>
              <a:t> </a:t>
            </a:r>
            <a:r>
              <a:rPr lang="en-US" sz="4000" i="1" dirty="0" err="1">
                <a:solidFill>
                  <a:srgbClr val="941651"/>
                </a:solidFill>
              </a:rPr>
              <a:t>beklemiyor</a:t>
            </a:r>
            <a:r>
              <a:rPr lang="en-US" sz="4000" i="1" dirty="0">
                <a:solidFill>
                  <a:srgbClr val="941651"/>
                </a:solidFill>
              </a:rPr>
              <a:t>.</a:t>
            </a:r>
          </a:p>
        </p:txBody>
      </p:sp>
    </p:spTree>
    <p:extLst>
      <p:ext uri="{BB962C8B-B14F-4D97-AF65-F5344CB8AC3E}">
        <p14:creationId xmlns:p14="http://schemas.microsoft.com/office/powerpoint/2010/main" val="19389331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309096" cy="7165509"/>
          </a:xfrm>
          <a:prstGeom prst="rect">
            <a:avLst/>
          </a:prstGeom>
        </p:spPr>
      </p:pic>
      <p:sp>
        <p:nvSpPr>
          <p:cNvPr id="2" name="Title 1"/>
          <p:cNvSpPr>
            <a:spLocks noGrp="1"/>
          </p:cNvSpPr>
          <p:nvPr>
            <p:ph type="title"/>
          </p:nvPr>
        </p:nvSpPr>
        <p:spPr>
          <a:xfrm>
            <a:off x="628650" y="1185764"/>
            <a:ext cx="7886700" cy="1325563"/>
          </a:xfrm>
        </p:spPr>
        <p:txBody>
          <a:bodyPr>
            <a:normAutofit fontScale="90000"/>
          </a:bodyPr>
          <a:lstStyle/>
          <a:p>
            <a:pPr algn="ctr">
              <a:lnSpc>
                <a:spcPct val="100000"/>
              </a:lnSpc>
            </a:pPr>
            <a:r>
              <a:rPr lang="en-US" b="1" dirty="0">
                <a:solidFill>
                  <a:srgbClr val="941651"/>
                </a:solidFill>
                <a:latin typeface="+mn-lt"/>
              </a:rPr>
              <a:t>MY PRAYER FOR TODAY</a:t>
            </a:r>
            <a:br>
              <a:rPr lang="en-US" b="1" dirty="0">
                <a:solidFill>
                  <a:srgbClr val="941651"/>
                </a:solidFill>
                <a:latin typeface="+mn-lt"/>
              </a:rPr>
            </a:br>
            <a:r>
              <a:rPr lang="en-US" b="1" i="1" dirty="0">
                <a:solidFill>
                  <a:srgbClr val="941651"/>
                </a:solidFill>
                <a:latin typeface="+mn-lt"/>
              </a:rPr>
              <a:t>BUGÜN İÇİN DUAM</a:t>
            </a:r>
            <a:br>
              <a:rPr lang="en-US" b="1" i="1" dirty="0">
                <a:solidFill>
                  <a:srgbClr val="941651"/>
                </a:solidFill>
                <a:latin typeface="+mn-lt"/>
              </a:rPr>
            </a:br>
            <a:r>
              <a:rPr lang="en-US" b="1" dirty="0">
                <a:solidFill>
                  <a:srgbClr val="941651"/>
                </a:solidFill>
                <a:latin typeface="+mn-lt"/>
              </a:rPr>
              <a:t/>
            </a:r>
            <a:br>
              <a:rPr lang="en-US" b="1" dirty="0">
                <a:solidFill>
                  <a:srgbClr val="941651"/>
                </a:solidFill>
                <a:latin typeface="+mn-lt"/>
              </a:rPr>
            </a:br>
            <a:r>
              <a:rPr lang="en-US" b="1" dirty="0">
                <a:solidFill>
                  <a:srgbClr val="941651"/>
                </a:solidFill>
                <a:latin typeface="+mn-lt"/>
              </a:rPr>
              <a:t> </a:t>
            </a:r>
          </a:p>
        </p:txBody>
      </p:sp>
      <p:sp>
        <p:nvSpPr>
          <p:cNvPr id="3" name="Content Placeholder 2"/>
          <p:cNvSpPr>
            <a:spLocks noGrp="1"/>
          </p:cNvSpPr>
          <p:nvPr>
            <p:ph idx="1"/>
          </p:nvPr>
        </p:nvSpPr>
        <p:spPr>
          <a:xfrm>
            <a:off x="195943" y="2641959"/>
            <a:ext cx="8948057" cy="4654181"/>
          </a:xfrm>
        </p:spPr>
        <p:txBody>
          <a:bodyPr>
            <a:normAutofit fontScale="55000" lnSpcReduction="20000"/>
          </a:bodyPr>
          <a:lstStyle/>
          <a:p>
            <a:pPr marL="0" indent="0" algn="ctr">
              <a:lnSpc>
                <a:spcPct val="100000"/>
              </a:lnSpc>
              <a:buNone/>
            </a:pPr>
            <a:r>
              <a:rPr lang="en-US" sz="5300" dirty="0" smtClean="0"/>
              <a:t>Dear </a:t>
            </a:r>
            <a:r>
              <a:rPr lang="en-US" sz="5300" dirty="0"/>
              <a:t>God, Thank You for the gifts and talents You have given me. I want to use them and multiply them for the blessing of other people and for honoring you. Please give me a willing and obedient heart to follow Your leading. Only in this way can I be fulfilled</a:t>
            </a:r>
            <a:r>
              <a:rPr lang="en-US" sz="5300" dirty="0" smtClean="0"/>
              <a:t>.</a:t>
            </a:r>
          </a:p>
          <a:p>
            <a:pPr marL="0" indent="0" algn="ctr">
              <a:lnSpc>
                <a:spcPct val="100000"/>
              </a:lnSpc>
              <a:buNone/>
            </a:pPr>
            <a:r>
              <a:rPr lang="en-US" sz="5300" i="1" dirty="0" err="1"/>
              <a:t>Sevgili</a:t>
            </a:r>
            <a:r>
              <a:rPr lang="en-US" sz="5300" i="1" dirty="0"/>
              <a:t> </a:t>
            </a:r>
            <a:r>
              <a:rPr lang="en-US" sz="5300" i="1" dirty="0" err="1"/>
              <a:t>Tanrım</a:t>
            </a:r>
            <a:r>
              <a:rPr lang="en-US" sz="5300" i="1" dirty="0"/>
              <a:t>, </a:t>
            </a:r>
            <a:r>
              <a:rPr lang="en-US" sz="5300" i="1" dirty="0" err="1"/>
              <a:t>bana</a:t>
            </a:r>
            <a:r>
              <a:rPr lang="en-US" sz="5300" i="1" dirty="0"/>
              <a:t> </a:t>
            </a:r>
            <a:r>
              <a:rPr lang="en-US" sz="5300" i="1" dirty="0" err="1"/>
              <a:t>verdiğin</a:t>
            </a:r>
            <a:r>
              <a:rPr lang="en-US" sz="5300" i="1" dirty="0"/>
              <a:t> </a:t>
            </a:r>
            <a:r>
              <a:rPr lang="en-US" sz="5300" i="1" dirty="0" err="1"/>
              <a:t>armağanlar</a:t>
            </a:r>
            <a:r>
              <a:rPr lang="en-US" sz="5300" i="1" dirty="0"/>
              <a:t> </a:t>
            </a:r>
            <a:r>
              <a:rPr lang="en-US" sz="5300" i="1" dirty="0" err="1"/>
              <a:t>ve</a:t>
            </a:r>
            <a:r>
              <a:rPr lang="en-US" sz="5300" i="1" dirty="0"/>
              <a:t> </a:t>
            </a:r>
            <a:r>
              <a:rPr lang="en-US" sz="5300" i="1" dirty="0" err="1"/>
              <a:t>yetenekler</a:t>
            </a:r>
            <a:r>
              <a:rPr lang="en-US" sz="5300" i="1" dirty="0"/>
              <a:t> </a:t>
            </a:r>
            <a:r>
              <a:rPr lang="en-US" sz="5300" i="1" dirty="0" err="1"/>
              <a:t>için</a:t>
            </a:r>
            <a:r>
              <a:rPr lang="en-US" sz="5300" i="1" dirty="0"/>
              <a:t> </a:t>
            </a:r>
            <a:r>
              <a:rPr lang="en-US" sz="5300" i="1" dirty="0" err="1"/>
              <a:t>teşekkür</a:t>
            </a:r>
            <a:r>
              <a:rPr lang="en-US" sz="5300" i="1" dirty="0"/>
              <a:t> </a:t>
            </a:r>
            <a:r>
              <a:rPr lang="en-US" sz="5300" i="1" dirty="0" err="1"/>
              <a:t>ederim</a:t>
            </a:r>
            <a:r>
              <a:rPr lang="en-US" sz="5300" i="1" dirty="0"/>
              <a:t>. </a:t>
            </a:r>
            <a:r>
              <a:rPr lang="en-US" sz="5300" i="1" dirty="0" err="1"/>
              <a:t>Onları</a:t>
            </a:r>
            <a:r>
              <a:rPr lang="en-US" sz="5300" i="1" dirty="0"/>
              <a:t> </a:t>
            </a:r>
            <a:r>
              <a:rPr lang="en-US" sz="5300" i="1" dirty="0" err="1"/>
              <a:t>başkalarının</a:t>
            </a:r>
            <a:r>
              <a:rPr lang="en-US" sz="5300" i="1" dirty="0"/>
              <a:t> </a:t>
            </a:r>
            <a:r>
              <a:rPr lang="en-US" sz="5300" i="1" dirty="0" err="1"/>
              <a:t>bereketini</a:t>
            </a:r>
            <a:r>
              <a:rPr lang="en-US" sz="5300" i="1" dirty="0"/>
              <a:t> </a:t>
            </a:r>
            <a:r>
              <a:rPr lang="en-US" sz="5300" i="1" dirty="0" err="1"/>
              <a:t>arttırmak</a:t>
            </a:r>
            <a:r>
              <a:rPr lang="en-US" sz="5300" i="1" dirty="0"/>
              <a:t> </a:t>
            </a:r>
            <a:r>
              <a:rPr lang="en-US" sz="5300" i="1" dirty="0" err="1"/>
              <a:t>ve</a:t>
            </a:r>
            <a:r>
              <a:rPr lang="en-US" sz="5300" i="1" dirty="0"/>
              <a:t> </a:t>
            </a:r>
            <a:r>
              <a:rPr lang="en-US" sz="5300" i="1" dirty="0" err="1"/>
              <a:t>Seni</a:t>
            </a:r>
            <a:r>
              <a:rPr lang="en-US" sz="5300" i="1" dirty="0"/>
              <a:t> </a:t>
            </a:r>
            <a:r>
              <a:rPr lang="en-US" sz="5300" i="1" dirty="0" err="1"/>
              <a:t>onurlandırmak</a:t>
            </a:r>
            <a:r>
              <a:rPr lang="en-US" sz="5300" i="1" dirty="0"/>
              <a:t> </a:t>
            </a:r>
            <a:r>
              <a:rPr lang="en-US" sz="5300" i="1" dirty="0" err="1"/>
              <a:t>için</a:t>
            </a:r>
            <a:r>
              <a:rPr lang="en-US" sz="5300" i="1" dirty="0"/>
              <a:t> </a:t>
            </a:r>
            <a:r>
              <a:rPr lang="en-US" sz="5300" i="1" dirty="0" err="1"/>
              <a:t>kullanmak</a:t>
            </a:r>
            <a:r>
              <a:rPr lang="en-US" sz="5300" i="1" dirty="0"/>
              <a:t> </a:t>
            </a:r>
            <a:r>
              <a:rPr lang="en-US" sz="5300" i="1" dirty="0" err="1"/>
              <a:t>ve</a:t>
            </a:r>
            <a:r>
              <a:rPr lang="en-US" sz="5300" i="1" dirty="0"/>
              <a:t> </a:t>
            </a:r>
            <a:r>
              <a:rPr lang="en-US" sz="5300" i="1" dirty="0" err="1"/>
              <a:t>geliştirmek</a:t>
            </a:r>
            <a:r>
              <a:rPr lang="en-US" sz="5300" i="1" dirty="0"/>
              <a:t> </a:t>
            </a:r>
            <a:r>
              <a:rPr lang="en-US" sz="5300" i="1" dirty="0" err="1"/>
              <a:t>istiyorum</a:t>
            </a:r>
            <a:r>
              <a:rPr lang="en-US" sz="5300" i="1" dirty="0"/>
              <a:t>. </a:t>
            </a:r>
            <a:r>
              <a:rPr lang="en-US" sz="5300" i="1" dirty="0" err="1"/>
              <a:t>Lütfen</a:t>
            </a:r>
            <a:r>
              <a:rPr lang="en-US" sz="5300" i="1" dirty="0"/>
              <a:t> </a:t>
            </a:r>
            <a:r>
              <a:rPr lang="en-US" sz="5300" i="1" dirty="0" err="1"/>
              <a:t>liderliğini</a:t>
            </a:r>
            <a:r>
              <a:rPr lang="en-US" sz="5300" i="1" dirty="0"/>
              <a:t> </a:t>
            </a:r>
            <a:r>
              <a:rPr lang="en-US" sz="5300" i="1" dirty="0" err="1"/>
              <a:t>takip</a:t>
            </a:r>
            <a:r>
              <a:rPr lang="en-US" sz="5300" i="1" dirty="0"/>
              <a:t> </a:t>
            </a:r>
            <a:r>
              <a:rPr lang="en-US" sz="5300" i="1" dirty="0" err="1"/>
              <a:t>edebilmem</a:t>
            </a:r>
            <a:r>
              <a:rPr lang="en-US" sz="5300" i="1" dirty="0"/>
              <a:t> </a:t>
            </a:r>
            <a:r>
              <a:rPr lang="en-US" sz="5300" i="1" dirty="0" err="1"/>
              <a:t>için</a:t>
            </a:r>
            <a:r>
              <a:rPr lang="en-US" sz="5300" i="1" dirty="0"/>
              <a:t> </a:t>
            </a:r>
            <a:r>
              <a:rPr lang="en-US" sz="5300" i="1" dirty="0" err="1"/>
              <a:t>bana</a:t>
            </a:r>
            <a:r>
              <a:rPr lang="en-US" sz="5300" i="1" dirty="0"/>
              <a:t> </a:t>
            </a:r>
            <a:r>
              <a:rPr lang="en-US" sz="5300" i="1" dirty="0" err="1"/>
              <a:t>istekli</a:t>
            </a:r>
            <a:r>
              <a:rPr lang="en-US" sz="5300" i="1" dirty="0"/>
              <a:t> </a:t>
            </a:r>
            <a:r>
              <a:rPr lang="en-US" sz="5300" i="1" dirty="0" err="1"/>
              <a:t>ve</a:t>
            </a:r>
            <a:r>
              <a:rPr lang="en-US" sz="5300" i="1" dirty="0"/>
              <a:t> </a:t>
            </a:r>
            <a:r>
              <a:rPr lang="en-US" sz="5300" i="1" dirty="0" err="1"/>
              <a:t>itaatkar</a:t>
            </a:r>
            <a:r>
              <a:rPr lang="en-US" sz="5300" i="1" dirty="0"/>
              <a:t> </a:t>
            </a:r>
            <a:r>
              <a:rPr lang="en-US" sz="5300" i="1" dirty="0" err="1"/>
              <a:t>bir</a:t>
            </a:r>
            <a:r>
              <a:rPr lang="en-US" sz="5300" i="1" dirty="0"/>
              <a:t> </a:t>
            </a:r>
            <a:r>
              <a:rPr lang="en-US" sz="5300" i="1" dirty="0" err="1"/>
              <a:t>kalp</a:t>
            </a:r>
            <a:r>
              <a:rPr lang="en-US" sz="5300" i="1" dirty="0"/>
              <a:t> ver. </a:t>
            </a:r>
            <a:r>
              <a:rPr lang="en-US" sz="5300" i="1" dirty="0" err="1"/>
              <a:t>Sadece</a:t>
            </a:r>
            <a:r>
              <a:rPr lang="en-US" sz="5300" i="1" dirty="0"/>
              <a:t> </a:t>
            </a:r>
            <a:r>
              <a:rPr lang="en-US" sz="5300" i="1" dirty="0" err="1"/>
              <a:t>bu</a:t>
            </a:r>
            <a:r>
              <a:rPr lang="en-US" sz="5300" i="1" dirty="0"/>
              <a:t> </a:t>
            </a:r>
            <a:r>
              <a:rPr lang="en-US" sz="5300" i="1" dirty="0" err="1"/>
              <a:t>şekilde</a:t>
            </a:r>
            <a:r>
              <a:rPr lang="en-US" sz="5300" i="1" dirty="0"/>
              <a:t> </a:t>
            </a:r>
            <a:r>
              <a:rPr lang="en-US" sz="5300" i="1" dirty="0" err="1"/>
              <a:t>makbul</a:t>
            </a:r>
            <a:r>
              <a:rPr lang="en-US" sz="5300" i="1" dirty="0"/>
              <a:t> </a:t>
            </a:r>
            <a:r>
              <a:rPr lang="en-US" sz="5300" i="1" dirty="0" err="1"/>
              <a:t>biri</a:t>
            </a:r>
            <a:r>
              <a:rPr lang="en-US" sz="5300" i="1" dirty="0"/>
              <a:t> </a:t>
            </a:r>
            <a:r>
              <a:rPr lang="en-US" sz="5300" i="1" dirty="0" err="1"/>
              <a:t>haline</a:t>
            </a:r>
            <a:r>
              <a:rPr lang="en-US" sz="5300" i="1" dirty="0"/>
              <a:t> </a:t>
            </a:r>
            <a:r>
              <a:rPr lang="en-US" sz="5300" i="1" dirty="0" err="1"/>
              <a:t>gelebilirim</a:t>
            </a:r>
            <a:r>
              <a:rPr lang="en-US" sz="5300" i="1" dirty="0"/>
              <a:t>.</a:t>
            </a:r>
          </a:p>
          <a:p>
            <a:pPr marL="0" indent="0" algn="ctr">
              <a:lnSpc>
                <a:spcPct val="100000"/>
              </a:lnSpc>
              <a:buNone/>
            </a:pPr>
            <a:r>
              <a:rPr lang="en-US" sz="3200" dirty="0" smtClean="0"/>
              <a:t> </a:t>
            </a:r>
            <a:endParaRPr lang="en-US" sz="3200" dirty="0"/>
          </a:p>
        </p:txBody>
      </p:sp>
    </p:spTree>
    <p:extLst>
      <p:ext uri="{BB962C8B-B14F-4D97-AF65-F5344CB8AC3E}">
        <p14:creationId xmlns:p14="http://schemas.microsoft.com/office/powerpoint/2010/main" val="635042373"/>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246</TotalTime>
  <Words>1242</Words>
  <Application>Microsoft Macintosh PowerPoint</Application>
  <PresentationFormat>On-screen Show (4:3)</PresentationFormat>
  <Paragraphs>254</Paragraphs>
  <Slides>11</Slides>
  <Notes>11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11</vt:i4>
      </vt:variant>
    </vt:vector>
  </HeadingPairs>
  <TitlesOfParts>
    <vt:vector size="18" baseType="lpstr">
      <vt:lpstr>Arial</vt:lpstr>
      <vt:lpstr>Arial Unicode MS</vt:lpstr>
      <vt:lpstr>Calibri</vt:lpstr>
      <vt:lpstr>Calibri Light</vt:lpstr>
      <vt:lpstr>Helvetica</vt:lpstr>
      <vt:lpstr>Palatino Linotype</vt:lpstr>
      <vt:lpstr>Office Theme</vt:lpstr>
      <vt:lpstr>PowerPoint Presentation</vt:lpstr>
      <vt:lpstr>A Fulfilled Woman: Lesson 2 Makbul Bir Kadın: Ders 2</vt:lpstr>
      <vt:lpstr>PowerPoint Presentation</vt:lpstr>
      <vt:lpstr>WHAT ARE THE EXPECTATIONS OF MY ROLE? BENİM ROLÜM İÇİN BEKLENTİLER NEDİR?  </vt:lpstr>
      <vt:lpstr>THE G FACTOR A FAKTÖRÜ</vt:lpstr>
      <vt:lpstr>GIVING WHAT I HAVE NEYİM VARSA VERMEK</vt:lpstr>
      <vt:lpstr>RATE YOURSELF KENDİNİZİ DEĞERLENDİRİN  </vt:lpstr>
      <vt:lpstr>PERSONAL GROWTH EXERCISES KİŞİSEL BÜYÜME EGZERSİZLERİ</vt:lpstr>
      <vt:lpstr>RUHSAL ARMAĞANLARI</vt:lpstr>
      <vt:lpstr>SUCCESS PRINCIPLE BAŞARI İLKESİ</vt:lpstr>
      <vt:lpstr>MY PRAYER FOR TODAY BUGÜN İÇİN DUAM   </vt:lpstr>
    </vt:vector>
  </TitlesOfParts>
  <Company/>
  <LinksUpToDate>false</LinksUpToDate>
  <SharedDoc>false</SharedDoc>
  <HyperlinksChanged>false</HyperlinksChanged>
  <AppVersion>15.0022</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Arrais, Raquel</dc:creator>
  <cp:lastModifiedBy>Microsoft Office User</cp:lastModifiedBy>
  <cp:revision>30</cp:revision>
  <dcterms:created xsi:type="dcterms:W3CDTF">2016-03-01T15:04:39Z</dcterms:created>
  <dcterms:modified xsi:type="dcterms:W3CDTF">2018-03-23T18:25:57Z</dcterms:modified>
</cp:coreProperties>
</file>