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7" r:id="rId2"/>
    <p:sldId id="256" r:id="rId3"/>
    <p:sldId id="258" r:id="rId4"/>
    <p:sldId id="259" r:id="rId5"/>
    <p:sldId id="260" r:id="rId6"/>
    <p:sldId id="265" r:id="rId7"/>
    <p:sldId id="264" r:id="rId8"/>
    <p:sldId id="261" r:id="rId9"/>
    <p:sldId id="262" r:id="rId10"/>
    <p:sldId id="263"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3"/>
    <p:restoredTop sz="68094"/>
  </p:normalViewPr>
  <p:slideViewPr>
    <p:cSldViewPr snapToGrid="0" snapToObjects="1">
      <p:cViewPr varScale="1">
        <p:scale>
          <a:sx n="83" d="100"/>
          <a:sy n="83" d="100"/>
        </p:scale>
        <p:origin x="2192" y="200"/>
      </p:cViewPr>
      <p:guideLst/>
    </p:cSldViewPr>
  </p:slideViewPr>
  <p:notesTextViewPr>
    <p:cViewPr>
      <p:scale>
        <a:sx n="1" d="1"/>
        <a:sy n="1" d="1"/>
      </p:scale>
      <p:origin x="0" y="0"/>
    </p:cViewPr>
  </p:notesTextViewPr>
  <p:notesViewPr>
    <p:cSldViewPr snapToGrid="0" snapToObjects="1">
      <p:cViewPr varScale="1">
        <p:scale>
          <a:sx n="48" d="100"/>
          <a:sy n="48" d="100"/>
        </p:scale>
        <p:origin x="4104"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AF801C-EF8F-8D4A-B918-896B6DC049BD}"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A81ED-66CC-0849-AFCE-6513C990AE04}" type="slidenum">
              <a:rPr lang="en-US" smtClean="0"/>
              <a:t>‹#›</a:t>
            </a:fld>
            <a:endParaRPr lang="en-US"/>
          </a:p>
        </p:txBody>
      </p:sp>
    </p:spTree>
    <p:extLst>
      <p:ext uri="{BB962C8B-B14F-4D97-AF65-F5344CB8AC3E}">
        <p14:creationId xmlns:p14="http://schemas.microsoft.com/office/powerpoint/2010/main" val="1602787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123250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 A SPIRITUAL WOMAN</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RUHSAL BİR KADIN</a:t>
            </a:r>
            <a:endParaRPr lang="en-US" sz="120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3A81ED-66CC-0849-AFCE-6513C990AE04}" type="slidenum">
              <a:rPr lang="en-US" smtClean="0"/>
              <a:t>2</a:t>
            </a:fld>
            <a:endParaRPr lang="en-US"/>
          </a:p>
        </p:txBody>
      </p:sp>
    </p:spTree>
    <p:extLst>
      <p:ext uri="{BB962C8B-B14F-4D97-AF65-F5344CB8AC3E}">
        <p14:creationId xmlns:p14="http://schemas.microsoft.com/office/powerpoint/2010/main" val="6963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man without the Spirit does not accept the things that come from the Spirit of God, for they are foolishness to him, and he cannot understand them, because they are spiritually discerned. </a:t>
            </a:r>
          </a:p>
          <a:p>
            <a:r>
              <a:rPr lang="en-US" sz="1200" kern="1200" dirty="0" smtClean="0">
                <a:solidFill>
                  <a:schemeClr val="tx1"/>
                </a:solidFill>
                <a:effectLst/>
                <a:latin typeface="+mn-lt"/>
                <a:ea typeface="+mn-ea"/>
                <a:cs typeface="+mn-cs"/>
              </a:rPr>
              <a:t>The spiritual man makes judgments about all things, but he himself is not subject to any man’s judgment: ‘For who has known the mind of the Lord that he may instruct him?’”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 Corinthians 2:14-16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be a spiritual woman requires us to listen. To be quiet is the way to hear God’s voice speaking to our hearts and minds. God made us in His image, the Bible tells us, and that means we can be spiritual and can come close to Him.  He has invited us to do this. God has invited us to come close by reading His Word, then listening to His small voice and talking to Him through the avenue of prayer.  Many women in the past have experienced His closeness because they have done just that—read and prayed. When we do this, we will know the direction to take in our lives, and we will have compassion for those around us. To be spiritual is really the way that God designed us to be. Spiritual things are “spiritually discerned” (1 </a:t>
            </a:r>
            <a:r>
              <a:rPr lang="en-US" sz="1200" kern="1200" dirty="0" err="1" smtClean="0">
                <a:solidFill>
                  <a:schemeClr val="tx1"/>
                </a:solidFill>
                <a:effectLst/>
                <a:latin typeface="+mn-lt"/>
                <a:ea typeface="+mn-ea"/>
                <a:cs typeface="+mn-cs"/>
              </a:rPr>
              <a:t>Cor</a:t>
            </a:r>
            <a:r>
              <a:rPr lang="en-US" sz="1200" kern="1200" dirty="0" smtClean="0">
                <a:solidFill>
                  <a:schemeClr val="tx1"/>
                </a:solidFill>
                <a:effectLst/>
                <a:latin typeface="+mn-lt"/>
                <a:ea typeface="+mn-ea"/>
                <a:cs typeface="+mn-cs"/>
              </a:rPr>
              <a:t> 2:14). The guidelines in this lesson will help us understand this concept more fully.</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“Doğal kişi,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Ruhu'yla</a:t>
            </a:r>
            <a:r>
              <a:rPr lang="tr-TR" sz="1200" i="1" kern="1200" dirty="0" smtClean="0">
                <a:solidFill>
                  <a:schemeClr val="tx1"/>
                </a:solidFill>
                <a:effectLst/>
                <a:latin typeface="+mn-lt"/>
                <a:ea typeface="+mn-ea"/>
                <a:cs typeface="+mn-cs"/>
              </a:rPr>
              <a:t> ilgili gerçekleri kabul etmez. Çünkü bunlar ona saçma gelir, ruhça değerlendirildikleri için bunları anlayamaz. Ruhsal kişi her konuda yargı yürütebilir, ama kimse onun hakkında yargı yürütemez.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düşüncesini kim bildi ki, O'na öğüt verebilsin?’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a:t>
            </a:r>
            <a:r>
              <a:rPr lang="tr-TR" sz="1200" i="1" kern="1200" dirty="0" err="1" smtClean="0">
                <a:solidFill>
                  <a:schemeClr val="tx1"/>
                </a:solidFill>
                <a:effectLst/>
                <a:latin typeface="+mn-lt"/>
                <a:ea typeface="+mn-ea"/>
                <a:cs typeface="+mn-cs"/>
              </a:rPr>
              <a:t>Korintliler</a:t>
            </a:r>
            <a:r>
              <a:rPr lang="tr-TR" sz="1200" i="1" kern="1200" dirty="0" smtClean="0">
                <a:solidFill>
                  <a:schemeClr val="tx1"/>
                </a:solidFill>
                <a:effectLst/>
                <a:latin typeface="+mn-lt"/>
                <a:ea typeface="+mn-ea"/>
                <a:cs typeface="+mn-cs"/>
              </a:rPr>
              <a:t> 2:14-16</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Ruhsal bir kadın olmak, dinlememizi gerektirir. Sessiz olmak,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sesinin kalplerimize ve zihinlerimize konuşmasını anlamanın yoludur. Kutsal Kitap,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bizleri O'nun benzerliğinde yarattığını söylüyor; bu da bizim ruhsal olup O'na yaklaşabileceğimiz anlamına gelir. Bizi bunu yapmaya davet etti. Rab, Sözünü okumamız, ardından nazik sesini dinlememiz ve dua aracılığıyla kendisiyle konuşmak üzere yaklaşmamız için davet etti. Geçmişteki pek çok kadın, yalnızca okuyup dua ederek O’nun yakınlığını deneyimlemişlerdi. Bunu yaptığımızda, hayatlarımızı ne tarafa yönlendireceğimizi öğreneceğiz ve çevremizdeki insanlara karşı şefkatimiz olacak. Ruhsal olmak aslında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tasarladığı gibi olmaktır. Ruhsal şeyler "ruhça değerlendirilir" (1. Kor. 2:14). Bu dersin ana hatları, bu kavramın daha iyi anlaşılmasına yardımcı olacaktır.</a:t>
            </a:r>
            <a:r>
              <a:rPr lang="en-US" i="1" dirty="0" smtClean="0">
                <a:effectLst/>
              </a:rPr>
              <a:t> </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3</a:t>
            </a:fld>
            <a:endParaRPr lang="en-US"/>
          </a:p>
        </p:txBody>
      </p:sp>
    </p:spTree>
    <p:extLst>
      <p:ext uri="{BB962C8B-B14F-4D97-AF65-F5344CB8AC3E}">
        <p14:creationId xmlns:p14="http://schemas.microsoft.com/office/powerpoint/2010/main" val="77394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Nine characteristics of a godly woman can be expressed and remembered by using the letters of the word </a:t>
            </a:r>
            <a:r>
              <a:rPr lang="en-US" sz="1200" i="1" kern="1200" dirty="0" smtClean="0">
                <a:solidFill>
                  <a:schemeClr val="tx1"/>
                </a:solidFill>
                <a:effectLst/>
                <a:latin typeface="+mn-lt"/>
                <a:ea typeface="+mn-ea"/>
                <a:cs typeface="+mn-cs"/>
              </a:rPr>
              <a:t>spiritua</a:t>
            </a:r>
            <a:r>
              <a:rPr lang="en-US" sz="1200" kern="1200" dirty="0" smtClean="0">
                <a:solidFill>
                  <a:schemeClr val="tx1"/>
                </a:solidFill>
                <a:effectLst/>
                <a:latin typeface="+mn-lt"/>
                <a:ea typeface="+mn-ea"/>
                <a:cs typeface="+mn-cs"/>
              </a:rPr>
              <a:t>l as an ac</a:t>
            </a: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D</a:t>
            </a:r>
            <a:r>
              <a:rPr lang="tr-TR" i="1" dirty="0" err="1" smtClean="0"/>
              <a:t>indar</a:t>
            </a:r>
            <a:r>
              <a:rPr lang="tr-TR" i="1" dirty="0" smtClean="0"/>
              <a:t> bir kadının dokuz özelliği</a:t>
            </a:r>
            <a:r>
              <a:rPr lang="en-US" i="1" dirty="0" smtClean="0"/>
              <a:t> </a:t>
            </a:r>
            <a:r>
              <a:rPr lang="tr-TR" i="1" dirty="0" err="1" smtClean="0"/>
              <a:t>akrostik</a:t>
            </a:r>
            <a:r>
              <a:rPr lang="tr-TR" i="1" dirty="0" smtClean="0"/>
              <a:t> olarak SPIRITUAL (Ruhsal) kelimesinin harflerini kullanarak hatırlayın.</a:t>
            </a:r>
            <a:endParaRPr lang="en-US" i="1" dirty="0" smtClean="0"/>
          </a:p>
        </p:txBody>
      </p:sp>
      <p:sp>
        <p:nvSpPr>
          <p:cNvPr id="4" name="Slide Number Placeholder 3"/>
          <p:cNvSpPr>
            <a:spLocks noGrp="1"/>
          </p:cNvSpPr>
          <p:nvPr>
            <p:ph type="sldNum" sz="quarter" idx="10"/>
          </p:nvPr>
        </p:nvSpPr>
        <p:spPr/>
        <p:txBody>
          <a:bodyPr/>
          <a:lstStyle/>
          <a:p>
            <a:fld id="{853A81ED-66CC-0849-AFCE-6513C990AE04}" type="slidenum">
              <a:rPr lang="en-US" smtClean="0"/>
              <a:t>4</a:t>
            </a:fld>
            <a:endParaRPr lang="en-US"/>
          </a:p>
        </p:txBody>
      </p:sp>
    </p:spTree>
    <p:extLst>
      <p:ext uri="{BB962C8B-B14F-4D97-AF65-F5344CB8AC3E}">
        <p14:creationId xmlns:p14="http://schemas.microsoft.com/office/powerpoint/2010/main" val="24343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3138" y="484188"/>
            <a:ext cx="2911475" cy="2182812"/>
          </a:xfrm>
        </p:spPr>
      </p:sp>
      <p:sp>
        <p:nvSpPr>
          <p:cNvPr id="3" name="Notes Placeholder 2"/>
          <p:cNvSpPr>
            <a:spLocks noGrp="1"/>
          </p:cNvSpPr>
          <p:nvPr>
            <p:ph type="body" idx="1"/>
          </p:nvPr>
        </p:nvSpPr>
        <p:spPr>
          <a:xfrm>
            <a:off x="685800" y="2840693"/>
            <a:ext cx="5486400" cy="3600450"/>
          </a:xfrm>
        </p:spPr>
        <p:txBody>
          <a:bodyPr/>
          <a:lstStyle/>
          <a:p>
            <a:r>
              <a:rPr lang="en-US" sz="1200" b="1" kern="1200" dirty="0" smtClean="0">
                <a:solidFill>
                  <a:schemeClr val="tx1"/>
                </a:solidFill>
                <a:effectLst/>
                <a:latin typeface="+mn-lt"/>
                <a:ea typeface="+mn-ea"/>
                <a:cs typeface="+mn-cs"/>
              </a:rPr>
              <a:t>S – Sense of the eternal</a:t>
            </a:r>
            <a:r>
              <a:rPr lang="en-US" sz="1200" b="1"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 spiritual woman will have her priorities in order, understanding that only what she has done for Christ has lasting value. After an experience where God spoke to her soul very clearly, Amy discouraged her mother’s attempts to buy her an evening dress. She said, “What are parties and fine clothes in light of eternity?” We may ask ourselves, “In the light of eternity, how important are some of the things on which I spend my time and money?”</a:t>
            </a:r>
          </a:p>
          <a:p>
            <a:r>
              <a:rPr lang="en-US" sz="1200" i="1" kern="1200" dirty="0" smtClean="0">
                <a:solidFill>
                  <a:schemeClr val="tx1"/>
                </a:solidFill>
                <a:effectLst/>
                <a:latin typeface="+mn-lt"/>
                <a:ea typeface="+mn-ea"/>
                <a:cs typeface="+mn-cs"/>
              </a:rPr>
              <a:t>Lord, give me a sense of the eternal.  Help me get my priorities straight.</a:t>
            </a: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S – Sense. Ebediyet hissi.</a:t>
            </a:r>
            <a:r>
              <a:rPr lang="tr-TR" sz="1200" i="1" kern="1200" dirty="0" smtClean="0">
                <a:solidFill>
                  <a:schemeClr val="tx1"/>
                </a:solidFill>
                <a:effectLst/>
                <a:latin typeface="+mn-lt"/>
                <a:ea typeface="+mn-ea"/>
                <a:cs typeface="+mn-cs"/>
              </a:rPr>
              <a:t> Ruhsal bir kadın, Mesih için yaptıklarının kalıcı değerlere sahip olduğunu anlar ve böylece önceliklerini koyar.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ruhuna çok açık bir şekilde konuştuğu bir deneyimden sonra, </a:t>
            </a:r>
            <a:r>
              <a:rPr lang="tr-TR" sz="1200" i="1" kern="1200" dirty="0" err="1" smtClean="0">
                <a:solidFill>
                  <a:schemeClr val="tx1"/>
                </a:solidFill>
                <a:effectLst/>
                <a:latin typeface="+mn-lt"/>
                <a:ea typeface="+mn-ea"/>
                <a:cs typeface="+mn-cs"/>
              </a:rPr>
              <a:t>Amy</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Carmichael</a:t>
            </a:r>
            <a:r>
              <a:rPr lang="tr-TR" sz="1200" i="1" kern="1200" dirty="0" smtClean="0">
                <a:solidFill>
                  <a:schemeClr val="tx1"/>
                </a:solidFill>
                <a:effectLst/>
                <a:latin typeface="+mn-lt"/>
                <a:ea typeface="+mn-ea"/>
                <a:cs typeface="+mn-cs"/>
              </a:rPr>
              <a:t> annesinin kendisine bir gece elbisesi almaya çalışmasını engelledi. "Sonsuzluğun ışığında partiler ve kıyafetler nedir?" dedi. Kendimize şunu sorabiliriz, "Sonsuzluğun ışığında, zamanımı ve paramı harcadığım bazı şeyler ne kadar önemlidir?"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bana ebediyet hissi ver. Önceliklerimi düzgün ayarlamama yardım et.</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 – Prayer is important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Prayer is vital to the life of a spiritual woman. To her, God is real, someone interested in all the circumstances of her life. Becky says she had very little time for God before she attended a prayer seminar. During one session, the speaker said, “Prayerlessness is a sin.” Becky was shocked and thought about how little time she had for God, yet she said she loved Him. Before the seminar was over, she developed a plan that easily takes her through an hour of prayer, Bible study, and meditation every morning. We could ask, “What in my life can be condensed or discarded so that I can spend an hour with my Lord each day?”</a:t>
            </a:r>
          </a:p>
          <a:p>
            <a:r>
              <a:rPr lang="en-US" sz="1200" i="1" kern="1200" dirty="0" smtClean="0">
                <a:solidFill>
                  <a:schemeClr val="tx1"/>
                </a:solidFill>
                <a:effectLst/>
                <a:latin typeface="+mn-lt"/>
                <a:ea typeface="+mn-ea"/>
                <a:cs typeface="+mn-cs"/>
              </a:rPr>
              <a:t>Lord, forgive me for the sin of prayerlessness.  Help me find time to spend with You.</a:t>
            </a: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P – </a:t>
            </a:r>
            <a:r>
              <a:rPr lang="tr-TR" sz="1200" b="1" i="1" kern="1200" dirty="0" err="1" smtClean="0">
                <a:solidFill>
                  <a:schemeClr val="tx1"/>
                </a:solidFill>
                <a:effectLst/>
                <a:latin typeface="+mn-lt"/>
                <a:ea typeface="+mn-ea"/>
                <a:cs typeface="+mn-cs"/>
              </a:rPr>
              <a:t>Prayer</a:t>
            </a:r>
            <a:r>
              <a:rPr lang="tr-TR" sz="1200" b="1" i="1" kern="1200" dirty="0" smtClean="0">
                <a:solidFill>
                  <a:schemeClr val="tx1"/>
                </a:solidFill>
                <a:effectLst/>
                <a:latin typeface="+mn-lt"/>
                <a:ea typeface="+mn-ea"/>
                <a:cs typeface="+mn-cs"/>
              </a:rPr>
              <a:t>. Dua önemlidir.</a:t>
            </a:r>
            <a:r>
              <a:rPr lang="tr-TR" sz="1200" i="1" kern="1200" dirty="0" smtClean="0">
                <a:solidFill>
                  <a:schemeClr val="tx1"/>
                </a:solidFill>
                <a:effectLst/>
                <a:latin typeface="+mn-lt"/>
                <a:ea typeface="+mn-ea"/>
                <a:cs typeface="+mn-cs"/>
              </a:rPr>
              <a:t> Dua, ruhsal bir kadının yaşamı için hayati önem taşımaktadır. Ona göre Rab gerçektir, hayatının tüm koşullarında onunla ilgilenen birisidir. </a:t>
            </a:r>
            <a:r>
              <a:rPr lang="tr-TR" sz="1200" i="1" kern="1200" dirty="0" err="1" smtClean="0">
                <a:solidFill>
                  <a:schemeClr val="tx1"/>
                </a:solidFill>
                <a:effectLst/>
                <a:latin typeface="+mn-lt"/>
                <a:ea typeface="+mn-ea"/>
                <a:cs typeface="+mn-cs"/>
              </a:rPr>
              <a:t>Becky</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Tirabassi</a:t>
            </a:r>
            <a:r>
              <a:rPr lang="tr-TR" sz="1200" i="1" kern="1200" dirty="0" smtClean="0">
                <a:solidFill>
                  <a:schemeClr val="tx1"/>
                </a:solidFill>
                <a:effectLst/>
                <a:latin typeface="+mn-lt"/>
                <a:ea typeface="+mn-ea"/>
                <a:cs typeface="+mn-cs"/>
              </a:rPr>
              <a:t>, dua seminerine katılmadan önce Rab için çok az vakti olduğunu söylemişti. Bir oturumda spiker, "</a:t>
            </a:r>
            <a:r>
              <a:rPr lang="tr-TR" sz="1200" i="1" kern="1200" dirty="0" err="1" smtClean="0">
                <a:solidFill>
                  <a:schemeClr val="tx1"/>
                </a:solidFill>
                <a:effectLst/>
                <a:latin typeface="+mn-lt"/>
                <a:ea typeface="+mn-ea"/>
                <a:cs typeface="+mn-cs"/>
              </a:rPr>
              <a:t>Duasızlık</a:t>
            </a:r>
            <a:r>
              <a:rPr lang="tr-TR" sz="1200" i="1" kern="1200" dirty="0" smtClean="0">
                <a:solidFill>
                  <a:schemeClr val="tx1"/>
                </a:solidFill>
                <a:effectLst/>
                <a:latin typeface="+mn-lt"/>
                <a:ea typeface="+mn-ea"/>
                <a:cs typeface="+mn-cs"/>
              </a:rPr>
              <a:t> bir günahtır" demişti. </a:t>
            </a:r>
            <a:r>
              <a:rPr lang="tr-TR" sz="1200" i="1" kern="1200" dirty="0" err="1" smtClean="0">
                <a:solidFill>
                  <a:schemeClr val="tx1"/>
                </a:solidFill>
                <a:effectLst/>
                <a:latin typeface="+mn-lt"/>
                <a:ea typeface="+mn-ea"/>
                <a:cs typeface="+mn-cs"/>
              </a:rPr>
              <a:t>Becky</a:t>
            </a:r>
            <a:r>
              <a:rPr lang="tr-TR" sz="1200" i="1" kern="1200" dirty="0" smtClean="0">
                <a:solidFill>
                  <a:schemeClr val="tx1"/>
                </a:solidFill>
                <a:effectLst/>
                <a:latin typeface="+mn-lt"/>
                <a:ea typeface="+mn-ea"/>
                <a:cs typeface="+mn-cs"/>
              </a:rPr>
              <a:t> şok olmuştu ve Rab için ne kadar az zaman ayırdığını düşündü, ancak O'nu sevdiğini söyledi. Seminer bitmeden önce, her sabah bir saatlik dua, Kutsal Kitap çalışması ve meditasyon ile kolayca gerçekleşebilen bir ibadet planı geliştirdi. "Her gün </a:t>
            </a:r>
            <a:r>
              <a:rPr lang="tr-TR" sz="1200" i="1" kern="1200" dirty="0" err="1" smtClean="0">
                <a:solidFill>
                  <a:schemeClr val="tx1"/>
                </a:solidFill>
                <a:effectLst/>
                <a:latin typeface="+mn-lt"/>
                <a:ea typeface="+mn-ea"/>
                <a:cs typeface="+mn-cs"/>
              </a:rPr>
              <a:t>Rab’bimle</a:t>
            </a:r>
            <a:r>
              <a:rPr lang="tr-TR" sz="1200" i="1" kern="1200" dirty="0" smtClean="0">
                <a:solidFill>
                  <a:schemeClr val="tx1"/>
                </a:solidFill>
                <a:effectLst/>
                <a:latin typeface="+mn-lt"/>
                <a:ea typeface="+mn-ea"/>
                <a:cs typeface="+mn-cs"/>
              </a:rPr>
              <a:t> bir saat geçirebilmem için hayatımdaki neyi sıkıştırabilir veya atabilirim?" diye sorabiliriz. </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beni </a:t>
            </a:r>
            <a:r>
              <a:rPr lang="tr-TR" sz="1200" i="1" kern="1200" dirty="0" err="1" smtClean="0">
                <a:solidFill>
                  <a:schemeClr val="tx1"/>
                </a:solidFill>
                <a:effectLst/>
                <a:latin typeface="+mn-lt"/>
                <a:ea typeface="+mn-ea"/>
                <a:cs typeface="+mn-cs"/>
              </a:rPr>
              <a:t>duasızlık</a:t>
            </a:r>
            <a:r>
              <a:rPr lang="tr-TR" sz="1200" i="1" kern="1200" dirty="0" smtClean="0">
                <a:solidFill>
                  <a:schemeClr val="tx1"/>
                </a:solidFill>
                <a:effectLst/>
                <a:latin typeface="+mn-lt"/>
                <a:ea typeface="+mn-ea"/>
                <a:cs typeface="+mn-cs"/>
              </a:rPr>
              <a:t> günahı için bağışla. Seninle geçireceğim zamanı bulmama yardım et.</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 – Immersed in the Word</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the spiritual woman, Bible study is not a tiresome chore, but one that she looks forward to with anticipation. She thinks, “What message will God have for me today?”</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Becky reads at least one chapter from the Old and New Testaments and one from Proverbs. Paraphrasing a verse of Scripture helps Ione make it her own. Ruth has her open Bible on her table. She reads and memorizes verses, repeating them as she works and drives.</a:t>
            </a:r>
          </a:p>
          <a:p>
            <a:r>
              <a:rPr lang="en-US" sz="1200" i="1" kern="1200" dirty="0" smtClean="0">
                <a:solidFill>
                  <a:schemeClr val="tx1"/>
                </a:solidFill>
                <a:effectLst/>
                <a:latin typeface="+mn-lt"/>
                <a:ea typeface="+mn-ea"/>
                <a:cs typeface="+mn-cs"/>
              </a:rPr>
              <a:t>Thank you, Lord, for your Word. Help me plan a time every day when I can immerse myself in it.</a:t>
            </a:r>
          </a:p>
          <a:p>
            <a:r>
              <a:rPr lang="tr-TR" sz="1200" b="1" i="1" kern="1200" dirty="0" smtClean="0">
                <a:solidFill>
                  <a:schemeClr val="tx1"/>
                </a:solidFill>
                <a:effectLst/>
                <a:latin typeface="+mn-lt"/>
                <a:ea typeface="+mn-ea"/>
                <a:cs typeface="+mn-cs"/>
              </a:rPr>
              <a:t>I – </a:t>
            </a:r>
            <a:r>
              <a:rPr lang="tr-TR" sz="1200" b="1" i="1" kern="1200" dirty="0" err="1" smtClean="0">
                <a:solidFill>
                  <a:schemeClr val="tx1"/>
                </a:solidFill>
                <a:effectLst/>
                <a:latin typeface="+mn-lt"/>
                <a:ea typeface="+mn-ea"/>
                <a:cs typeface="+mn-cs"/>
              </a:rPr>
              <a:t>Immersed</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err="1" smtClean="0">
                <a:solidFill>
                  <a:schemeClr val="tx1"/>
                </a:solidFill>
                <a:effectLst/>
                <a:latin typeface="+mn-lt"/>
                <a:ea typeface="+mn-ea"/>
                <a:cs typeface="+mn-cs"/>
              </a:rPr>
              <a:t>Söz’e</a:t>
            </a:r>
            <a:r>
              <a:rPr lang="tr-TR" sz="1200" b="1" i="1" kern="1200" dirty="0" smtClean="0">
                <a:solidFill>
                  <a:schemeClr val="tx1"/>
                </a:solidFill>
                <a:effectLst/>
                <a:latin typeface="+mn-lt"/>
                <a:ea typeface="+mn-ea"/>
                <a:cs typeface="+mn-cs"/>
              </a:rPr>
              <a:t> batırılmış. </a:t>
            </a:r>
            <a:r>
              <a:rPr lang="tr-TR" sz="1200" i="1" kern="1200" dirty="0" smtClean="0">
                <a:solidFill>
                  <a:schemeClr val="tx1"/>
                </a:solidFill>
                <a:effectLst/>
                <a:latin typeface="+mn-lt"/>
                <a:ea typeface="+mn-ea"/>
                <a:cs typeface="+mn-cs"/>
              </a:rPr>
              <a:t>Ruhsal bir kadın için Kutsal Kitap çalışması yorucu bir iş değil, hevesle beklediği bir iştir. O, "Bugün benim için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hangi mesajı var" diye düşünür. </a:t>
            </a:r>
            <a:r>
              <a:rPr lang="tr-TR" sz="1200" i="1" kern="1200" dirty="0" err="1" smtClean="0">
                <a:solidFill>
                  <a:schemeClr val="tx1"/>
                </a:solidFill>
                <a:effectLst/>
                <a:latin typeface="+mn-lt"/>
                <a:ea typeface="+mn-ea"/>
                <a:cs typeface="+mn-cs"/>
              </a:rPr>
              <a:t>Becky</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Tirabassi</a:t>
            </a:r>
            <a:r>
              <a:rPr lang="tr-TR" sz="1200" i="1" kern="1200" dirty="0" smtClean="0">
                <a:solidFill>
                  <a:schemeClr val="tx1"/>
                </a:solidFill>
                <a:effectLst/>
                <a:latin typeface="+mn-lt"/>
                <a:ea typeface="+mn-ea"/>
                <a:cs typeface="+mn-cs"/>
              </a:rPr>
              <a:t>, Eski ve Yeni Ahit'ten ve bir tanesi de Süleyman’ın </a:t>
            </a:r>
            <a:r>
              <a:rPr lang="tr-TR" sz="1200" i="1" kern="1200" dirty="0" err="1" smtClean="0">
                <a:solidFill>
                  <a:schemeClr val="tx1"/>
                </a:solidFill>
                <a:effectLst/>
                <a:latin typeface="+mn-lt"/>
                <a:ea typeface="+mn-ea"/>
                <a:cs typeface="+mn-cs"/>
              </a:rPr>
              <a:t>Özdeyişleri’nden</a:t>
            </a:r>
            <a:r>
              <a:rPr lang="tr-TR" sz="1200" i="1" kern="1200" dirty="0" smtClean="0">
                <a:solidFill>
                  <a:schemeClr val="tx1"/>
                </a:solidFill>
                <a:effectLst/>
                <a:latin typeface="+mn-lt"/>
                <a:ea typeface="+mn-ea"/>
                <a:cs typeface="+mn-cs"/>
              </a:rPr>
              <a:t> olmak üzere her birinden en az bir bölüm okuyor. Kutsal Kitap’ın bir ayetinin açıklamasını yapmak, </a:t>
            </a:r>
            <a:r>
              <a:rPr lang="tr-TR" sz="1200" i="1" kern="1200" dirty="0" err="1" smtClean="0">
                <a:solidFill>
                  <a:schemeClr val="tx1"/>
                </a:solidFill>
                <a:effectLst/>
                <a:latin typeface="+mn-lt"/>
                <a:ea typeface="+mn-ea"/>
                <a:cs typeface="+mn-cs"/>
              </a:rPr>
              <a:t>Ione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Richardson'un</a:t>
            </a:r>
            <a:r>
              <a:rPr lang="tr-TR" sz="1200" i="1" kern="1200" dirty="0" smtClean="0">
                <a:solidFill>
                  <a:schemeClr val="tx1"/>
                </a:solidFill>
                <a:effectLst/>
                <a:latin typeface="+mn-lt"/>
                <a:ea typeface="+mn-ea"/>
                <a:cs typeface="+mn-cs"/>
              </a:rPr>
              <a:t> onu sahiplenmesine yardımcı olur. </a:t>
            </a:r>
            <a:r>
              <a:rPr lang="tr-TR" sz="1200" i="1" kern="1200" dirty="0" err="1" smtClean="0">
                <a:solidFill>
                  <a:schemeClr val="tx1"/>
                </a:solidFill>
                <a:effectLst/>
                <a:latin typeface="+mn-lt"/>
                <a:ea typeface="+mn-ea"/>
                <a:cs typeface="+mn-cs"/>
              </a:rPr>
              <a:t>Ruth</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Bell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Graham</a:t>
            </a:r>
            <a:r>
              <a:rPr lang="tr-TR" sz="1200" i="1" kern="1200" dirty="0" smtClean="0">
                <a:solidFill>
                  <a:schemeClr val="tx1"/>
                </a:solidFill>
                <a:effectLst/>
                <a:latin typeface="+mn-lt"/>
                <a:ea typeface="+mn-ea"/>
                <a:cs typeface="+mn-cs"/>
              </a:rPr>
              <a:t>, Kutsal Kitap’ı masasında açık bırakıyor. O ayetleri okur ve ezberler, çalışırken ve araba kullanırken onları tekrarlar.</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Söz’ün</a:t>
            </a:r>
            <a:r>
              <a:rPr lang="tr-TR" sz="1200" i="1" kern="1200" dirty="0" smtClean="0">
                <a:solidFill>
                  <a:schemeClr val="tx1"/>
                </a:solidFill>
                <a:effectLst/>
                <a:latin typeface="+mn-lt"/>
                <a:ea typeface="+mn-ea"/>
                <a:cs typeface="+mn-cs"/>
              </a:rPr>
              <a:t> için teşekkür ederim. Kendimi her gün onun içine batırabileceğim bir zaman planlamama yardım et.</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5</a:t>
            </a:fld>
            <a:endParaRPr lang="en-US"/>
          </a:p>
        </p:txBody>
      </p:sp>
    </p:spTree>
    <p:extLst>
      <p:ext uri="{BB962C8B-B14F-4D97-AF65-F5344CB8AC3E}">
        <p14:creationId xmlns:p14="http://schemas.microsoft.com/office/powerpoint/2010/main" val="173246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41388" y="630238"/>
            <a:ext cx="4114800" cy="3086100"/>
          </a:xfrm>
        </p:spPr>
      </p:sp>
      <p:sp>
        <p:nvSpPr>
          <p:cNvPr id="3" name="Notes Placeholder 2"/>
          <p:cNvSpPr>
            <a:spLocks noGrp="1"/>
          </p:cNvSpPr>
          <p:nvPr>
            <p:ph type="body" idx="1"/>
          </p:nvPr>
        </p:nvSpPr>
        <p:spPr>
          <a:xfrm>
            <a:off x="685800" y="3916458"/>
            <a:ext cx="5486400" cy="3600450"/>
          </a:xfrm>
        </p:spPr>
        <p:txBody>
          <a:bodyPr/>
          <a:lstStyle/>
          <a:p>
            <a:r>
              <a:rPr lang="en-US" sz="1200" b="1" kern="1200" dirty="0" smtClean="0">
                <a:solidFill>
                  <a:schemeClr val="tx1"/>
                </a:solidFill>
                <a:effectLst/>
                <a:latin typeface="+mn-lt"/>
                <a:ea typeface="+mn-ea"/>
                <a:cs typeface="+mn-cs"/>
              </a:rPr>
              <a:t>R – Recognizes the importance of silence. </a:t>
            </a:r>
            <a:r>
              <a:rPr lang="en-US" sz="1200" kern="1200" dirty="0" smtClean="0">
                <a:solidFill>
                  <a:schemeClr val="tx1"/>
                </a:solidFill>
                <a:effectLst/>
                <a:latin typeface="+mn-lt"/>
                <a:ea typeface="+mn-ea"/>
                <a:cs typeface="+mn-cs"/>
              </a:rPr>
              <a:t>Godly women obey the command “Be still and know that I am God.” They take time not only to study and pray but also to listen to God’s voice. Amy has the habit of spending long periods of quietness after Bible study and prayer. In times of solitude and quietness she and others find inspiration, leading them to do mighty acts for God and humanity.</a:t>
            </a:r>
          </a:p>
          <a:p>
            <a:r>
              <a:rPr lang="en-US" sz="1200" i="1" kern="1200" dirty="0" smtClean="0">
                <a:solidFill>
                  <a:schemeClr val="tx1"/>
                </a:solidFill>
                <a:effectLst/>
                <a:latin typeface="+mn-lt"/>
                <a:ea typeface="+mn-ea"/>
                <a:cs typeface="+mn-cs"/>
              </a:rPr>
              <a:t>Lord, I want to be a woman who takes time to listen to Your voice. Help me learn how to enjoy solitude in the midst of my busy schedule.</a:t>
            </a:r>
          </a:p>
          <a:p>
            <a:r>
              <a:rPr lang="tr-TR" sz="1200" b="1" i="1" kern="1200" dirty="0" smtClean="0">
                <a:solidFill>
                  <a:schemeClr val="tx1"/>
                </a:solidFill>
                <a:effectLst/>
                <a:latin typeface="+mn-lt"/>
                <a:ea typeface="+mn-ea"/>
                <a:cs typeface="+mn-cs"/>
              </a:rPr>
              <a:t>R – </a:t>
            </a:r>
            <a:r>
              <a:rPr lang="tr-TR" sz="1200" b="1" i="1" kern="1200" dirty="0" err="1" smtClean="0">
                <a:solidFill>
                  <a:schemeClr val="tx1"/>
                </a:solidFill>
                <a:effectLst/>
                <a:latin typeface="+mn-lt"/>
                <a:ea typeface="+mn-ea"/>
                <a:cs typeface="+mn-cs"/>
              </a:rPr>
              <a:t>Recognize</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Sessizliğin öneminin farkındadır. </a:t>
            </a:r>
            <a:r>
              <a:rPr lang="tr-TR" sz="1200" i="1" kern="1200" dirty="0" smtClean="0">
                <a:solidFill>
                  <a:schemeClr val="tx1"/>
                </a:solidFill>
                <a:effectLst/>
                <a:latin typeface="+mn-lt"/>
                <a:ea typeface="+mn-ea"/>
                <a:cs typeface="+mn-cs"/>
              </a:rPr>
              <a:t>Dindar kadınlar, “Sakin olun, bilin ki, Rab benim!” emrine uyarlar. Sadece öğrenme ve dua için değil, aynı zamanda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sesini dinlemek için zaman ayırırlar. </a:t>
            </a:r>
            <a:r>
              <a:rPr lang="tr-TR" sz="1200" i="1" kern="1200" dirty="0" err="1" smtClean="0">
                <a:solidFill>
                  <a:schemeClr val="tx1"/>
                </a:solidFill>
                <a:effectLst/>
                <a:latin typeface="+mn-lt"/>
                <a:ea typeface="+mn-ea"/>
                <a:cs typeface="+mn-cs"/>
              </a:rPr>
              <a:t>Amy</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Carmichael</a:t>
            </a:r>
            <a:r>
              <a:rPr lang="tr-TR" sz="1200" i="1" kern="1200" dirty="0" smtClean="0">
                <a:solidFill>
                  <a:schemeClr val="tx1"/>
                </a:solidFill>
                <a:effectLst/>
                <a:latin typeface="+mn-lt"/>
                <a:ea typeface="+mn-ea"/>
                <a:cs typeface="+mn-cs"/>
              </a:rPr>
              <a:t>, Kutsal Kitap çalışmasından ve duadan sonra zamanını uzun süre sessiz geçirme alışkanlığına sahipti. Yalnızlık ve sessizlik dönemlerinde kendisi ve diğerleri ilham buldular ve bu onları Rab ve insanlık adına büyük eylemler yapmaya yöneltti.</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sesini dinlemek için zaman ayıran bir kadın olmak istiyorum. Yoğun programımın tam ortasında yalnızlıktan nasıl keyif alacağımı öğrenmeme yardım et.</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 – Invites Jesus to walk with her in all the circumstances of life.</a:t>
            </a:r>
            <a:r>
              <a:rPr lang="en-US" sz="1200" kern="1200" dirty="0" smtClean="0">
                <a:solidFill>
                  <a:schemeClr val="tx1"/>
                </a:solidFill>
                <a:effectLst/>
                <a:latin typeface="+mn-lt"/>
                <a:ea typeface="+mn-ea"/>
                <a:cs typeface="+mn-cs"/>
              </a:rPr>
              <a:t> The Lord walks with her through the tough as well as the easy times. Ruth talks about her life as a married yet lonely woman and mother of five. She admits to crying over her Bible as she sought to ease her loneliness and find answers to deal with the disappointment of having sons turn from the Lord. The promise “Have no anxiety….” became precious to her (Philippians 4:6). </a:t>
            </a:r>
          </a:p>
          <a:p>
            <a:r>
              <a:rPr lang="en-US" sz="1200" i="1" kern="1200" dirty="0" smtClean="0">
                <a:solidFill>
                  <a:schemeClr val="tx1"/>
                </a:solidFill>
                <a:effectLst/>
                <a:latin typeface="+mn-lt"/>
                <a:ea typeface="+mn-ea"/>
                <a:cs typeface="+mn-cs"/>
              </a:rPr>
              <a:t>Lord, forgive me for worrying. Take from my heart the worry and concern, and may my prayers be thanksgiving.</a:t>
            </a:r>
          </a:p>
          <a:p>
            <a:r>
              <a:rPr lang="tr-TR" sz="1200" b="1" i="1" kern="1200" dirty="0" smtClean="0">
                <a:solidFill>
                  <a:schemeClr val="tx1"/>
                </a:solidFill>
                <a:effectLst/>
                <a:latin typeface="+mn-lt"/>
                <a:ea typeface="+mn-ea"/>
                <a:cs typeface="+mn-cs"/>
              </a:rPr>
              <a:t>I – </a:t>
            </a:r>
            <a:r>
              <a:rPr lang="tr-TR" sz="1200" b="1" i="1" kern="1200" dirty="0" err="1" smtClean="0">
                <a:solidFill>
                  <a:schemeClr val="tx1"/>
                </a:solidFill>
                <a:effectLst/>
                <a:latin typeface="+mn-lt"/>
                <a:ea typeface="+mn-ea"/>
                <a:cs typeface="+mn-cs"/>
              </a:rPr>
              <a:t>Invite</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İsa'yı hayatının her koşulunda birlikte yürümeye davet eder. </a:t>
            </a:r>
            <a:r>
              <a:rPr lang="tr-TR" sz="1200" i="1" kern="1200" dirty="0" smtClean="0">
                <a:solidFill>
                  <a:schemeClr val="tx1"/>
                </a:solidFill>
                <a:effectLst/>
                <a:latin typeface="+mn-lt"/>
                <a:ea typeface="+mn-ea"/>
                <a:cs typeface="+mn-cs"/>
              </a:rPr>
              <a:t>Rab, kolay zamanların yanı sıra zorluklar boyunca da onunla birlikte yürür. </a:t>
            </a:r>
            <a:r>
              <a:rPr lang="tr-TR" sz="1200" i="1" kern="1200" dirty="0" err="1" smtClean="0">
                <a:solidFill>
                  <a:schemeClr val="tx1"/>
                </a:solidFill>
                <a:effectLst/>
                <a:latin typeface="+mn-lt"/>
                <a:ea typeface="+mn-ea"/>
                <a:cs typeface="+mn-cs"/>
              </a:rPr>
              <a:t>Ruth</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Bell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Graham</a:t>
            </a:r>
            <a:r>
              <a:rPr lang="tr-TR" sz="1200" i="1" kern="1200" dirty="0" smtClean="0">
                <a:solidFill>
                  <a:schemeClr val="tx1"/>
                </a:solidFill>
                <a:effectLst/>
                <a:latin typeface="+mn-lt"/>
                <a:ea typeface="+mn-ea"/>
                <a:cs typeface="+mn-cs"/>
              </a:rPr>
              <a:t>, kendinden evli fakat beş çocuğa annelik yapan yalnız bir kadın olarak bahseder. Yalnızlığını hafifletmeye ve oğullarının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sırt çevirmesinin hayal kırıklığıyla baş etmeye çalışırken Kutsal Kitap'ının üzerinde ağladığını itiraf ediyor. "Hiç kaygılanmayın..." vaadi onun için değerli oldu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4:6).</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kaygılandığım için beni bağışla. Kalbimden kaygı ve endişeyi al, dualarım şükran dolu olsun.</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 – Talks easily about the Lord and His goodness.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spiritual woman is not embarrassed to give a testimony in church or to ask God’s blessing on her food in a restaurant. It is as natural for her to talk about Jesus as it is to talk about her children or a close friend.</a:t>
            </a:r>
          </a:p>
          <a:p>
            <a:r>
              <a:rPr lang="en-US" sz="1200" i="1" kern="1200" dirty="0" smtClean="0">
                <a:solidFill>
                  <a:schemeClr val="tx1"/>
                </a:solidFill>
                <a:effectLst/>
                <a:latin typeface="+mn-lt"/>
                <a:ea typeface="+mn-ea"/>
                <a:cs typeface="+mn-cs"/>
              </a:rPr>
              <a:t>Lord, help me to be like those women who fearlessly spoke up about you, to be so excited about the reality of my experience with You that I must talk about it.</a:t>
            </a:r>
          </a:p>
          <a:p>
            <a:r>
              <a:rPr lang="tr-TR" sz="1200" b="1" i="1" kern="1200" dirty="0" smtClean="0">
                <a:solidFill>
                  <a:schemeClr val="tx1"/>
                </a:solidFill>
                <a:effectLst/>
                <a:latin typeface="+mn-lt"/>
                <a:ea typeface="+mn-ea"/>
                <a:cs typeface="+mn-cs"/>
              </a:rPr>
              <a:t>T – Talk.</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Rab ve O’nun iyiliği hakkında kolayca konuşur.</a:t>
            </a:r>
            <a:r>
              <a:rPr lang="tr-TR" sz="1200" i="1" kern="1200" dirty="0" smtClean="0">
                <a:solidFill>
                  <a:schemeClr val="tx1"/>
                </a:solidFill>
                <a:effectLst/>
                <a:latin typeface="+mn-lt"/>
                <a:ea typeface="+mn-ea"/>
                <a:cs typeface="+mn-cs"/>
              </a:rPr>
              <a:t> Ruhsal kadın, kilisede bir tanıklık yapmaktan veya bir restoranda yemek yerken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bereketini istemekten utanmaz. Onun, İsa hakkında konuşması, çocukları ya da yakın bir arkadaşı hakkında konuşması kadar doğaldır.</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korkusuzca senin hakkında konuşan kadınlar gibi olmama yardım et, seninle olan deneyimimin gerçekliği hakkında o kadar heyecanlanayım ki, bunun hakkında konuşmak zorunda kalayım.</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6</a:t>
            </a:fld>
            <a:endParaRPr lang="en-US"/>
          </a:p>
        </p:txBody>
      </p:sp>
    </p:spTree>
    <p:extLst>
      <p:ext uri="{BB962C8B-B14F-4D97-AF65-F5344CB8AC3E}">
        <p14:creationId xmlns:p14="http://schemas.microsoft.com/office/powerpoint/2010/main" val="1138998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63538"/>
            <a:ext cx="4114800" cy="3086100"/>
          </a:xfrm>
        </p:spPr>
      </p:sp>
      <p:sp>
        <p:nvSpPr>
          <p:cNvPr id="3" name="Notes Placeholder 2"/>
          <p:cNvSpPr>
            <a:spLocks noGrp="1"/>
          </p:cNvSpPr>
          <p:nvPr>
            <p:ph type="body" idx="1"/>
          </p:nvPr>
        </p:nvSpPr>
        <p:spPr>
          <a:xfrm>
            <a:off x="685800" y="3566836"/>
            <a:ext cx="5486400" cy="3600450"/>
          </a:xfrm>
        </p:spPr>
        <p:txBody>
          <a:bodyPr/>
          <a:lstStyle/>
          <a:p>
            <a:r>
              <a:rPr lang="en-US" sz="1200" b="1" kern="1200" dirty="0" smtClean="0">
                <a:solidFill>
                  <a:schemeClr val="tx1"/>
                </a:solidFill>
                <a:effectLst/>
                <a:latin typeface="+mn-lt"/>
                <a:ea typeface="+mn-ea"/>
                <a:cs typeface="+mn-cs"/>
              </a:rPr>
              <a:t>U – Understands God’s call.</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Great women of faith have always understood God’s call to service. They have sensed their place in the scheme of things, their part in God’s plan to save the human race.</a:t>
            </a:r>
          </a:p>
          <a:p>
            <a:r>
              <a:rPr lang="en-US" sz="1200" kern="1200" dirty="0" smtClean="0">
                <a:solidFill>
                  <a:schemeClr val="tx1"/>
                </a:solidFill>
                <a:effectLst/>
                <a:latin typeface="+mn-lt"/>
                <a:ea typeface="+mn-ea"/>
                <a:cs typeface="+mn-cs"/>
              </a:rPr>
              <a:t>Many women have sensed God calling them to bless others, be a missionary, care for the sick, speak the message of Jesus, or have some other special ministry. When this happens, they cannot hold back and must go forward. Think of some women you know in this category.</a:t>
            </a:r>
          </a:p>
          <a:p>
            <a:r>
              <a:rPr lang="en-US" sz="1200" i="1" kern="1200" dirty="0" smtClean="0">
                <a:solidFill>
                  <a:schemeClr val="tx1"/>
                </a:solidFill>
                <a:effectLst/>
                <a:latin typeface="+mn-lt"/>
                <a:ea typeface="+mn-ea"/>
                <a:cs typeface="+mn-cs"/>
              </a:rPr>
              <a:t>Lord, help me understand when You call me for a specific part of Your plan and make me willing to follow Your direction.</a:t>
            </a:r>
          </a:p>
          <a:p>
            <a:r>
              <a:rPr lang="tr-TR" sz="1200" b="1" i="1" kern="1200" dirty="0" smtClean="0">
                <a:solidFill>
                  <a:schemeClr val="tx1"/>
                </a:solidFill>
                <a:effectLst/>
                <a:latin typeface="+mn-lt"/>
                <a:ea typeface="+mn-ea"/>
                <a:cs typeface="+mn-cs"/>
              </a:rPr>
              <a:t>U – </a:t>
            </a:r>
            <a:r>
              <a:rPr lang="tr-TR" sz="1200" b="1" i="1" kern="1200" dirty="0" err="1" smtClean="0">
                <a:solidFill>
                  <a:schemeClr val="tx1"/>
                </a:solidFill>
                <a:effectLst/>
                <a:latin typeface="+mn-lt"/>
                <a:ea typeface="+mn-ea"/>
                <a:cs typeface="+mn-cs"/>
              </a:rPr>
              <a:t>Understand</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err="1" smtClean="0">
                <a:solidFill>
                  <a:schemeClr val="tx1"/>
                </a:solidFill>
                <a:effectLst/>
                <a:latin typeface="+mn-lt"/>
                <a:ea typeface="+mn-ea"/>
                <a:cs typeface="+mn-cs"/>
              </a:rPr>
              <a:t>Rab’bin</a:t>
            </a:r>
            <a:r>
              <a:rPr lang="tr-TR" sz="1200" b="1" i="1" kern="1200" dirty="0" smtClean="0">
                <a:solidFill>
                  <a:schemeClr val="tx1"/>
                </a:solidFill>
                <a:effectLst/>
                <a:latin typeface="+mn-lt"/>
                <a:ea typeface="+mn-ea"/>
                <a:cs typeface="+mn-cs"/>
              </a:rPr>
              <a:t> çağrısını anlar.</a:t>
            </a:r>
            <a:r>
              <a:rPr lang="tr-TR" sz="1200" i="1" kern="1200" dirty="0" smtClean="0">
                <a:solidFill>
                  <a:schemeClr val="tx1"/>
                </a:solidFill>
                <a:effectLst/>
                <a:latin typeface="+mn-lt"/>
                <a:ea typeface="+mn-ea"/>
                <a:cs typeface="+mn-cs"/>
              </a:rPr>
              <a:t> Büyük imanlı kadınlar her zaman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hizmet çağrısını anlamıştır. Kendilerinin var olan düzendeki,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insan ırkını kurtarma planında bulunan yerlerini hissetmişlerdir. Birçok kadın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onları başkalarını kutsamak, misyoner olmak, hasta bakımı yapmak, İsa'nın mesajını anlatmak veya başka bir özel hizmete çağrısını hissetmişlerdir. Bu olduğunda, geri çekilemezler ve ileri gitmelidirler. Bu kategoride tanıdığınız bazı kadınları düşünün.</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planının belirli bir parçası için beni çağırdığın zaman bunu anlamama yardım et ve beni bu yolda Sen’i izlemeye hazırla. </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 – Awareness of God’s Presence.</a:t>
            </a:r>
            <a:r>
              <a:rPr lang="en-US" sz="1200" kern="1200" dirty="0" smtClean="0">
                <a:solidFill>
                  <a:schemeClr val="tx1"/>
                </a:solidFill>
                <a:effectLst/>
                <a:latin typeface="+mn-lt"/>
                <a:ea typeface="+mn-ea"/>
                <a:cs typeface="+mn-cs"/>
              </a:rPr>
              <a:t> The spiritual woman has a keen sense of God’s presence in her life. She is aware of what He is doing in the lives of her family, her church, and the political structures of the world. Through all the interplay of human events, she can see God’s hand at work. Ruth could have become discouraged about her sons, but she held firmly to her faith in God, recognizing that He was working in their lives. She says, “Our children can never outreach God’s reach.”</a:t>
            </a:r>
          </a:p>
          <a:p>
            <a:r>
              <a:rPr lang="en-US" sz="1200" i="1" kern="1200" dirty="0" smtClean="0">
                <a:solidFill>
                  <a:schemeClr val="tx1"/>
                </a:solidFill>
                <a:effectLst/>
                <a:latin typeface="+mn-lt"/>
                <a:ea typeface="+mn-ea"/>
                <a:cs typeface="+mn-cs"/>
              </a:rPr>
              <a:t>Lord, open my eyes that I might see Your hand at work in my life today.  Help me never to forget that You are in control regardless of how things look.</a:t>
            </a:r>
          </a:p>
          <a:p>
            <a:r>
              <a:rPr lang="tr-TR" sz="1200" b="1" i="1" kern="1200" dirty="0" smtClean="0">
                <a:solidFill>
                  <a:schemeClr val="tx1"/>
                </a:solidFill>
                <a:effectLst/>
                <a:latin typeface="+mn-lt"/>
                <a:ea typeface="+mn-ea"/>
                <a:cs typeface="+mn-cs"/>
              </a:rPr>
              <a:t>A – </a:t>
            </a:r>
            <a:r>
              <a:rPr lang="tr-TR" sz="1200" b="1" i="1" kern="1200" dirty="0" err="1" smtClean="0">
                <a:solidFill>
                  <a:schemeClr val="tx1"/>
                </a:solidFill>
                <a:effectLst/>
                <a:latin typeface="+mn-lt"/>
                <a:ea typeface="+mn-ea"/>
                <a:cs typeface="+mn-cs"/>
              </a:rPr>
              <a:t>Awareness</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err="1" smtClean="0">
                <a:solidFill>
                  <a:schemeClr val="tx1"/>
                </a:solidFill>
                <a:effectLst/>
                <a:latin typeface="+mn-lt"/>
                <a:ea typeface="+mn-ea"/>
                <a:cs typeface="+mn-cs"/>
              </a:rPr>
              <a:t>Rab’bin</a:t>
            </a:r>
            <a:r>
              <a:rPr lang="tr-TR" sz="1200" b="1" i="1" kern="1200" dirty="0" smtClean="0">
                <a:solidFill>
                  <a:schemeClr val="tx1"/>
                </a:solidFill>
                <a:effectLst/>
                <a:latin typeface="+mn-lt"/>
                <a:ea typeface="+mn-ea"/>
                <a:cs typeface="+mn-cs"/>
              </a:rPr>
              <a:t> varlığının bilinci. </a:t>
            </a:r>
            <a:r>
              <a:rPr lang="tr-TR" sz="1200" i="1" kern="1200" dirty="0" smtClean="0">
                <a:solidFill>
                  <a:schemeClr val="tx1"/>
                </a:solidFill>
                <a:effectLst/>
                <a:latin typeface="+mn-lt"/>
                <a:ea typeface="+mn-ea"/>
                <a:cs typeface="+mn-cs"/>
              </a:rPr>
              <a:t>Ruhsal kadın, hayatında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varlığına duyarlıdır.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ailesi, kilisesi ve dünyanın siyasi yapılarının üzerindeki etkisinin farkındadır. İnsan olaylarının tümüyle etkileşimi yoluyla,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elini iş başında görebilir. </a:t>
            </a:r>
            <a:r>
              <a:rPr lang="tr-TR" sz="1200" i="1" kern="1200" dirty="0" err="1" smtClean="0">
                <a:solidFill>
                  <a:schemeClr val="tx1"/>
                </a:solidFill>
                <a:effectLst/>
                <a:latin typeface="+mn-lt"/>
                <a:ea typeface="+mn-ea"/>
                <a:cs typeface="+mn-cs"/>
              </a:rPr>
              <a:t>Ruth</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Bell</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Graham’ın</a:t>
            </a:r>
            <a:r>
              <a:rPr lang="tr-TR" sz="1200" i="1" kern="1200" dirty="0" smtClean="0">
                <a:solidFill>
                  <a:schemeClr val="tx1"/>
                </a:solidFill>
                <a:effectLst/>
                <a:latin typeface="+mn-lt"/>
                <a:ea typeface="+mn-ea"/>
                <a:cs typeface="+mn-cs"/>
              </a:rPr>
              <a:t> oğulları konusunda cesareti kırılmış olabilirdi, fakat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olan inancına sıkı sıkıya sarılmış ve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onların hayatlarında çalışmakta olduğunu hatırlamıştı. Dedi ki, "Çocuklarımız hiçbir zaman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erişim alanından uzaklaşamazlar".</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elinin bugün hayatımda nasıl çalıştığını görebilmem için gözlerimi aç. Unutmayayım ki, durumlar nasıl gözükürse gözüksün, Sen onları kontrol edensin.</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 – Loves people.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woman who is close to God inevitably finds herself loving all for whom He died, even the most unlovely. Amy loves prostitutes. Mother Teresa loves castoffs of society, the destitute and dying. Mary Jo looks with compassion on the homeless. </a:t>
            </a:r>
            <a:r>
              <a:rPr lang="en-US" sz="1200" kern="1200" dirty="0" err="1" smtClean="0">
                <a:solidFill>
                  <a:schemeClr val="tx1"/>
                </a:solidFill>
                <a:effectLst/>
                <a:latin typeface="+mn-lt"/>
                <a:ea typeface="+mn-ea"/>
                <a:cs typeface="+mn-cs"/>
              </a:rPr>
              <a:t>Chessie</a:t>
            </a:r>
            <a:r>
              <a:rPr lang="en-US" sz="1200" kern="1200" dirty="0" smtClean="0">
                <a:solidFill>
                  <a:schemeClr val="tx1"/>
                </a:solidFill>
                <a:effectLst/>
                <a:latin typeface="+mn-lt"/>
                <a:ea typeface="+mn-ea"/>
                <a:cs typeface="+mn-cs"/>
              </a:rPr>
              <a:t> loves neglected children and took in more than 800 foster children. </a:t>
            </a:r>
          </a:p>
          <a:p>
            <a:r>
              <a:rPr lang="en-US" sz="1200" i="1" kern="1200" dirty="0" smtClean="0">
                <a:solidFill>
                  <a:schemeClr val="tx1"/>
                </a:solidFill>
                <a:effectLst/>
                <a:latin typeface="+mn-lt"/>
                <a:ea typeface="+mn-ea"/>
                <a:cs typeface="+mn-cs"/>
              </a:rPr>
              <a:t>Lord, help me be a woman stirred with compassion for the needs of people, willing to reach out to others with Your love.</a:t>
            </a:r>
          </a:p>
          <a:p>
            <a:r>
              <a:rPr lang="tr-TR" sz="1200" b="1" i="1" kern="1200" dirty="0" smtClean="0">
                <a:solidFill>
                  <a:schemeClr val="tx1"/>
                </a:solidFill>
                <a:effectLst/>
                <a:latin typeface="+mn-lt"/>
                <a:ea typeface="+mn-ea"/>
                <a:cs typeface="+mn-cs"/>
              </a:rPr>
              <a:t>L – </a:t>
            </a:r>
            <a:r>
              <a:rPr lang="tr-TR" sz="1200" b="1" i="1" kern="1200" dirty="0" err="1" smtClean="0">
                <a:solidFill>
                  <a:schemeClr val="tx1"/>
                </a:solidFill>
                <a:effectLst/>
                <a:latin typeface="+mn-lt"/>
                <a:ea typeface="+mn-ea"/>
                <a:cs typeface="+mn-cs"/>
              </a:rPr>
              <a:t>Love</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İnsanları sever.</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yakın bir kadın, kaçınılmaz olarak, kendisini Mesih’in uğrunda öldüğü herkesi ve hatta en sevimsiz olan kişiyi bile severken bulur. </a:t>
            </a:r>
            <a:r>
              <a:rPr lang="tr-TR" sz="1200" i="1" kern="1200" dirty="0" err="1" smtClean="0">
                <a:solidFill>
                  <a:schemeClr val="tx1"/>
                </a:solidFill>
                <a:effectLst/>
                <a:latin typeface="+mn-lt"/>
                <a:ea typeface="+mn-ea"/>
                <a:cs typeface="+mn-cs"/>
              </a:rPr>
              <a:t>Amy</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Carmichael</a:t>
            </a:r>
            <a:r>
              <a:rPr lang="tr-TR" sz="1200" i="1" kern="1200" dirty="0" smtClean="0">
                <a:solidFill>
                  <a:schemeClr val="tx1"/>
                </a:solidFill>
                <a:effectLst/>
                <a:latin typeface="+mn-lt"/>
                <a:ea typeface="+mn-ea"/>
                <a:cs typeface="+mn-cs"/>
              </a:rPr>
              <a:t>, fahişeleri severdi. Rahibe Teresa, toplumdan uzaklaştırılmışları, yoksulları ve ölenleri severdi. Mary </a:t>
            </a:r>
            <a:r>
              <a:rPr lang="tr-TR" sz="1200" i="1" kern="1200" dirty="0" err="1" smtClean="0">
                <a:solidFill>
                  <a:schemeClr val="tx1"/>
                </a:solidFill>
                <a:effectLst/>
                <a:latin typeface="+mn-lt"/>
                <a:ea typeface="+mn-ea"/>
                <a:cs typeface="+mn-cs"/>
              </a:rPr>
              <a:t>Jo</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Copeland</a:t>
            </a:r>
            <a:r>
              <a:rPr lang="tr-TR" sz="1200" i="1" kern="1200" dirty="0" smtClean="0">
                <a:solidFill>
                  <a:schemeClr val="tx1"/>
                </a:solidFill>
                <a:effectLst/>
                <a:latin typeface="+mn-lt"/>
                <a:ea typeface="+mn-ea"/>
                <a:cs typeface="+mn-cs"/>
              </a:rPr>
              <a:t>, evsizlere şefkatle baktı. </a:t>
            </a:r>
            <a:r>
              <a:rPr lang="tr-TR" sz="1200" i="1" kern="1200" dirty="0" err="1" smtClean="0">
                <a:solidFill>
                  <a:schemeClr val="tx1"/>
                </a:solidFill>
                <a:effectLst/>
                <a:latin typeface="+mn-lt"/>
                <a:ea typeface="+mn-ea"/>
                <a:cs typeface="+mn-cs"/>
              </a:rPr>
              <a:t>Chessie</a:t>
            </a:r>
            <a:r>
              <a:rPr lang="tr-TR" sz="1200" i="1" kern="1200" dirty="0" smtClean="0">
                <a:solidFill>
                  <a:schemeClr val="tx1"/>
                </a:solidFill>
                <a:effectLst/>
                <a:latin typeface="+mn-lt"/>
                <a:ea typeface="+mn-ea"/>
                <a:cs typeface="+mn-cs"/>
              </a:rPr>
              <a:t> Harris, ihmal edilmiş çocukları severdi ve 800'den fazla evlatlık çocuk aldı.</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Sevginle başkalarına ulaşmaya istekli ve insanların ihtiyaçları için şefkatli olan bir kadın olmama yardım et.</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7</a:t>
            </a:fld>
            <a:endParaRPr lang="en-US"/>
          </a:p>
        </p:txBody>
      </p:sp>
    </p:spTree>
    <p:extLst>
      <p:ext uri="{BB962C8B-B14F-4D97-AF65-F5344CB8AC3E}">
        <p14:creationId xmlns:p14="http://schemas.microsoft.com/office/powerpoint/2010/main" val="1719198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latin typeface="+mn-lt"/>
              </a:rPr>
              <a:t>RATE YOURSELF</a:t>
            </a:r>
            <a:endParaRPr lang="en-US" sz="1200" b="1" dirty="0" smtClean="0">
              <a:solidFill>
                <a:schemeClr val="bg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On a scale of 1 to 5, how would you rate yourself in the following areas of spirituality? Five is the highest.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r>
              <a:rPr lang="tr-TR" sz="1200" b="1" i="1" kern="1200" dirty="0" smtClean="0">
                <a:solidFill>
                  <a:schemeClr val="tx1"/>
                </a:solidFill>
                <a:effectLst/>
                <a:latin typeface="+mn-lt"/>
                <a:ea typeface="+mn-ea"/>
                <a:cs typeface="+mn-cs"/>
              </a:rPr>
              <a:t>KENDİNİZİ 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1'den 5'e kadar bir ölçekte, aşağıdaki ruhsal alanlarda kendinizi nasıl değerlendiriyorsunuz? En yüksek puan beştir.</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b="1" dirty="0" smtClean="0">
              <a:solidFill>
                <a:schemeClr val="bg1"/>
              </a:solidFill>
              <a:latin typeface="+mn-lt"/>
            </a:endParaRPr>
          </a:p>
          <a:p>
            <a:endParaRPr lang="en-US" b="1" dirty="0" smtClean="0">
              <a:solidFill>
                <a:schemeClr val="bg1"/>
              </a:solidFill>
              <a:latin typeface="+mn-lt"/>
            </a:endParaRPr>
          </a:p>
          <a:p>
            <a:endParaRPr lang="en-US" dirty="0"/>
          </a:p>
        </p:txBody>
      </p:sp>
      <p:sp>
        <p:nvSpPr>
          <p:cNvPr id="4" name="Slide Number Placeholder 3"/>
          <p:cNvSpPr>
            <a:spLocks noGrp="1"/>
          </p:cNvSpPr>
          <p:nvPr>
            <p:ph type="sldNum" sz="quarter" idx="10"/>
          </p:nvPr>
        </p:nvSpPr>
        <p:spPr/>
        <p:txBody>
          <a:bodyPr/>
          <a:lstStyle/>
          <a:p>
            <a:fld id="{853A81ED-66CC-0849-AFCE-6513C990AE04}" type="slidenum">
              <a:rPr lang="en-US" smtClean="0"/>
              <a:t>8</a:t>
            </a:fld>
            <a:endParaRPr lang="en-US"/>
          </a:p>
        </p:txBody>
      </p:sp>
    </p:spTree>
    <p:extLst>
      <p:ext uri="{BB962C8B-B14F-4D97-AF65-F5344CB8AC3E}">
        <p14:creationId xmlns:p14="http://schemas.microsoft.com/office/powerpoint/2010/main" val="867287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a:t>
            </a:r>
            <a:r>
              <a:rPr lang="en-US" sz="1200" b="1" kern="1200" baseline="0" dirty="0" smtClean="0">
                <a:solidFill>
                  <a:schemeClr val="tx1"/>
                </a:solidFill>
                <a:effectLst/>
                <a:latin typeface="+mn-lt"/>
                <a:ea typeface="+mn-ea"/>
                <a:cs typeface="+mn-cs"/>
              </a:rPr>
              <a:t> EXERCISES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Give yourself the gift of solitude.  Go away for several hours. Turn off your mobile phone and take no radio or iPod. Read, meditate on Scripture, contemplate God’s handiwork in nature, and be totally silent.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Plan a program for a “thoughtful hour each day in contemplation of the life of Christ” (E. G. White, </a:t>
            </a:r>
            <a:r>
              <a:rPr lang="en-US" sz="1200" i="1" kern="1200" dirty="0" smtClean="0">
                <a:solidFill>
                  <a:schemeClr val="tx1"/>
                </a:solidFill>
                <a:effectLst/>
                <a:latin typeface="+mn-lt"/>
                <a:ea typeface="+mn-ea"/>
                <a:cs typeface="+mn-cs"/>
              </a:rPr>
              <a:t>The Desire of Ages, p. 83). </a:t>
            </a:r>
            <a:r>
              <a:rPr lang="en-US" sz="1200" kern="1200" dirty="0" smtClean="0">
                <a:solidFill>
                  <a:schemeClr val="tx1"/>
                </a:solidFill>
                <a:effectLst/>
                <a:latin typeface="+mn-lt"/>
                <a:ea typeface="+mn-ea"/>
                <a:cs typeface="+mn-cs"/>
              </a:rPr>
              <a:t>Read one chapter of </a:t>
            </a:r>
            <a:r>
              <a:rPr lang="en-US" sz="1200" i="1" kern="1200" dirty="0" smtClean="0">
                <a:solidFill>
                  <a:schemeClr val="tx1"/>
                </a:solidFill>
                <a:effectLst/>
                <a:latin typeface="+mn-lt"/>
                <a:ea typeface="+mn-ea"/>
                <a:cs typeface="+mn-cs"/>
              </a:rPr>
              <a:t>The Desire of Ages </a:t>
            </a:r>
            <a:r>
              <a:rPr lang="en-US" sz="1200" kern="1200" dirty="0" smtClean="0">
                <a:solidFill>
                  <a:schemeClr val="tx1"/>
                </a:solidFill>
                <a:effectLst/>
                <a:latin typeface="+mn-lt"/>
                <a:ea typeface="+mn-ea"/>
                <a:cs typeface="+mn-cs"/>
              </a:rPr>
              <a:t>each day along with the Scripture passages on which it is based. Keep a notebook of your discoveries. Write out quotations that appeal to you. The 87 chapters will take you through three months of personal devotions.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one month keep a diary of things that show God’s hand at work in your life. At the end of each day, write down all the evidences you have seen of His protecting care. Document answers to prayer. Write down news items that are a fulfilment of prophecy.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 Friday evenings, write out a brief testimony of how God has blessed you during the week.  What do you have to be especially grateful for during the past seven days? If the opportunity presents itself, share that testimony on Sabbath.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Choose a verse of Scripture that means a lot to you. Insert your name where appropriate. Rewrite it, showing what it means to you in your current circumstances. What message is God trying to give you?</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GELİŞTİRME 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Kendinize yalnızlık hediyesini verin. Birkaç saat uzaklaşın. Cep telefonunuzu kapatın ve yanınıza radyo veya iPod almayın. Okuyun, Kutsal Kitap üzerine meditasyon yapın,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doğadaki eserlerine kulak verin ve tamamen sessiz olun.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"Mesih'in hayatını düşünerek her gün bir saat derin düşünceye dalmak" için bir program planlayın (E. G. White, Sevgi Öğretmeni, s.83). Sevgi </a:t>
            </a:r>
            <a:r>
              <a:rPr lang="tr-TR" sz="1200" i="1" kern="1200" dirty="0" err="1" smtClean="0">
                <a:solidFill>
                  <a:schemeClr val="tx1"/>
                </a:solidFill>
                <a:effectLst/>
                <a:latin typeface="+mn-lt"/>
                <a:ea typeface="+mn-ea"/>
                <a:cs typeface="+mn-cs"/>
              </a:rPr>
              <a:t>Öğretmeni’nin</a:t>
            </a:r>
            <a:r>
              <a:rPr lang="tr-TR" sz="1200" i="1" kern="1200" dirty="0" smtClean="0">
                <a:solidFill>
                  <a:schemeClr val="tx1"/>
                </a:solidFill>
                <a:effectLst/>
                <a:latin typeface="+mn-lt"/>
                <a:ea typeface="+mn-ea"/>
                <a:cs typeface="+mn-cs"/>
              </a:rPr>
              <a:t> bir bölümünü her gün üzerinde yazıldığı Kutsal Kitap pasajlarıyla birlikte okuyun. Bulgularınız için bir not defteri tutun. Hoşunuza giden alıntıları not edin. 87. bölüm size üç ay boyunca kişisel ibadet sağlayacak.</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Bir ay boyunca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hayatınızdaki yaptıklarını gösteren bir günlük tutun. Her günün sonunda, koruyucu bakımı ile ilgili karşılaştığınız tüm kanıtları not edin. Duaya verilen cevapları kaydedin. Peygamberliğin gerçekleştiğine işaret eden yeni öğeleri yazın.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Cuma akşamları,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sizi hafta boyunca nasıl kutsadığına dair kısa bir tanıklık yazın. Son yedi gün için özellikle minnettar olduğunuz şeyler nedir? Fırsatınız varsa, </a:t>
            </a:r>
            <a:r>
              <a:rPr lang="tr-TR" sz="1200" i="1" kern="1200" dirty="0" err="1" smtClean="0">
                <a:solidFill>
                  <a:schemeClr val="tx1"/>
                </a:solidFill>
                <a:effectLst/>
                <a:latin typeface="+mn-lt"/>
                <a:ea typeface="+mn-ea"/>
                <a:cs typeface="+mn-cs"/>
              </a:rPr>
              <a:t>Sebt</a:t>
            </a:r>
            <a:r>
              <a:rPr lang="tr-TR" sz="1200" i="1" kern="1200" dirty="0" smtClean="0">
                <a:solidFill>
                  <a:schemeClr val="tx1"/>
                </a:solidFill>
                <a:effectLst/>
                <a:latin typeface="+mn-lt"/>
                <a:ea typeface="+mn-ea"/>
                <a:cs typeface="+mn-cs"/>
              </a:rPr>
              <a:t> Günü'nde bu tanıklığı paylaşın.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5. Size çok şey ifade eden bir Kutsal Yazı ayetini seçin. İsminizi uygun yere ekleyin. Mevcut koşullarınızda sizin için ne ifade ettiğini göstererek yeniden yazın. Rab, size ne tür bir mesaj vermeye çalışıyor?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9</a:t>
            </a:fld>
            <a:endParaRPr lang="en-US"/>
          </a:p>
        </p:txBody>
      </p:sp>
    </p:spTree>
    <p:extLst>
      <p:ext uri="{BB962C8B-B14F-4D97-AF65-F5344CB8AC3E}">
        <p14:creationId xmlns:p14="http://schemas.microsoft.com/office/powerpoint/2010/main" val="1758753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“But seek first his kingdom and his righteousness, and all these things will be given to you as well”</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(Matthew 6:33).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remember, “Prayer is the key in the hand of faith to unlock Heaven’s storehouse” (E.G. White, </a:t>
            </a:r>
            <a:r>
              <a:rPr lang="en-US" sz="1200" i="1" kern="1200" dirty="0" smtClean="0">
                <a:solidFill>
                  <a:schemeClr val="tx1"/>
                </a:solidFill>
                <a:effectLst/>
                <a:latin typeface="+mn-lt"/>
                <a:ea typeface="+mn-ea"/>
                <a:cs typeface="+mn-cs"/>
              </a:rPr>
              <a:t>Steps to Christ</a:t>
            </a:r>
            <a:r>
              <a:rPr lang="en-US" sz="1200" kern="1200" dirty="0" smtClean="0">
                <a:solidFill>
                  <a:schemeClr val="tx1"/>
                </a:solidFill>
                <a:effectLst/>
                <a:latin typeface="+mn-lt"/>
                <a:ea typeface="+mn-ea"/>
                <a:cs typeface="+mn-cs"/>
              </a:rPr>
              <a:t>, p. 99).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is truly beneficial to take time out to just focus on God and spiritual things. In all our busy-ness of life, we must take time to be quiet, to read, to pray, and to listen to the still small voice. It is from this quiet place that we can come out able to share and really care for others. We will have energy and courage to do what God has directed us to do. We will truly be spiritual women.</a:t>
            </a:r>
          </a:p>
          <a:p>
            <a:r>
              <a:rPr lang="tr-TR" sz="1200" b="1" i="1" kern="1200" dirty="0" smtClean="0">
                <a:solidFill>
                  <a:schemeClr val="tx1"/>
                </a:solidFill>
                <a:effectLst/>
                <a:latin typeface="+mn-lt"/>
                <a:ea typeface="+mn-ea"/>
                <a:cs typeface="+mn-cs"/>
              </a:rPr>
              <a:t>BAŞARI 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"Siz öncelikle O'nun egemenliğinin ve doğruluğunun ardından gidin, o zaman size bütün bunlar da verilecektir" (Matta 6:33).</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Ve hatırlayın, "Dua, Her Şeye Gücü </a:t>
            </a:r>
            <a:r>
              <a:rPr lang="tr-TR" sz="1200" i="1" kern="1200" dirty="0" err="1" smtClean="0">
                <a:solidFill>
                  <a:schemeClr val="tx1"/>
                </a:solidFill>
                <a:effectLst/>
                <a:latin typeface="+mn-lt"/>
                <a:ea typeface="+mn-ea"/>
                <a:cs typeface="+mn-cs"/>
              </a:rPr>
              <a:t>Yeten’in</a:t>
            </a:r>
            <a:r>
              <a:rPr lang="tr-TR" sz="1200" i="1" kern="1200" dirty="0" smtClean="0">
                <a:solidFill>
                  <a:schemeClr val="tx1"/>
                </a:solidFill>
                <a:effectLst/>
                <a:latin typeface="+mn-lt"/>
                <a:ea typeface="+mn-ea"/>
                <a:cs typeface="+mn-cs"/>
              </a:rPr>
              <a:t> sınırsız kaynaklarının toplandığı cennetin deposunun kilidini açacak imanın elindeki anahtardır…" (E. G. White, Yol, Gerçek ve Yaşam, sayfa 82).</a:t>
            </a:r>
          </a:p>
          <a:p>
            <a:endParaRPr lang="tr-TR"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Sadece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ve ruhsal şeylere odaklanmak için zaman ayırmak gerçekten yararlıdır. Yaşantımızın her yoğunluğunda sessiz olmak, okumak, dua etmek ve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nazik sesini işitmek için zaman ayırmalıyız. Bu sakin yerden, gerçek anlamda başkalarıyla paylaşabilecek ve ilgilenebilecek halde çıkabiliyoruz.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yönelttiği şeyi yapmak için enerjimiz ve cesaretimiz olacaktır. Gerçekten ruhsal kadınlar olacağız.</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3A81ED-66CC-0849-AFCE-6513C990AE04}" type="slidenum">
              <a:rPr lang="en-US" smtClean="0"/>
              <a:t>10</a:t>
            </a:fld>
            <a:endParaRPr lang="en-US"/>
          </a:p>
        </p:txBody>
      </p:sp>
    </p:spTree>
    <p:extLst>
      <p:ext uri="{BB962C8B-B14F-4D97-AF65-F5344CB8AC3E}">
        <p14:creationId xmlns:p14="http://schemas.microsoft.com/office/powerpoint/2010/main" val="101398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941651"/>
                </a:solidFill>
                <a:latin typeface="+mn-lt"/>
              </a:rPr>
              <a:t>MY PRAYER FOR </a:t>
            </a:r>
            <a:r>
              <a:rPr lang="en-US" b="1" dirty="0" smtClean="0">
                <a:solidFill>
                  <a:srgbClr val="941651"/>
                </a:solidFill>
                <a:latin typeface="+mn-lt"/>
              </a:rPr>
              <a:t>TODAY</a:t>
            </a:r>
            <a:endParaRPr lang="en-US" b="1" dirty="0" smtClean="0">
              <a:solidFill>
                <a:srgbClr val="941651"/>
              </a:solidFill>
              <a:latin typeface="+mn-lt"/>
            </a:endParaRPr>
          </a:p>
          <a:p>
            <a:r>
              <a:rPr lang="en-US" sz="1200" dirty="0" smtClean="0"/>
              <a:t>Lord God, I lay all my anxiety and troubles at your feet. I come to you quietly and in confidence.  Please come into my heart and let me just bask in your presence and love. Help me to hear your still small voice speaking, and help me to go forward in faith believing you are there beside me always.</a:t>
            </a:r>
          </a:p>
          <a:p>
            <a:endParaRPr lang="en-US" sz="1200" dirty="0" smtClean="0"/>
          </a:p>
          <a:p>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tüm kaygılarımı ve sıkıntılarımı huzuruna getiriyorum. Sana sessizce ve güven içinde geliyorum. Lütfen kalbime gir ve sadece Senin varlığının ve sevginin tadına bakmama izin ver. Nazik sesinin konuşmasını duymama ve her zaman yanımda olduğuna inanarak inancımda ilerlememe yardım et.</a:t>
            </a:r>
            <a:endParaRPr lang="en-US" sz="120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3A81ED-66CC-0849-AFCE-6513C990AE04}" type="slidenum">
              <a:rPr lang="en-US" smtClean="0"/>
              <a:t>11</a:t>
            </a:fld>
            <a:endParaRPr lang="en-US"/>
          </a:p>
        </p:txBody>
      </p:sp>
    </p:spTree>
    <p:extLst>
      <p:ext uri="{BB962C8B-B14F-4D97-AF65-F5344CB8AC3E}">
        <p14:creationId xmlns:p14="http://schemas.microsoft.com/office/powerpoint/2010/main" val="1218071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BA36EE-60CD-F84F-90D7-65C43101D1AE}"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23177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BA36EE-60CD-F84F-90D7-65C43101D1AE}"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212922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BA36EE-60CD-F84F-90D7-65C43101D1AE}"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295788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BA36EE-60CD-F84F-90D7-65C43101D1AE}"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2041387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BA36EE-60CD-F84F-90D7-65C43101D1AE}"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1396816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BA36EE-60CD-F84F-90D7-65C43101D1AE}"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7031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BA36EE-60CD-F84F-90D7-65C43101D1AE}"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5991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BA36EE-60CD-F84F-90D7-65C43101D1AE}"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192263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BA36EE-60CD-F84F-90D7-65C43101D1AE}"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578160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BA36EE-60CD-F84F-90D7-65C43101D1AE}"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1927185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BA36EE-60CD-F84F-90D7-65C43101D1AE}"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BD296-07EF-2F41-924F-FD58654EE73B}" type="slidenum">
              <a:rPr lang="en-US" smtClean="0"/>
              <a:t>‹#›</a:t>
            </a:fld>
            <a:endParaRPr lang="en-US"/>
          </a:p>
        </p:txBody>
      </p:sp>
    </p:spTree>
    <p:extLst>
      <p:ext uri="{BB962C8B-B14F-4D97-AF65-F5344CB8AC3E}">
        <p14:creationId xmlns:p14="http://schemas.microsoft.com/office/powerpoint/2010/main" val="18522671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A36EE-60CD-F84F-90D7-65C43101D1AE}"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BD296-07EF-2F41-924F-FD58654EE73B}" type="slidenum">
              <a:rPr lang="en-US" smtClean="0"/>
              <a:t>‹#›</a:t>
            </a:fld>
            <a:endParaRPr lang="en-US"/>
          </a:p>
        </p:txBody>
      </p:sp>
    </p:spTree>
    <p:extLst>
      <p:ext uri="{BB962C8B-B14F-4D97-AF65-F5344CB8AC3E}">
        <p14:creationId xmlns:p14="http://schemas.microsoft.com/office/powerpoint/2010/main" val="1768394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446385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025"/>
            <a:ext cx="9168207" cy="7058025"/>
          </a:xfrm>
          <a:prstGeom prst="rect">
            <a:avLst/>
          </a:prstGeom>
        </p:spPr>
      </p:pic>
      <p:sp>
        <p:nvSpPr>
          <p:cNvPr id="3" name="Subtitle 2"/>
          <p:cNvSpPr>
            <a:spLocks noGrp="1"/>
          </p:cNvSpPr>
          <p:nvPr>
            <p:ph type="subTitle" idx="1"/>
          </p:nvPr>
        </p:nvSpPr>
        <p:spPr>
          <a:xfrm>
            <a:off x="1143000" y="4623259"/>
            <a:ext cx="6858000" cy="1285166"/>
          </a:xfrm>
        </p:spPr>
        <p:txBody>
          <a:bodyPr>
            <a:normAutofit lnSpcReduction="10000"/>
          </a:bodyPr>
          <a:lstStyle/>
          <a:p>
            <a:r>
              <a:rPr lang="en-US" sz="4000" b="1" dirty="0" smtClean="0">
                <a:solidFill>
                  <a:srgbClr val="FFFF00"/>
                </a:solidFill>
              </a:rPr>
              <a:t>A </a:t>
            </a:r>
            <a:r>
              <a:rPr lang="en-US" sz="4000" b="1" i="1" dirty="0" smtClean="0">
                <a:solidFill>
                  <a:srgbClr val="FFFF00"/>
                </a:solidFill>
                <a:latin typeface="Palatino Linotype" charset="0"/>
                <a:ea typeface="Palatino Linotype" charset="0"/>
                <a:cs typeface="Palatino Linotype" charset="0"/>
              </a:rPr>
              <a:t>Spiritual </a:t>
            </a:r>
            <a:r>
              <a:rPr lang="en-US" sz="4000" b="1" dirty="0" smtClean="0">
                <a:solidFill>
                  <a:srgbClr val="FFFF00"/>
                </a:solidFill>
              </a:rPr>
              <a:t>Woman: </a:t>
            </a:r>
            <a:r>
              <a:rPr lang="en-US" sz="4000" b="1" i="1" dirty="0" smtClean="0">
                <a:solidFill>
                  <a:schemeClr val="bg1"/>
                </a:solidFill>
                <a:latin typeface="Palatino Linotype" charset="0"/>
                <a:ea typeface="Palatino Linotype" charset="0"/>
                <a:cs typeface="Palatino Linotype" charset="0"/>
              </a:rPr>
              <a:t>Lesson 3</a:t>
            </a:r>
          </a:p>
          <a:p>
            <a:r>
              <a:rPr lang="en-US" sz="4000" b="1" i="1" dirty="0" err="1" smtClean="0">
                <a:solidFill>
                  <a:srgbClr val="FFFF00"/>
                </a:solidFill>
                <a:latin typeface="Palatino Linotype" charset="0"/>
                <a:ea typeface="Palatino Linotype" charset="0"/>
                <a:cs typeface="Palatino Linotype" charset="0"/>
              </a:rPr>
              <a:t>Ruhsal</a:t>
            </a:r>
            <a:r>
              <a:rPr lang="en-US" sz="4000" b="1" i="1" dirty="0" smtClean="0">
                <a:solidFill>
                  <a:srgbClr val="FFFF00"/>
                </a:solidFill>
                <a:latin typeface="Palatino Linotype" charset="0"/>
                <a:ea typeface="Palatino Linotype" charset="0"/>
                <a:cs typeface="Palatino Linotype" charset="0"/>
              </a:rPr>
              <a:t> </a:t>
            </a:r>
            <a:r>
              <a:rPr lang="en-US" sz="4000" b="1" dirty="0" err="1">
                <a:solidFill>
                  <a:srgbClr val="FFFF00"/>
                </a:solidFill>
              </a:rPr>
              <a:t>B</a:t>
            </a:r>
            <a:r>
              <a:rPr lang="en-US" sz="4000" b="1" dirty="0" err="1" smtClean="0">
                <a:solidFill>
                  <a:srgbClr val="FFFF00"/>
                </a:solidFill>
              </a:rPr>
              <a:t>ir</a:t>
            </a:r>
            <a:r>
              <a:rPr lang="en-US" sz="4000" b="1" dirty="0" smtClean="0">
                <a:solidFill>
                  <a:srgbClr val="FFFF00"/>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3</a:t>
            </a:r>
            <a:endParaRPr lang="en-US" sz="4000" b="1"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1993933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39485" y="2293749"/>
            <a:ext cx="8896027" cy="4740464"/>
          </a:xfrm>
        </p:spPr>
        <p:txBody>
          <a:bodyPr>
            <a:normAutofit/>
          </a:bodyPr>
          <a:lstStyle/>
          <a:p>
            <a:pPr marL="0" indent="0" algn="ctr">
              <a:buNone/>
            </a:pPr>
            <a:r>
              <a:rPr lang="en-US" sz="2600" dirty="0"/>
              <a:t>“The man without the Spirit does not accept the things that come from the Spirit of God, for they are foolishness to him, and he cannot understand them, because they are spiritually </a:t>
            </a:r>
            <a:r>
              <a:rPr lang="en-US" sz="2600" dirty="0" smtClean="0"/>
              <a:t>discerned. The </a:t>
            </a:r>
            <a:r>
              <a:rPr lang="en-US" sz="2600" dirty="0"/>
              <a:t>spiritual man makes judgments about all things, but he himself is not subject to any man’s judgment: ‘For who has known the mind of the Lord that he may instruct him</a:t>
            </a:r>
            <a:r>
              <a:rPr lang="en-US" sz="2600" dirty="0" smtClean="0"/>
              <a:t>?’”                                     </a:t>
            </a:r>
            <a:r>
              <a:rPr lang="en-US" sz="2200" dirty="0" smtClean="0"/>
              <a:t>1 </a:t>
            </a:r>
            <a:r>
              <a:rPr lang="en-US" sz="2200" dirty="0"/>
              <a:t>Corinthians </a:t>
            </a:r>
            <a:r>
              <a:rPr lang="en-US" sz="2200" dirty="0" smtClean="0"/>
              <a:t>2:14-16</a:t>
            </a:r>
          </a:p>
          <a:p>
            <a:pPr marL="0" indent="0" algn="ctr">
              <a:buNone/>
            </a:pPr>
            <a:r>
              <a:rPr lang="en-US" sz="2600" i="1" dirty="0"/>
              <a:t>“</a:t>
            </a:r>
            <a:r>
              <a:rPr lang="en-US" sz="2600" i="1" dirty="0" err="1"/>
              <a:t>Doğal</a:t>
            </a:r>
            <a:r>
              <a:rPr lang="en-US" sz="2600" i="1" dirty="0"/>
              <a:t> </a:t>
            </a:r>
            <a:r>
              <a:rPr lang="en-US" sz="2600" i="1" dirty="0" err="1"/>
              <a:t>kişi</a:t>
            </a:r>
            <a:r>
              <a:rPr lang="en-US" sz="2600" i="1" dirty="0"/>
              <a:t>, </a:t>
            </a:r>
            <a:r>
              <a:rPr lang="en-US" sz="2600" i="1" dirty="0" err="1"/>
              <a:t>Rab’bin</a:t>
            </a:r>
            <a:r>
              <a:rPr lang="en-US" sz="2600" i="1" dirty="0"/>
              <a:t> </a:t>
            </a:r>
            <a:r>
              <a:rPr lang="en-US" sz="2600" i="1" dirty="0" err="1"/>
              <a:t>Ruhu'yla</a:t>
            </a:r>
            <a:r>
              <a:rPr lang="en-US" sz="2600" i="1" dirty="0"/>
              <a:t> </a:t>
            </a:r>
            <a:r>
              <a:rPr lang="en-US" sz="2600" i="1" dirty="0" err="1"/>
              <a:t>ilgili</a:t>
            </a:r>
            <a:r>
              <a:rPr lang="en-US" sz="2600" i="1" dirty="0"/>
              <a:t> </a:t>
            </a:r>
            <a:r>
              <a:rPr lang="en-US" sz="2600" i="1" dirty="0" err="1"/>
              <a:t>gerçekleri</a:t>
            </a:r>
            <a:r>
              <a:rPr lang="en-US" sz="2600" i="1" dirty="0"/>
              <a:t> </a:t>
            </a:r>
            <a:r>
              <a:rPr lang="en-US" sz="2600" i="1" dirty="0" err="1"/>
              <a:t>kabul</a:t>
            </a:r>
            <a:r>
              <a:rPr lang="en-US" sz="2600" i="1" dirty="0"/>
              <a:t> </a:t>
            </a:r>
            <a:r>
              <a:rPr lang="en-US" sz="2600" i="1" dirty="0" err="1"/>
              <a:t>etmez</a:t>
            </a:r>
            <a:r>
              <a:rPr lang="en-US" sz="2600" i="1" dirty="0"/>
              <a:t>. </a:t>
            </a:r>
            <a:r>
              <a:rPr lang="en-US" sz="2600" i="1" dirty="0" err="1"/>
              <a:t>Çünkü</a:t>
            </a:r>
            <a:r>
              <a:rPr lang="en-US" sz="2600" i="1" dirty="0"/>
              <a:t> </a:t>
            </a:r>
            <a:r>
              <a:rPr lang="en-US" sz="2600" i="1" dirty="0" err="1"/>
              <a:t>bunlar</a:t>
            </a:r>
            <a:r>
              <a:rPr lang="en-US" sz="2600" i="1" dirty="0"/>
              <a:t> </a:t>
            </a:r>
            <a:r>
              <a:rPr lang="en-US" sz="2600" i="1" dirty="0" err="1"/>
              <a:t>ona</a:t>
            </a:r>
            <a:r>
              <a:rPr lang="en-US" sz="2600" i="1" dirty="0"/>
              <a:t> </a:t>
            </a:r>
            <a:r>
              <a:rPr lang="en-US" sz="2600" i="1" dirty="0" err="1"/>
              <a:t>saçma</a:t>
            </a:r>
            <a:r>
              <a:rPr lang="en-US" sz="2600" i="1" dirty="0"/>
              <a:t> </a:t>
            </a:r>
            <a:r>
              <a:rPr lang="en-US" sz="2600" i="1" dirty="0" err="1"/>
              <a:t>gelir</a:t>
            </a:r>
            <a:r>
              <a:rPr lang="en-US" sz="2600" i="1" dirty="0"/>
              <a:t>, </a:t>
            </a:r>
            <a:r>
              <a:rPr lang="en-US" sz="2600" i="1" dirty="0" err="1"/>
              <a:t>ruhça</a:t>
            </a:r>
            <a:r>
              <a:rPr lang="en-US" sz="2600" i="1" dirty="0"/>
              <a:t> </a:t>
            </a:r>
            <a:r>
              <a:rPr lang="en-US" sz="2600" i="1" dirty="0" err="1"/>
              <a:t>değerlendirildikleri</a:t>
            </a:r>
            <a:r>
              <a:rPr lang="en-US" sz="2600" i="1" dirty="0"/>
              <a:t> </a:t>
            </a:r>
            <a:r>
              <a:rPr lang="en-US" sz="2600" i="1" dirty="0" err="1"/>
              <a:t>için</a:t>
            </a:r>
            <a:r>
              <a:rPr lang="en-US" sz="2600" i="1" dirty="0"/>
              <a:t> </a:t>
            </a:r>
            <a:r>
              <a:rPr lang="en-US" sz="2600" i="1" dirty="0" err="1"/>
              <a:t>bunları</a:t>
            </a:r>
            <a:r>
              <a:rPr lang="en-US" sz="2600" i="1" dirty="0"/>
              <a:t> </a:t>
            </a:r>
            <a:r>
              <a:rPr lang="en-US" sz="2600" i="1" dirty="0" err="1"/>
              <a:t>anlayamaz</a:t>
            </a:r>
            <a:r>
              <a:rPr lang="en-US" sz="2600" i="1" dirty="0"/>
              <a:t>. </a:t>
            </a:r>
            <a:r>
              <a:rPr lang="en-US" sz="2600" i="1" dirty="0" err="1"/>
              <a:t>Ruhsal</a:t>
            </a:r>
            <a:r>
              <a:rPr lang="en-US" sz="2600" i="1" dirty="0"/>
              <a:t> </a:t>
            </a:r>
            <a:r>
              <a:rPr lang="en-US" sz="2600" i="1" dirty="0" err="1"/>
              <a:t>kişi</a:t>
            </a:r>
            <a:r>
              <a:rPr lang="en-US" sz="2600" i="1" dirty="0"/>
              <a:t> her </a:t>
            </a:r>
            <a:r>
              <a:rPr lang="en-US" sz="2600" i="1" dirty="0" err="1"/>
              <a:t>konuda</a:t>
            </a:r>
            <a:r>
              <a:rPr lang="en-US" sz="2600" i="1" dirty="0"/>
              <a:t> </a:t>
            </a:r>
            <a:r>
              <a:rPr lang="en-US" sz="2600" i="1" dirty="0" err="1"/>
              <a:t>yargı</a:t>
            </a:r>
            <a:r>
              <a:rPr lang="en-US" sz="2600" i="1" dirty="0"/>
              <a:t> </a:t>
            </a:r>
            <a:r>
              <a:rPr lang="en-US" sz="2600" i="1" dirty="0" err="1"/>
              <a:t>yürütebilir</a:t>
            </a:r>
            <a:r>
              <a:rPr lang="en-US" sz="2600" i="1" dirty="0"/>
              <a:t>, </a:t>
            </a:r>
            <a:r>
              <a:rPr lang="en-US" sz="2600" i="1" dirty="0" err="1"/>
              <a:t>ama</a:t>
            </a:r>
            <a:r>
              <a:rPr lang="en-US" sz="2600" i="1" dirty="0"/>
              <a:t> </a:t>
            </a:r>
            <a:r>
              <a:rPr lang="en-US" sz="2600" i="1" dirty="0" err="1"/>
              <a:t>kimse</a:t>
            </a:r>
            <a:r>
              <a:rPr lang="en-US" sz="2600" i="1" dirty="0"/>
              <a:t> </a:t>
            </a:r>
            <a:r>
              <a:rPr lang="en-US" sz="2600" i="1" dirty="0" err="1"/>
              <a:t>onun</a:t>
            </a:r>
            <a:r>
              <a:rPr lang="en-US" sz="2600" i="1" dirty="0"/>
              <a:t> </a:t>
            </a:r>
            <a:r>
              <a:rPr lang="en-US" sz="2600" i="1" dirty="0" err="1"/>
              <a:t>hakkında</a:t>
            </a:r>
            <a:r>
              <a:rPr lang="en-US" sz="2600" i="1" dirty="0"/>
              <a:t> </a:t>
            </a:r>
            <a:r>
              <a:rPr lang="en-US" sz="2600" i="1" dirty="0" err="1"/>
              <a:t>yargı</a:t>
            </a:r>
            <a:r>
              <a:rPr lang="en-US" sz="2600" i="1" dirty="0"/>
              <a:t> </a:t>
            </a:r>
            <a:r>
              <a:rPr lang="en-US" sz="2600" i="1" dirty="0" err="1"/>
              <a:t>yürütemez</a:t>
            </a:r>
            <a:r>
              <a:rPr lang="en-US" sz="2600" i="1" dirty="0"/>
              <a:t>. ‘</a:t>
            </a:r>
            <a:r>
              <a:rPr lang="en-US" sz="2600" i="1" dirty="0" err="1"/>
              <a:t>Rab'bin</a:t>
            </a:r>
            <a:r>
              <a:rPr lang="en-US" sz="2600" i="1" dirty="0"/>
              <a:t> </a:t>
            </a:r>
            <a:r>
              <a:rPr lang="en-US" sz="2600" i="1" dirty="0" err="1"/>
              <a:t>düşüncesini</a:t>
            </a:r>
            <a:r>
              <a:rPr lang="en-US" sz="2600" i="1" dirty="0"/>
              <a:t> </a:t>
            </a:r>
            <a:r>
              <a:rPr lang="en-US" sz="2600" i="1" dirty="0" err="1"/>
              <a:t>kim</a:t>
            </a:r>
            <a:r>
              <a:rPr lang="en-US" sz="2600" i="1" dirty="0"/>
              <a:t> </a:t>
            </a:r>
            <a:r>
              <a:rPr lang="en-US" sz="2600" i="1" dirty="0" err="1"/>
              <a:t>bildi</a:t>
            </a:r>
            <a:r>
              <a:rPr lang="en-US" sz="2600" i="1" dirty="0"/>
              <a:t> </a:t>
            </a:r>
            <a:r>
              <a:rPr lang="en-US" sz="2600" i="1" dirty="0" err="1"/>
              <a:t>ki</a:t>
            </a:r>
            <a:r>
              <a:rPr lang="en-US" sz="2600" i="1" dirty="0"/>
              <a:t>, </a:t>
            </a:r>
            <a:r>
              <a:rPr lang="en-US" sz="2600" i="1" dirty="0" err="1"/>
              <a:t>O'na</a:t>
            </a:r>
            <a:r>
              <a:rPr lang="en-US" sz="2600" i="1" dirty="0"/>
              <a:t> </a:t>
            </a:r>
            <a:r>
              <a:rPr lang="en-US" sz="2600" i="1" dirty="0" err="1"/>
              <a:t>öğüt</a:t>
            </a:r>
            <a:r>
              <a:rPr lang="en-US" sz="2600" i="1" dirty="0"/>
              <a:t> </a:t>
            </a:r>
            <a:r>
              <a:rPr lang="en-US" sz="2600" i="1" dirty="0" err="1"/>
              <a:t>verebilsin</a:t>
            </a:r>
            <a:r>
              <a:rPr lang="en-US" sz="2600" i="1" dirty="0"/>
              <a:t>?’ </a:t>
            </a:r>
            <a:r>
              <a:rPr lang="en-US" sz="2600" i="1" dirty="0" smtClean="0"/>
              <a:t>”                                    </a:t>
            </a:r>
            <a:r>
              <a:rPr lang="en-US" sz="2200" i="1" dirty="0" smtClean="0"/>
              <a:t>1</a:t>
            </a:r>
            <a:r>
              <a:rPr lang="en-US" sz="2200" i="1" dirty="0"/>
              <a:t>. </a:t>
            </a:r>
            <a:r>
              <a:rPr lang="en-US" sz="2200" i="1" dirty="0" err="1"/>
              <a:t>Korintliler</a:t>
            </a:r>
            <a:r>
              <a:rPr lang="en-US" sz="2200" i="1" dirty="0"/>
              <a:t> 2:14-16</a:t>
            </a:r>
          </a:p>
          <a:p>
            <a:pPr marL="0" indent="0" algn="ctr">
              <a:buNone/>
            </a:pPr>
            <a:endParaRPr lang="en-US" sz="2400" dirty="0"/>
          </a:p>
        </p:txBody>
      </p:sp>
    </p:spTree>
    <p:extLst>
      <p:ext uri="{BB962C8B-B14F-4D97-AF65-F5344CB8AC3E}">
        <p14:creationId xmlns:p14="http://schemas.microsoft.com/office/powerpoint/2010/main" val="2754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70481" y="2433234"/>
            <a:ext cx="8756543" cy="4262033"/>
          </a:xfrm>
        </p:spPr>
        <p:txBody>
          <a:bodyPr>
            <a:normAutofit/>
          </a:bodyPr>
          <a:lstStyle/>
          <a:p>
            <a:pPr marL="0" indent="0" algn="ctr">
              <a:buNone/>
            </a:pPr>
            <a:r>
              <a:rPr lang="en-US" dirty="0"/>
              <a:t>Nine characteristics of a godly woman can be expressed and remembered by using the letters of the word </a:t>
            </a:r>
            <a:r>
              <a:rPr lang="en-US" i="1" dirty="0"/>
              <a:t>spiritual</a:t>
            </a:r>
            <a:r>
              <a:rPr lang="en-US" dirty="0"/>
              <a:t> as an </a:t>
            </a:r>
            <a:r>
              <a:rPr lang="en-US" dirty="0" smtClean="0"/>
              <a:t>acrostic.</a:t>
            </a:r>
          </a:p>
          <a:p>
            <a:pPr marL="0" indent="0" algn="ctr">
              <a:buNone/>
            </a:pPr>
            <a:r>
              <a:rPr lang="en-US" i="1" dirty="0" smtClean="0"/>
              <a:t>D</a:t>
            </a:r>
            <a:r>
              <a:rPr lang="tr-TR" i="1" dirty="0" err="1" smtClean="0"/>
              <a:t>indar</a:t>
            </a:r>
            <a:r>
              <a:rPr lang="tr-TR" i="1" dirty="0" smtClean="0"/>
              <a:t> bir kadının dokuz özelliği</a:t>
            </a:r>
            <a:r>
              <a:rPr lang="en-US" i="1" dirty="0" smtClean="0"/>
              <a:t> </a:t>
            </a:r>
            <a:r>
              <a:rPr lang="tr-TR" i="1" dirty="0" err="1" smtClean="0"/>
              <a:t>akrostik</a:t>
            </a:r>
            <a:r>
              <a:rPr lang="tr-TR" i="1" dirty="0" smtClean="0"/>
              <a:t> </a:t>
            </a:r>
            <a:r>
              <a:rPr lang="tr-TR" i="1" dirty="0"/>
              <a:t>olarak SPIRITUAL (Ruhsal) kelimesinin harflerini kullanarak hatırlayın.</a:t>
            </a:r>
            <a:endParaRPr lang="en-US" i="1" dirty="0"/>
          </a:p>
          <a:p>
            <a:pPr marL="0" indent="0" algn="ctr">
              <a:buNone/>
            </a:pPr>
            <a:endParaRPr lang="en-US" dirty="0"/>
          </a:p>
          <a:p>
            <a:pPr marL="0" indent="0" algn="ctr">
              <a:buNone/>
            </a:pPr>
            <a:r>
              <a:rPr lang="en-US" sz="6000" b="1" spc="600" dirty="0" smtClean="0">
                <a:solidFill>
                  <a:srgbClr val="C00000"/>
                </a:solidFill>
              </a:rPr>
              <a:t>SPIRITUAL</a:t>
            </a:r>
            <a:endParaRPr lang="en-US" sz="6000" b="1" spc="600" dirty="0">
              <a:solidFill>
                <a:srgbClr val="C00000"/>
              </a:solidFill>
            </a:endParaRPr>
          </a:p>
        </p:txBody>
      </p:sp>
    </p:spTree>
    <p:extLst>
      <p:ext uri="{BB962C8B-B14F-4D97-AF65-F5344CB8AC3E}">
        <p14:creationId xmlns:p14="http://schemas.microsoft.com/office/powerpoint/2010/main" val="440493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62754"/>
            <a:ext cx="9144000" cy="4680488"/>
          </a:xfrm>
        </p:spPr>
        <p:txBody>
          <a:bodyPr>
            <a:normAutofit fontScale="92500" lnSpcReduction="20000"/>
          </a:bodyPr>
          <a:lstStyle/>
          <a:p>
            <a:pPr marL="0" indent="0">
              <a:buNone/>
            </a:pPr>
            <a:r>
              <a:rPr lang="en-US" b="1" dirty="0">
                <a:solidFill>
                  <a:srgbClr val="C00000"/>
                </a:solidFill>
              </a:rPr>
              <a:t>S – Sense of the eternal</a:t>
            </a:r>
            <a:r>
              <a:rPr lang="en-US" b="1" i="1" dirty="0">
                <a:solidFill>
                  <a:srgbClr val="C00000"/>
                </a:solidFill>
              </a:rPr>
              <a:t>.</a:t>
            </a:r>
            <a:r>
              <a:rPr lang="en-US" dirty="0">
                <a:solidFill>
                  <a:srgbClr val="C00000"/>
                </a:solidFill>
              </a:rPr>
              <a:t> </a:t>
            </a:r>
            <a:r>
              <a:rPr lang="en-US" dirty="0"/>
              <a:t>A spiritual woman will have her priorities in order, understanding that only what she has done for Christ has lasting value</a:t>
            </a:r>
            <a:r>
              <a:rPr lang="en-US" dirty="0" smtClean="0"/>
              <a:t>.</a:t>
            </a:r>
          </a:p>
          <a:p>
            <a:pPr marL="0" indent="0">
              <a:buNone/>
            </a:pPr>
            <a:r>
              <a:rPr lang="en-US" b="1" i="1" dirty="0">
                <a:solidFill>
                  <a:srgbClr val="C00000"/>
                </a:solidFill>
              </a:rPr>
              <a:t>S – </a:t>
            </a:r>
            <a:r>
              <a:rPr lang="en-US" b="1" i="1" dirty="0" smtClean="0">
                <a:solidFill>
                  <a:srgbClr val="C00000"/>
                </a:solidFill>
              </a:rPr>
              <a:t>Sense. </a:t>
            </a:r>
            <a:r>
              <a:rPr lang="en-US" b="1" i="1" dirty="0" err="1" smtClean="0">
                <a:solidFill>
                  <a:srgbClr val="C00000"/>
                </a:solidFill>
              </a:rPr>
              <a:t>Ebediyet</a:t>
            </a:r>
            <a:r>
              <a:rPr lang="en-US" b="1" i="1" dirty="0" smtClean="0">
                <a:solidFill>
                  <a:srgbClr val="C00000"/>
                </a:solidFill>
              </a:rPr>
              <a:t> </a:t>
            </a:r>
            <a:r>
              <a:rPr lang="en-US" b="1" i="1" dirty="0" err="1" smtClean="0">
                <a:solidFill>
                  <a:srgbClr val="C00000"/>
                </a:solidFill>
              </a:rPr>
              <a:t>hissi</a:t>
            </a:r>
            <a:r>
              <a:rPr lang="en-US" b="1" i="1" dirty="0" smtClean="0">
                <a:solidFill>
                  <a:srgbClr val="C00000"/>
                </a:solidFill>
              </a:rPr>
              <a:t>.</a:t>
            </a:r>
            <a:r>
              <a:rPr lang="en-US" i="1" dirty="0" smtClean="0">
                <a:solidFill>
                  <a:srgbClr val="C00000"/>
                </a:solidFill>
              </a:rPr>
              <a:t> </a:t>
            </a:r>
            <a:r>
              <a:rPr lang="en-US" i="1" dirty="0" err="1" smtClean="0"/>
              <a:t>Ruhsal</a:t>
            </a:r>
            <a:r>
              <a:rPr lang="en-US" i="1" dirty="0" smtClean="0"/>
              <a:t> </a:t>
            </a:r>
            <a:r>
              <a:rPr lang="en-US" i="1" dirty="0" err="1"/>
              <a:t>bir</a:t>
            </a:r>
            <a:r>
              <a:rPr lang="en-US" i="1" dirty="0"/>
              <a:t> </a:t>
            </a:r>
            <a:r>
              <a:rPr lang="en-US" i="1" dirty="0" err="1"/>
              <a:t>kadın</a:t>
            </a:r>
            <a:r>
              <a:rPr lang="en-US" i="1" dirty="0"/>
              <a:t>, </a:t>
            </a:r>
            <a:r>
              <a:rPr lang="en-US" i="1" dirty="0" err="1"/>
              <a:t>Mesih</a:t>
            </a:r>
            <a:r>
              <a:rPr lang="en-US" i="1" dirty="0"/>
              <a:t> </a:t>
            </a:r>
            <a:r>
              <a:rPr lang="en-US" i="1" dirty="0" err="1"/>
              <a:t>için</a:t>
            </a:r>
            <a:r>
              <a:rPr lang="en-US" i="1" dirty="0"/>
              <a:t> </a:t>
            </a:r>
            <a:r>
              <a:rPr lang="en-US" i="1" dirty="0" err="1"/>
              <a:t>yaptıklarının</a:t>
            </a:r>
            <a:r>
              <a:rPr lang="en-US" i="1" dirty="0"/>
              <a:t> </a:t>
            </a:r>
            <a:r>
              <a:rPr lang="en-US" i="1" dirty="0" err="1"/>
              <a:t>kalıcı</a:t>
            </a:r>
            <a:r>
              <a:rPr lang="en-US" i="1" dirty="0"/>
              <a:t> </a:t>
            </a:r>
            <a:r>
              <a:rPr lang="en-US" i="1" dirty="0" err="1"/>
              <a:t>değerlere</a:t>
            </a:r>
            <a:r>
              <a:rPr lang="en-US" i="1" dirty="0"/>
              <a:t> </a:t>
            </a:r>
            <a:r>
              <a:rPr lang="en-US" i="1" dirty="0" err="1"/>
              <a:t>sahip</a:t>
            </a:r>
            <a:r>
              <a:rPr lang="en-US" i="1" dirty="0"/>
              <a:t> </a:t>
            </a:r>
            <a:r>
              <a:rPr lang="en-US" i="1" dirty="0" err="1"/>
              <a:t>olduğunu</a:t>
            </a:r>
            <a:r>
              <a:rPr lang="en-US" i="1" dirty="0"/>
              <a:t> </a:t>
            </a:r>
            <a:r>
              <a:rPr lang="en-US" i="1" dirty="0" err="1"/>
              <a:t>anlar</a:t>
            </a:r>
            <a:r>
              <a:rPr lang="en-US" i="1" dirty="0"/>
              <a:t> </a:t>
            </a:r>
            <a:r>
              <a:rPr lang="en-US" i="1" dirty="0" err="1"/>
              <a:t>ve</a:t>
            </a:r>
            <a:r>
              <a:rPr lang="en-US" i="1" dirty="0"/>
              <a:t> </a:t>
            </a:r>
            <a:r>
              <a:rPr lang="en-US" i="1" dirty="0" err="1"/>
              <a:t>böylece</a:t>
            </a:r>
            <a:r>
              <a:rPr lang="en-US" i="1" dirty="0"/>
              <a:t> </a:t>
            </a:r>
            <a:r>
              <a:rPr lang="en-US" i="1" dirty="0" err="1"/>
              <a:t>önceliklerini</a:t>
            </a:r>
            <a:r>
              <a:rPr lang="en-US" i="1" dirty="0"/>
              <a:t> </a:t>
            </a:r>
            <a:r>
              <a:rPr lang="en-US" i="1" dirty="0" err="1"/>
              <a:t>koyar</a:t>
            </a:r>
            <a:r>
              <a:rPr lang="en-US" i="1" dirty="0"/>
              <a:t>. </a:t>
            </a:r>
            <a:endParaRPr lang="en-US" i="1" dirty="0" smtClean="0"/>
          </a:p>
          <a:p>
            <a:pPr marL="0" indent="0">
              <a:buNone/>
            </a:pPr>
            <a:r>
              <a:rPr lang="en-US" b="1" dirty="0">
                <a:solidFill>
                  <a:srgbClr val="C00000"/>
                </a:solidFill>
              </a:rPr>
              <a:t>P – Prayer is important</a:t>
            </a:r>
            <a:r>
              <a:rPr lang="en-US" i="1" dirty="0"/>
              <a:t>.  </a:t>
            </a:r>
            <a:r>
              <a:rPr lang="en-US" dirty="0"/>
              <a:t>Prayer is vital to the life of a spiritual woman. </a:t>
            </a:r>
            <a:endParaRPr lang="en-US" dirty="0" smtClean="0"/>
          </a:p>
          <a:p>
            <a:pPr marL="0" indent="0">
              <a:buNone/>
            </a:pPr>
            <a:r>
              <a:rPr lang="en-US" b="1" i="1" dirty="0">
                <a:solidFill>
                  <a:srgbClr val="C00000"/>
                </a:solidFill>
              </a:rPr>
              <a:t>P – </a:t>
            </a:r>
            <a:r>
              <a:rPr lang="en-US" b="1" i="1" dirty="0" smtClean="0">
                <a:solidFill>
                  <a:srgbClr val="C00000"/>
                </a:solidFill>
              </a:rPr>
              <a:t>Prayer. </a:t>
            </a:r>
            <a:r>
              <a:rPr lang="en-US" b="1" i="1" dirty="0" err="1" smtClean="0">
                <a:solidFill>
                  <a:srgbClr val="C00000"/>
                </a:solidFill>
              </a:rPr>
              <a:t>Dua</a:t>
            </a:r>
            <a:r>
              <a:rPr lang="en-US" b="1" i="1" dirty="0" smtClean="0">
                <a:solidFill>
                  <a:srgbClr val="C00000"/>
                </a:solidFill>
              </a:rPr>
              <a:t> </a:t>
            </a:r>
            <a:r>
              <a:rPr lang="en-US" b="1" i="1" dirty="0" err="1">
                <a:solidFill>
                  <a:srgbClr val="C00000"/>
                </a:solidFill>
              </a:rPr>
              <a:t>önemlidir</a:t>
            </a:r>
            <a:r>
              <a:rPr lang="en-US" b="1" i="1" dirty="0" smtClean="0">
                <a:solidFill>
                  <a:srgbClr val="C00000"/>
                </a:solidFill>
              </a:rPr>
              <a:t>.</a:t>
            </a:r>
            <a:r>
              <a:rPr lang="en-US" i="1" dirty="0" smtClean="0"/>
              <a:t> </a:t>
            </a:r>
            <a:r>
              <a:rPr lang="en-US" i="1" dirty="0" err="1" smtClean="0"/>
              <a:t>Dua</a:t>
            </a:r>
            <a:r>
              <a:rPr lang="en-US" i="1" dirty="0"/>
              <a:t>, </a:t>
            </a:r>
            <a:r>
              <a:rPr lang="en-US" i="1" dirty="0" err="1"/>
              <a:t>ruhsal</a:t>
            </a:r>
            <a:r>
              <a:rPr lang="en-US" i="1" dirty="0"/>
              <a:t> </a:t>
            </a:r>
            <a:r>
              <a:rPr lang="en-US" i="1" dirty="0" err="1"/>
              <a:t>bir</a:t>
            </a:r>
            <a:r>
              <a:rPr lang="en-US" i="1" dirty="0"/>
              <a:t> </a:t>
            </a:r>
            <a:r>
              <a:rPr lang="en-US" i="1" dirty="0" err="1"/>
              <a:t>kadının</a:t>
            </a:r>
            <a:r>
              <a:rPr lang="en-US" i="1" dirty="0"/>
              <a:t> </a:t>
            </a:r>
            <a:r>
              <a:rPr lang="en-US" i="1" dirty="0" err="1"/>
              <a:t>yaşamı</a:t>
            </a:r>
            <a:r>
              <a:rPr lang="en-US" i="1" dirty="0"/>
              <a:t> </a:t>
            </a:r>
            <a:r>
              <a:rPr lang="en-US" i="1" dirty="0" err="1"/>
              <a:t>için</a:t>
            </a:r>
            <a:r>
              <a:rPr lang="en-US" i="1" dirty="0"/>
              <a:t> </a:t>
            </a:r>
            <a:r>
              <a:rPr lang="en-US" i="1" dirty="0" err="1"/>
              <a:t>hayati</a:t>
            </a:r>
            <a:r>
              <a:rPr lang="en-US" i="1" dirty="0"/>
              <a:t> </a:t>
            </a:r>
            <a:r>
              <a:rPr lang="en-US" i="1" dirty="0" err="1"/>
              <a:t>önem</a:t>
            </a:r>
            <a:r>
              <a:rPr lang="en-US" i="1" dirty="0"/>
              <a:t> </a:t>
            </a:r>
            <a:r>
              <a:rPr lang="en-US" i="1" dirty="0" err="1"/>
              <a:t>taşımaktadır</a:t>
            </a:r>
            <a:r>
              <a:rPr lang="en-US" i="1" dirty="0"/>
              <a:t>. </a:t>
            </a:r>
            <a:endParaRPr lang="en-US" i="1" dirty="0" smtClean="0"/>
          </a:p>
          <a:p>
            <a:pPr marL="0" indent="0">
              <a:buNone/>
            </a:pPr>
            <a:r>
              <a:rPr lang="en-US" b="1" dirty="0">
                <a:solidFill>
                  <a:srgbClr val="C00000"/>
                </a:solidFill>
              </a:rPr>
              <a:t>I – Immersed in the Word</a:t>
            </a:r>
            <a:r>
              <a:rPr lang="en-US" dirty="0">
                <a:solidFill>
                  <a:srgbClr val="C00000"/>
                </a:solidFill>
              </a:rPr>
              <a:t>.</a:t>
            </a:r>
            <a:r>
              <a:rPr lang="en-US" i="1" dirty="0">
                <a:solidFill>
                  <a:srgbClr val="C00000"/>
                </a:solidFill>
              </a:rPr>
              <a:t>  </a:t>
            </a:r>
            <a:r>
              <a:rPr lang="en-US" dirty="0"/>
              <a:t>To the spiritual woman, Bible study is not a tiresome chore, but one that she looks forward to with anticipation. </a:t>
            </a:r>
            <a:endParaRPr lang="en-US" dirty="0" smtClean="0"/>
          </a:p>
          <a:p>
            <a:pPr marL="0" indent="0">
              <a:buNone/>
            </a:pPr>
            <a:r>
              <a:rPr lang="en-US" b="1" i="1" dirty="0">
                <a:solidFill>
                  <a:srgbClr val="C00000"/>
                </a:solidFill>
              </a:rPr>
              <a:t>I – </a:t>
            </a:r>
            <a:r>
              <a:rPr lang="en-US" b="1" i="1" dirty="0" smtClean="0">
                <a:solidFill>
                  <a:srgbClr val="C00000"/>
                </a:solidFill>
              </a:rPr>
              <a:t>Immersed.</a:t>
            </a:r>
            <a:r>
              <a:rPr lang="en-US" i="1" dirty="0">
                <a:solidFill>
                  <a:srgbClr val="C00000"/>
                </a:solidFill>
              </a:rPr>
              <a:t> </a:t>
            </a:r>
            <a:r>
              <a:rPr lang="en-US" b="1" i="1" dirty="0" err="1">
                <a:solidFill>
                  <a:srgbClr val="C00000"/>
                </a:solidFill>
              </a:rPr>
              <a:t>Söz’e</a:t>
            </a:r>
            <a:r>
              <a:rPr lang="en-US" b="1" i="1" dirty="0">
                <a:solidFill>
                  <a:srgbClr val="C00000"/>
                </a:solidFill>
              </a:rPr>
              <a:t> </a:t>
            </a:r>
            <a:r>
              <a:rPr lang="en-US" b="1" i="1" dirty="0" err="1">
                <a:solidFill>
                  <a:srgbClr val="C00000"/>
                </a:solidFill>
              </a:rPr>
              <a:t>batırılmış</a:t>
            </a:r>
            <a:r>
              <a:rPr lang="en-US" b="1" i="1" dirty="0">
                <a:solidFill>
                  <a:srgbClr val="C00000"/>
                </a:solidFill>
              </a:rPr>
              <a:t>. </a:t>
            </a:r>
            <a:r>
              <a:rPr lang="en-US" i="1" dirty="0">
                <a:solidFill>
                  <a:srgbClr val="C00000"/>
                </a:solidFill>
              </a:rPr>
              <a:t> </a:t>
            </a:r>
            <a:r>
              <a:rPr lang="en-US" i="1" dirty="0" err="1" smtClean="0"/>
              <a:t>Ruhsal</a:t>
            </a:r>
            <a:r>
              <a:rPr lang="en-US" i="1" dirty="0" smtClean="0"/>
              <a:t> </a:t>
            </a:r>
            <a:r>
              <a:rPr lang="en-US" i="1" dirty="0" err="1"/>
              <a:t>bir</a:t>
            </a:r>
            <a:r>
              <a:rPr lang="en-US" i="1" dirty="0"/>
              <a:t> </a:t>
            </a:r>
            <a:r>
              <a:rPr lang="en-US" i="1" dirty="0" err="1"/>
              <a:t>kadın</a:t>
            </a:r>
            <a:r>
              <a:rPr lang="en-US" i="1" dirty="0"/>
              <a:t> </a:t>
            </a:r>
            <a:r>
              <a:rPr lang="en-US" i="1" dirty="0" err="1"/>
              <a:t>için</a:t>
            </a:r>
            <a:r>
              <a:rPr lang="en-US" i="1" dirty="0"/>
              <a:t> </a:t>
            </a:r>
            <a:r>
              <a:rPr lang="en-US" i="1" dirty="0" err="1"/>
              <a:t>Kutsal</a:t>
            </a:r>
            <a:r>
              <a:rPr lang="en-US" i="1" dirty="0"/>
              <a:t> </a:t>
            </a:r>
            <a:r>
              <a:rPr lang="en-US" i="1" dirty="0" err="1"/>
              <a:t>Kitap</a:t>
            </a:r>
            <a:r>
              <a:rPr lang="en-US" i="1" dirty="0"/>
              <a:t> </a:t>
            </a:r>
            <a:r>
              <a:rPr lang="en-US" i="1" dirty="0" err="1"/>
              <a:t>çalışması</a:t>
            </a:r>
            <a:r>
              <a:rPr lang="en-US" i="1" dirty="0"/>
              <a:t> </a:t>
            </a:r>
            <a:r>
              <a:rPr lang="en-US" i="1" dirty="0" err="1"/>
              <a:t>yorucu</a:t>
            </a:r>
            <a:r>
              <a:rPr lang="en-US" i="1" dirty="0"/>
              <a:t> </a:t>
            </a:r>
            <a:r>
              <a:rPr lang="en-US" i="1" dirty="0" err="1"/>
              <a:t>bir</a:t>
            </a:r>
            <a:r>
              <a:rPr lang="en-US" i="1" dirty="0"/>
              <a:t> </a:t>
            </a:r>
            <a:r>
              <a:rPr lang="en-US" i="1" dirty="0" err="1"/>
              <a:t>iş</a:t>
            </a:r>
            <a:r>
              <a:rPr lang="en-US" i="1" dirty="0"/>
              <a:t> </a:t>
            </a:r>
            <a:r>
              <a:rPr lang="en-US" i="1" dirty="0" err="1"/>
              <a:t>değil</a:t>
            </a:r>
            <a:r>
              <a:rPr lang="en-US" i="1" dirty="0"/>
              <a:t>, </a:t>
            </a:r>
            <a:r>
              <a:rPr lang="en-US" i="1" dirty="0" err="1"/>
              <a:t>hevesle</a:t>
            </a:r>
            <a:r>
              <a:rPr lang="en-US" i="1" dirty="0"/>
              <a:t> </a:t>
            </a:r>
            <a:r>
              <a:rPr lang="en-US" i="1" dirty="0" err="1"/>
              <a:t>beklediği</a:t>
            </a:r>
            <a:r>
              <a:rPr lang="en-US" i="1" dirty="0"/>
              <a:t> </a:t>
            </a:r>
            <a:r>
              <a:rPr lang="en-US" i="1" dirty="0" err="1"/>
              <a:t>bir</a:t>
            </a:r>
            <a:r>
              <a:rPr lang="en-US" i="1" dirty="0"/>
              <a:t> </a:t>
            </a:r>
            <a:r>
              <a:rPr lang="en-US" i="1" dirty="0" err="1"/>
              <a:t>iştir</a:t>
            </a:r>
            <a:r>
              <a:rPr lang="en-US" i="1" dirty="0" smtClean="0"/>
              <a:t>.</a:t>
            </a:r>
            <a:endParaRPr lang="en-US" i="1" dirty="0"/>
          </a:p>
        </p:txBody>
      </p:sp>
    </p:spTree>
    <p:extLst>
      <p:ext uri="{BB962C8B-B14F-4D97-AF65-F5344CB8AC3E}">
        <p14:creationId xmlns:p14="http://schemas.microsoft.com/office/powerpoint/2010/main" val="9467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61994" y="2277983"/>
            <a:ext cx="9020014" cy="4727252"/>
          </a:xfrm>
        </p:spPr>
        <p:txBody>
          <a:bodyPr>
            <a:normAutofit fontScale="85000" lnSpcReduction="20000"/>
          </a:bodyPr>
          <a:lstStyle/>
          <a:p>
            <a:pPr marL="0" indent="0">
              <a:buNone/>
            </a:pPr>
            <a:r>
              <a:rPr lang="en-US" b="1" dirty="0">
                <a:solidFill>
                  <a:srgbClr val="C00000"/>
                </a:solidFill>
              </a:rPr>
              <a:t>R – Recognizes the importance of silence. </a:t>
            </a:r>
            <a:r>
              <a:rPr lang="en-US" dirty="0"/>
              <a:t>Godly women obey the command “Be still and know that I am God.” </a:t>
            </a:r>
            <a:endParaRPr lang="en-US" dirty="0" smtClean="0"/>
          </a:p>
          <a:p>
            <a:pPr marL="0" indent="0">
              <a:buNone/>
            </a:pPr>
            <a:r>
              <a:rPr lang="en-US" b="1" i="1" dirty="0">
                <a:solidFill>
                  <a:srgbClr val="C00000"/>
                </a:solidFill>
              </a:rPr>
              <a:t>R – Recognize. </a:t>
            </a:r>
            <a:r>
              <a:rPr lang="en-US" b="1" i="1" dirty="0" err="1">
                <a:solidFill>
                  <a:srgbClr val="C00000"/>
                </a:solidFill>
              </a:rPr>
              <a:t>Sessizliğin</a:t>
            </a:r>
            <a:r>
              <a:rPr lang="en-US" b="1" i="1" dirty="0">
                <a:solidFill>
                  <a:srgbClr val="C00000"/>
                </a:solidFill>
              </a:rPr>
              <a:t> </a:t>
            </a:r>
            <a:r>
              <a:rPr lang="en-US" b="1" i="1" dirty="0" err="1">
                <a:solidFill>
                  <a:srgbClr val="C00000"/>
                </a:solidFill>
              </a:rPr>
              <a:t>öneminin</a:t>
            </a:r>
            <a:r>
              <a:rPr lang="en-US" b="1" i="1" dirty="0">
                <a:solidFill>
                  <a:srgbClr val="C00000"/>
                </a:solidFill>
              </a:rPr>
              <a:t> </a:t>
            </a:r>
            <a:r>
              <a:rPr lang="en-US" b="1" i="1" dirty="0" err="1">
                <a:solidFill>
                  <a:srgbClr val="C00000"/>
                </a:solidFill>
              </a:rPr>
              <a:t>farkındadır</a:t>
            </a:r>
            <a:r>
              <a:rPr lang="en-US" b="1" i="1" dirty="0">
                <a:solidFill>
                  <a:srgbClr val="C00000"/>
                </a:solidFill>
              </a:rPr>
              <a:t>. </a:t>
            </a:r>
            <a:r>
              <a:rPr lang="en-US" i="1" dirty="0" err="1" smtClean="0"/>
              <a:t>Dindar</a:t>
            </a:r>
            <a:r>
              <a:rPr lang="en-US" i="1" dirty="0" smtClean="0"/>
              <a:t> </a:t>
            </a:r>
            <a:r>
              <a:rPr lang="en-US" i="1" dirty="0" err="1"/>
              <a:t>kadınlar</a:t>
            </a:r>
            <a:r>
              <a:rPr lang="en-US" i="1" dirty="0"/>
              <a:t>, “</a:t>
            </a:r>
            <a:r>
              <a:rPr lang="en-US" i="1" dirty="0" err="1"/>
              <a:t>Sakin</a:t>
            </a:r>
            <a:r>
              <a:rPr lang="en-US" i="1" dirty="0"/>
              <a:t> </a:t>
            </a:r>
            <a:r>
              <a:rPr lang="en-US" i="1" dirty="0" err="1"/>
              <a:t>olun</a:t>
            </a:r>
            <a:r>
              <a:rPr lang="en-US" i="1" dirty="0"/>
              <a:t>, </a:t>
            </a:r>
            <a:r>
              <a:rPr lang="en-US" i="1" dirty="0" err="1"/>
              <a:t>bilin</a:t>
            </a:r>
            <a:r>
              <a:rPr lang="en-US" i="1" dirty="0"/>
              <a:t> </a:t>
            </a:r>
            <a:r>
              <a:rPr lang="en-US" i="1" dirty="0" err="1"/>
              <a:t>ki</a:t>
            </a:r>
            <a:r>
              <a:rPr lang="en-US" i="1" dirty="0"/>
              <a:t>, </a:t>
            </a:r>
            <a:r>
              <a:rPr lang="en-US" i="1" dirty="0" err="1"/>
              <a:t>Rab</a:t>
            </a:r>
            <a:r>
              <a:rPr lang="en-US" i="1" dirty="0"/>
              <a:t> </a:t>
            </a:r>
            <a:r>
              <a:rPr lang="en-US" i="1" dirty="0" err="1"/>
              <a:t>benim</a:t>
            </a:r>
            <a:r>
              <a:rPr lang="en-US" i="1" dirty="0"/>
              <a:t>!” </a:t>
            </a:r>
            <a:r>
              <a:rPr lang="en-US" i="1" dirty="0" err="1"/>
              <a:t>emrine</a:t>
            </a:r>
            <a:r>
              <a:rPr lang="en-US" i="1" dirty="0"/>
              <a:t> </a:t>
            </a:r>
            <a:r>
              <a:rPr lang="en-US" i="1" dirty="0" err="1"/>
              <a:t>uyarlar</a:t>
            </a:r>
            <a:r>
              <a:rPr lang="en-US" i="1" dirty="0"/>
              <a:t>.</a:t>
            </a:r>
            <a:endParaRPr lang="en-US" i="1" dirty="0" smtClean="0"/>
          </a:p>
          <a:p>
            <a:pPr marL="0" indent="0">
              <a:buNone/>
            </a:pPr>
            <a:r>
              <a:rPr lang="en-US" b="1" dirty="0">
                <a:solidFill>
                  <a:srgbClr val="C00000"/>
                </a:solidFill>
              </a:rPr>
              <a:t>I – Invites Jesus to walk with her in all the circumstances of life.</a:t>
            </a:r>
            <a:r>
              <a:rPr lang="en-US" dirty="0">
                <a:solidFill>
                  <a:srgbClr val="C00000"/>
                </a:solidFill>
              </a:rPr>
              <a:t> </a:t>
            </a:r>
            <a:r>
              <a:rPr lang="en-US" dirty="0"/>
              <a:t>The Lord walks with her through the tough as well as the easy </a:t>
            </a:r>
            <a:r>
              <a:rPr lang="en-US" dirty="0" smtClean="0"/>
              <a:t>times.</a:t>
            </a:r>
          </a:p>
          <a:p>
            <a:pPr marL="0" indent="0">
              <a:buNone/>
            </a:pPr>
            <a:r>
              <a:rPr lang="en-US" b="1" i="1" dirty="0">
                <a:solidFill>
                  <a:srgbClr val="C00000"/>
                </a:solidFill>
              </a:rPr>
              <a:t>I – Invite. </a:t>
            </a:r>
            <a:r>
              <a:rPr lang="en-US" b="1" i="1" dirty="0" err="1">
                <a:solidFill>
                  <a:srgbClr val="C00000"/>
                </a:solidFill>
              </a:rPr>
              <a:t>İsa'yı</a:t>
            </a:r>
            <a:r>
              <a:rPr lang="en-US" b="1" i="1" dirty="0">
                <a:solidFill>
                  <a:srgbClr val="C00000"/>
                </a:solidFill>
              </a:rPr>
              <a:t> </a:t>
            </a:r>
            <a:r>
              <a:rPr lang="en-US" b="1" i="1" dirty="0" err="1">
                <a:solidFill>
                  <a:srgbClr val="C00000"/>
                </a:solidFill>
              </a:rPr>
              <a:t>hayatının</a:t>
            </a:r>
            <a:r>
              <a:rPr lang="en-US" b="1" i="1" dirty="0">
                <a:solidFill>
                  <a:srgbClr val="C00000"/>
                </a:solidFill>
              </a:rPr>
              <a:t> her </a:t>
            </a:r>
            <a:r>
              <a:rPr lang="en-US" b="1" i="1" dirty="0" err="1">
                <a:solidFill>
                  <a:srgbClr val="C00000"/>
                </a:solidFill>
              </a:rPr>
              <a:t>koşulunda</a:t>
            </a:r>
            <a:r>
              <a:rPr lang="en-US" b="1" i="1" dirty="0">
                <a:solidFill>
                  <a:srgbClr val="C00000"/>
                </a:solidFill>
              </a:rPr>
              <a:t> </a:t>
            </a:r>
            <a:r>
              <a:rPr lang="en-US" b="1" i="1" dirty="0" err="1">
                <a:solidFill>
                  <a:srgbClr val="C00000"/>
                </a:solidFill>
              </a:rPr>
              <a:t>birlikte</a:t>
            </a:r>
            <a:r>
              <a:rPr lang="en-US" b="1" i="1" dirty="0">
                <a:solidFill>
                  <a:srgbClr val="C00000"/>
                </a:solidFill>
              </a:rPr>
              <a:t> </a:t>
            </a:r>
            <a:r>
              <a:rPr lang="en-US" b="1" i="1" dirty="0" err="1">
                <a:solidFill>
                  <a:srgbClr val="C00000"/>
                </a:solidFill>
              </a:rPr>
              <a:t>yürümeye</a:t>
            </a:r>
            <a:r>
              <a:rPr lang="en-US" b="1" i="1" dirty="0">
                <a:solidFill>
                  <a:srgbClr val="C00000"/>
                </a:solidFill>
              </a:rPr>
              <a:t> </a:t>
            </a:r>
            <a:r>
              <a:rPr lang="en-US" b="1" i="1" dirty="0" err="1">
                <a:solidFill>
                  <a:srgbClr val="C00000"/>
                </a:solidFill>
              </a:rPr>
              <a:t>davet</a:t>
            </a:r>
            <a:r>
              <a:rPr lang="en-US" b="1" i="1" dirty="0">
                <a:solidFill>
                  <a:srgbClr val="C00000"/>
                </a:solidFill>
              </a:rPr>
              <a:t> </a:t>
            </a:r>
            <a:r>
              <a:rPr lang="en-US" b="1" i="1" dirty="0" err="1">
                <a:solidFill>
                  <a:srgbClr val="C00000"/>
                </a:solidFill>
              </a:rPr>
              <a:t>eder</a:t>
            </a:r>
            <a:r>
              <a:rPr lang="en-US" b="1" i="1" dirty="0">
                <a:solidFill>
                  <a:srgbClr val="C00000"/>
                </a:solidFill>
              </a:rPr>
              <a:t>.</a:t>
            </a:r>
            <a:r>
              <a:rPr lang="en-US" i="1" dirty="0" smtClean="0">
                <a:solidFill>
                  <a:srgbClr val="C00000"/>
                </a:solidFill>
              </a:rPr>
              <a:t> </a:t>
            </a:r>
            <a:r>
              <a:rPr lang="en-US" i="1" dirty="0" err="1" smtClean="0"/>
              <a:t>Rab</a:t>
            </a:r>
            <a:r>
              <a:rPr lang="en-US" i="1" dirty="0"/>
              <a:t>, </a:t>
            </a:r>
            <a:r>
              <a:rPr lang="en-US" i="1" dirty="0" err="1"/>
              <a:t>kolay</a:t>
            </a:r>
            <a:r>
              <a:rPr lang="en-US" i="1" dirty="0"/>
              <a:t> </a:t>
            </a:r>
            <a:r>
              <a:rPr lang="en-US" i="1" dirty="0" err="1"/>
              <a:t>zamanların</a:t>
            </a:r>
            <a:r>
              <a:rPr lang="en-US" i="1" dirty="0"/>
              <a:t> </a:t>
            </a:r>
            <a:r>
              <a:rPr lang="en-US" i="1" dirty="0" err="1"/>
              <a:t>yanı</a:t>
            </a:r>
            <a:r>
              <a:rPr lang="en-US" i="1" dirty="0"/>
              <a:t> </a:t>
            </a:r>
            <a:r>
              <a:rPr lang="en-US" i="1" dirty="0" err="1"/>
              <a:t>sıra</a:t>
            </a:r>
            <a:r>
              <a:rPr lang="en-US" i="1" dirty="0"/>
              <a:t> </a:t>
            </a:r>
            <a:r>
              <a:rPr lang="en-US" i="1" dirty="0" err="1"/>
              <a:t>zorluklar</a:t>
            </a:r>
            <a:r>
              <a:rPr lang="en-US" i="1" dirty="0"/>
              <a:t> </a:t>
            </a:r>
            <a:r>
              <a:rPr lang="en-US" i="1" dirty="0" err="1"/>
              <a:t>boyunca</a:t>
            </a:r>
            <a:r>
              <a:rPr lang="en-US" i="1" dirty="0"/>
              <a:t> da </a:t>
            </a:r>
            <a:r>
              <a:rPr lang="en-US" i="1" dirty="0" err="1"/>
              <a:t>onunla</a:t>
            </a:r>
            <a:r>
              <a:rPr lang="en-US" i="1" dirty="0"/>
              <a:t> </a:t>
            </a:r>
            <a:r>
              <a:rPr lang="en-US" i="1" dirty="0" err="1"/>
              <a:t>birlikte</a:t>
            </a:r>
            <a:r>
              <a:rPr lang="en-US" i="1" dirty="0"/>
              <a:t> </a:t>
            </a:r>
            <a:r>
              <a:rPr lang="en-US" i="1" dirty="0" err="1"/>
              <a:t>yürür</a:t>
            </a:r>
            <a:r>
              <a:rPr lang="en-US" i="1" dirty="0" smtClean="0"/>
              <a:t>.</a:t>
            </a:r>
          </a:p>
          <a:p>
            <a:pPr marL="0" indent="0">
              <a:buNone/>
            </a:pPr>
            <a:r>
              <a:rPr lang="en-US" b="1" dirty="0">
                <a:solidFill>
                  <a:srgbClr val="C00000"/>
                </a:solidFill>
              </a:rPr>
              <a:t>T – Talks easily about the Lord and His goodness.</a:t>
            </a:r>
            <a:r>
              <a:rPr lang="en-US" i="1" dirty="0">
                <a:solidFill>
                  <a:srgbClr val="C00000"/>
                </a:solidFill>
              </a:rPr>
              <a:t> </a:t>
            </a:r>
            <a:r>
              <a:rPr lang="en-US" dirty="0"/>
              <a:t>The spiritual woman is not embarrassed to give a testimony in church or to ask God’s blessing on her food in a restaurant</a:t>
            </a:r>
            <a:r>
              <a:rPr lang="en-US" dirty="0" smtClean="0"/>
              <a:t>.</a:t>
            </a:r>
          </a:p>
          <a:p>
            <a:pPr marL="0" indent="0">
              <a:buNone/>
            </a:pPr>
            <a:r>
              <a:rPr lang="en-US" b="1" i="1" dirty="0">
                <a:solidFill>
                  <a:srgbClr val="C00000"/>
                </a:solidFill>
              </a:rPr>
              <a:t>T – Talk. </a:t>
            </a:r>
            <a:r>
              <a:rPr lang="en-US" b="1" i="1" dirty="0" err="1">
                <a:solidFill>
                  <a:srgbClr val="C00000"/>
                </a:solidFill>
              </a:rPr>
              <a:t>Rab</a:t>
            </a:r>
            <a:r>
              <a:rPr lang="en-US" b="1" i="1" dirty="0">
                <a:solidFill>
                  <a:srgbClr val="C00000"/>
                </a:solidFill>
              </a:rPr>
              <a:t> </a:t>
            </a:r>
            <a:r>
              <a:rPr lang="en-US" b="1" i="1" dirty="0" err="1">
                <a:solidFill>
                  <a:srgbClr val="C00000"/>
                </a:solidFill>
              </a:rPr>
              <a:t>ve</a:t>
            </a:r>
            <a:r>
              <a:rPr lang="en-US" b="1" i="1" dirty="0">
                <a:solidFill>
                  <a:srgbClr val="C00000"/>
                </a:solidFill>
              </a:rPr>
              <a:t> </a:t>
            </a:r>
            <a:r>
              <a:rPr lang="en-US" b="1" i="1" dirty="0" err="1">
                <a:solidFill>
                  <a:srgbClr val="C00000"/>
                </a:solidFill>
              </a:rPr>
              <a:t>O’nun</a:t>
            </a:r>
            <a:r>
              <a:rPr lang="en-US" b="1" i="1" dirty="0">
                <a:solidFill>
                  <a:srgbClr val="C00000"/>
                </a:solidFill>
              </a:rPr>
              <a:t> </a:t>
            </a:r>
            <a:r>
              <a:rPr lang="en-US" b="1" i="1" dirty="0" err="1">
                <a:solidFill>
                  <a:srgbClr val="C00000"/>
                </a:solidFill>
              </a:rPr>
              <a:t>iyiliği</a:t>
            </a:r>
            <a:r>
              <a:rPr lang="en-US" b="1" i="1" dirty="0">
                <a:solidFill>
                  <a:srgbClr val="C00000"/>
                </a:solidFill>
              </a:rPr>
              <a:t> </a:t>
            </a:r>
            <a:r>
              <a:rPr lang="en-US" b="1" i="1" dirty="0" err="1">
                <a:solidFill>
                  <a:srgbClr val="C00000"/>
                </a:solidFill>
              </a:rPr>
              <a:t>hakkında</a:t>
            </a:r>
            <a:r>
              <a:rPr lang="en-US" b="1" i="1" dirty="0">
                <a:solidFill>
                  <a:srgbClr val="C00000"/>
                </a:solidFill>
              </a:rPr>
              <a:t> </a:t>
            </a:r>
            <a:r>
              <a:rPr lang="en-US" b="1" i="1" dirty="0" err="1">
                <a:solidFill>
                  <a:srgbClr val="C00000"/>
                </a:solidFill>
              </a:rPr>
              <a:t>kolayca</a:t>
            </a:r>
            <a:r>
              <a:rPr lang="en-US" b="1" i="1" dirty="0">
                <a:solidFill>
                  <a:srgbClr val="C00000"/>
                </a:solidFill>
              </a:rPr>
              <a:t> </a:t>
            </a:r>
            <a:r>
              <a:rPr lang="en-US" b="1" i="1" dirty="0" err="1">
                <a:solidFill>
                  <a:srgbClr val="C00000"/>
                </a:solidFill>
              </a:rPr>
              <a:t>konuşur</a:t>
            </a:r>
            <a:r>
              <a:rPr lang="en-US" b="1" i="1" dirty="0">
                <a:solidFill>
                  <a:srgbClr val="C00000"/>
                </a:solidFill>
              </a:rPr>
              <a:t>.</a:t>
            </a:r>
            <a:r>
              <a:rPr lang="en-US" i="1" dirty="0" smtClean="0">
                <a:solidFill>
                  <a:srgbClr val="C00000"/>
                </a:solidFill>
              </a:rPr>
              <a:t> </a:t>
            </a:r>
            <a:r>
              <a:rPr lang="en-US" i="1" dirty="0" err="1" smtClean="0"/>
              <a:t>Ruhsal</a:t>
            </a:r>
            <a:r>
              <a:rPr lang="en-US" i="1" dirty="0" smtClean="0"/>
              <a:t> </a:t>
            </a:r>
            <a:r>
              <a:rPr lang="en-US" i="1" dirty="0" err="1"/>
              <a:t>kadın</a:t>
            </a:r>
            <a:r>
              <a:rPr lang="en-US" i="1" dirty="0"/>
              <a:t>, </a:t>
            </a:r>
            <a:r>
              <a:rPr lang="en-US" i="1" dirty="0" err="1"/>
              <a:t>kilisede</a:t>
            </a:r>
            <a:r>
              <a:rPr lang="en-US" i="1" dirty="0"/>
              <a:t> </a:t>
            </a:r>
            <a:r>
              <a:rPr lang="en-US" i="1" dirty="0" err="1"/>
              <a:t>bir</a:t>
            </a:r>
            <a:r>
              <a:rPr lang="en-US" i="1" dirty="0"/>
              <a:t> </a:t>
            </a:r>
            <a:r>
              <a:rPr lang="en-US" i="1" dirty="0" err="1"/>
              <a:t>tanıklık</a:t>
            </a:r>
            <a:r>
              <a:rPr lang="en-US" i="1" dirty="0"/>
              <a:t> </a:t>
            </a:r>
            <a:r>
              <a:rPr lang="en-US" i="1" dirty="0" err="1"/>
              <a:t>yapmaktan</a:t>
            </a:r>
            <a:r>
              <a:rPr lang="en-US" i="1" dirty="0"/>
              <a:t> </a:t>
            </a:r>
            <a:r>
              <a:rPr lang="en-US" i="1" dirty="0" err="1"/>
              <a:t>veya</a:t>
            </a:r>
            <a:r>
              <a:rPr lang="en-US" i="1" dirty="0"/>
              <a:t> </a:t>
            </a:r>
            <a:r>
              <a:rPr lang="en-US" i="1" dirty="0" err="1"/>
              <a:t>bir</a:t>
            </a:r>
            <a:r>
              <a:rPr lang="en-US" i="1" dirty="0"/>
              <a:t> </a:t>
            </a:r>
            <a:r>
              <a:rPr lang="en-US" i="1" dirty="0" err="1"/>
              <a:t>restoranda</a:t>
            </a:r>
            <a:r>
              <a:rPr lang="en-US" i="1" dirty="0"/>
              <a:t> </a:t>
            </a:r>
            <a:r>
              <a:rPr lang="en-US" i="1" dirty="0" err="1"/>
              <a:t>yemek</a:t>
            </a:r>
            <a:r>
              <a:rPr lang="en-US" i="1" dirty="0"/>
              <a:t> </a:t>
            </a:r>
            <a:r>
              <a:rPr lang="en-US" i="1" dirty="0" err="1"/>
              <a:t>yerken</a:t>
            </a:r>
            <a:r>
              <a:rPr lang="en-US" i="1" dirty="0"/>
              <a:t> </a:t>
            </a:r>
            <a:r>
              <a:rPr lang="en-US" i="1" dirty="0" err="1"/>
              <a:t>Rab’bin</a:t>
            </a:r>
            <a:r>
              <a:rPr lang="en-US" i="1" dirty="0"/>
              <a:t> </a:t>
            </a:r>
            <a:r>
              <a:rPr lang="en-US" i="1" dirty="0" err="1"/>
              <a:t>bereketini</a:t>
            </a:r>
            <a:r>
              <a:rPr lang="en-US" i="1" dirty="0"/>
              <a:t> </a:t>
            </a:r>
            <a:r>
              <a:rPr lang="en-US" i="1" dirty="0" err="1"/>
              <a:t>istemekten</a:t>
            </a:r>
            <a:r>
              <a:rPr lang="en-US" i="1" dirty="0"/>
              <a:t> </a:t>
            </a:r>
            <a:r>
              <a:rPr lang="en-US" i="1" dirty="0" err="1"/>
              <a:t>utanmaz</a:t>
            </a:r>
            <a:r>
              <a:rPr lang="en-US" i="1" dirty="0"/>
              <a:t>.</a:t>
            </a:r>
          </a:p>
        </p:txBody>
      </p:sp>
    </p:spTree>
    <p:extLst>
      <p:ext uri="{BB962C8B-B14F-4D97-AF65-F5344CB8AC3E}">
        <p14:creationId xmlns:p14="http://schemas.microsoft.com/office/powerpoint/2010/main" val="857112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46496" y="2288638"/>
            <a:ext cx="9035512" cy="4763091"/>
          </a:xfrm>
        </p:spPr>
        <p:txBody>
          <a:bodyPr>
            <a:noAutofit/>
          </a:bodyPr>
          <a:lstStyle/>
          <a:p>
            <a:pPr marL="0" indent="0">
              <a:spcBef>
                <a:spcPts val="0"/>
              </a:spcBef>
              <a:buNone/>
            </a:pPr>
            <a:r>
              <a:rPr lang="en-US" sz="2200" b="1" dirty="0">
                <a:solidFill>
                  <a:srgbClr val="C00000"/>
                </a:solidFill>
              </a:rPr>
              <a:t>U – Understands God’s call.</a:t>
            </a:r>
            <a:r>
              <a:rPr lang="en-US" sz="2200" i="1" dirty="0">
                <a:solidFill>
                  <a:srgbClr val="C00000"/>
                </a:solidFill>
              </a:rPr>
              <a:t> </a:t>
            </a:r>
            <a:r>
              <a:rPr lang="en-US" sz="2200" dirty="0"/>
              <a:t>Great women of faith have always understood God’s call to service. </a:t>
            </a:r>
            <a:endParaRPr lang="en-US" sz="2200" dirty="0" smtClean="0"/>
          </a:p>
          <a:p>
            <a:pPr marL="0" indent="0">
              <a:spcBef>
                <a:spcPts val="0"/>
              </a:spcBef>
              <a:buNone/>
            </a:pPr>
            <a:r>
              <a:rPr lang="en-US" sz="2200" b="1" i="1" dirty="0">
                <a:solidFill>
                  <a:srgbClr val="C00000"/>
                </a:solidFill>
              </a:rPr>
              <a:t>U – Understand. </a:t>
            </a:r>
            <a:r>
              <a:rPr lang="en-US" sz="2200" b="1" i="1" dirty="0" err="1">
                <a:solidFill>
                  <a:srgbClr val="C00000"/>
                </a:solidFill>
              </a:rPr>
              <a:t>Rab’bin</a:t>
            </a:r>
            <a:r>
              <a:rPr lang="en-US" sz="2200" b="1" i="1" dirty="0">
                <a:solidFill>
                  <a:srgbClr val="C00000"/>
                </a:solidFill>
              </a:rPr>
              <a:t> </a:t>
            </a:r>
            <a:r>
              <a:rPr lang="en-US" sz="2200" b="1" i="1" dirty="0" err="1">
                <a:solidFill>
                  <a:srgbClr val="C00000"/>
                </a:solidFill>
              </a:rPr>
              <a:t>çağrısını</a:t>
            </a:r>
            <a:r>
              <a:rPr lang="en-US" sz="2200" b="1" i="1" dirty="0">
                <a:solidFill>
                  <a:srgbClr val="C00000"/>
                </a:solidFill>
              </a:rPr>
              <a:t> </a:t>
            </a:r>
            <a:r>
              <a:rPr lang="en-US" sz="2200" b="1" i="1" dirty="0" err="1">
                <a:solidFill>
                  <a:srgbClr val="C00000"/>
                </a:solidFill>
              </a:rPr>
              <a:t>anlar</a:t>
            </a:r>
            <a:r>
              <a:rPr lang="en-US" sz="2200" b="1" i="1" dirty="0">
                <a:solidFill>
                  <a:srgbClr val="C00000"/>
                </a:solidFill>
              </a:rPr>
              <a:t>.</a:t>
            </a:r>
            <a:r>
              <a:rPr lang="en-US" sz="2200" i="1" dirty="0" smtClean="0">
                <a:solidFill>
                  <a:srgbClr val="C00000"/>
                </a:solidFill>
              </a:rPr>
              <a:t> </a:t>
            </a:r>
            <a:r>
              <a:rPr lang="en-US" sz="2200" i="1" dirty="0" err="1" smtClean="0"/>
              <a:t>Büyük</a:t>
            </a:r>
            <a:r>
              <a:rPr lang="en-US" sz="2200" i="1" dirty="0" smtClean="0"/>
              <a:t> </a:t>
            </a:r>
            <a:r>
              <a:rPr lang="en-US" sz="2200" i="1" dirty="0" err="1"/>
              <a:t>imanlı</a:t>
            </a:r>
            <a:r>
              <a:rPr lang="en-US" sz="2200" i="1" dirty="0"/>
              <a:t> </a:t>
            </a:r>
            <a:r>
              <a:rPr lang="en-US" sz="2200" i="1" dirty="0" err="1"/>
              <a:t>kadınlar</a:t>
            </a:r>
            <a:r>
              <a:rPr lang="en-US" sz="2200" i="1" dirty="0"/>
              <a:t> her zaman </a:t>
            </a:r>
            <a:r>
              <a:rPr lang="en-US" sz="2200" i="1" dirty="0" err="1"/>
              <a:t>Rab’bin</a:t>
            </a:r>
            <a:r>
              <a:rPr lang="en-US" sz="2200" i="1" dirty="0"/>
              <a:t> </a:t>
            </a:r>
            <a:r>
              <a:rPr lang="en-US" sz="2200" i="1" dirty="0" err="1"/>
              <a:t>hizmet</a:t>
            </a:r>
            <a:r>
              <a:rPr lang="en-US" sz="2200" i="1" dirty="0"/>
              <a:t> </a:t>
            </a:r>
            <a:r>
              <a:rPr lang="en-US" sz="2200" i="1" dirty="0" err="1"/>
              <a:t>çağrısını</a:t>
            </a:r>
            <a:r>
              <a:rPr lang="en-US" sz="2200" i="1" dirty="0"/>
              <a:t> </a:t>
            </a:r>
            <a:r>
              <a:rPr lang="en-US" sz="2200" i="1" dirty="0" err="1"/>
              <a:t>anlamıştır</a:t>
            </a:r>
            <a:r>
              <a:rPr lang="en-US" sz="2200" i="1" dirty="0"/>
              <a:t>.</a:t>
            </a:r>
            <a:endParaRPr lang="en-US" sz="2200" i="1" dirty="0" smtClean="0"/>
          </a:p>
          <a:p>
            <a:pPr marL="0" indent="0">
              <a:spcBef>
                <a:spcPts val="0"/>
              </a:spcBef>
              <a:buNone/>
            </a:pPr>
            <a:r>
              <a:rPr lang="en-US" sz="2200" b="1" dirty="0">
                <a:solidFill>
                  <a:srgbClr val="C00000"/>
                </a:solidFill>
              </a:rPr>
              <a:t>A – Awareness of God’s Presence.</a:t>
            </a:r>
            <a:r>
              <a:rPr lang="en-US" sz="2200" dirty="0">
                <a:solidFill>
                  <a:srgbClr val="C00000"/>
                </a:solidFill>
              </a:rPr>
              <a:t> </a:t>
            </a:r>
            <a:r>
              <a:rPr lang="en-US" sz="2200" dirty="0"/>
              <a:t>The spiritual woman has a keen sense of God’s presence in her life. She is aware of what He is doing in the lives of her family, her church, and the political structures of the world. </a:t>
            </a:r>
            <a:endParaRPr lang="en-US" sz="2200" dirty="0" smtClean="0"/>
          </a:p>
          <a:p>
            <a:pPr marL="0" indent="0">
              <a:spcBef>
                <a:spcPts val="0"/>
              </a:spcBef>
              <a:buNone/>
            </a:pPr>
            <a:r>
              <a:rPr lang="en-US" sz="2200" b="1" i="1" dirty="0">
                <a:solidFill>
                  <a:srgbClr val="C00000"/>
                </a:solidFill>
              </a:rPr>
              <a:t>A – Awareness. </a:t>
            </a:r>
            <a:r>
              <a:rPr lang="en-US" sz="2200" b="1" i="1" dirty="0" err="1">
                <a:solidFill>
                  <a:srgbClr val="C00000"/>
                </a:solidFill>
              </a:rPr>
              <a:t>Rab’bin</a:t>
            </a:r>
            <a:r>
              <a:rPr lang="en-US" sz="2200" b="1" i="1" dirty="0">
                <a:solidFill>
                  <a:srgbClr val="C00000"/>
                </a:solidFill>
              </a:rPr>
              <a:t> </a:t>
            </a:r>
            <a:r>
              <a:rPr lang="en-US" sz="2200" b="1" i="1" dirty="0" err="1">
                <a:solidFill>
                  <a:srgbClr val="C00000"/>
                </a:solidFill>
              </a:rPr>
              <a:t>varlığının</a:t>
            </a:r>
            <a:r>
              <a:rPr lang="en-US" sz="2200" b="1" i="1" dirty="0">
                <a:solidFill>
                  <a:srgbClr val="C00000"/>
                </a:solidFill>
              </a:rPr>
              <a:t> </a:t>
            </a:r>
            <a:r>
              <a:rPr lang="en-US" sz="2200" b="1" i="1" dirty="0" err="1">
                <a:solidFill>
                  <a:srgbClr val="C00000"/>
                </a:solidFill>
              </a:rPr>
              <a:t>bilinci</a:t>
            </a:r>
            <a:r>
              <a:rPr lang="en-US" sz="2200" b="1" i="1" dirty="0">
                <a:solidFill>
                  <a:srgbClr val="C00000"/>
                </a:solidFill>
              </a:rPr>
              <a:t>.</a:t>
            </a:r>
            <a:r>
              <a:rPr lang="en-US" sz="2200" i="1" dirty="0" smtClean="0">
                <a:solidFill>
                  <a:srgbClr val="C00000"/>
                </a:solidFill>
              </a:rPr>
              <a:t> </a:t>
            </a:r>
            <a:r>
              <a:rPr lang="en-US" sz="2200" i="1" dirty="0" err="1" smtClean="0"/>
              <a:t>Ruhsal</a:t>
            </a:r>
            <a:r>
              <a:rPr lang="en-US" sz="2200" i="1" dirty="0" smtClean="0"/>
              <a:t> </a:t>
            </a:r>
            <a:r>
              <a:rPr lang="en-US" sz="2200" i="1" dirty="0" err="1"/>
              <a:t>kadın</a:t>
            </a:r>
            <a:r>
              <a:rPr lang="en-US" sz="2200" i="1" dirty="0"/>
              <a:t>, </a:t>
            </a:r>
            <a:r>
              <a:rPr lang="en-US" sz="2200" i="1" dirty="0" err="1"/>
              <a:t>hayatında</a:t>
            </a:r>
            <a:r>
              <a:rPr lang="en-US" sz="2200" i="1" dirty="0"/>
              <a:t> </a:t>
            </a:r>
            <a:r>
              <a:rPr lang="en-US" sz="2200" i="1" dirty="0" err="1"/>
              <a:t>Rab’bin</a:t>
            </a:r>
            <a:r>
              <a:rPr lang="en-US" sz="2200" i="1" dirty="0"/>
              <a:t> </a:t>
            </a:r>
            <a:r>
              <a:rPr lang="en-US" sz="2200" i="1" dirty="0" err="1"/>
              <a:t>varlığına</a:t>
            </a:r>
            <a:r>
              <a:rPr lang="en-US" sz="2200" i="1" dirty="0"/>
              <a:t> </a:t>
            </a:r>
            <a:r>
              <a:rPr lang="en-US" sz="2200" i="1" dirty="0" err="1"/>
              <a:t>duyarlıdır</a:t>
            </a:r>
            <a:r>
              <a:rPr lang="en-US" sz="2200" i="1" dirty="0"/>
              <a:t>. </a:t>
            </a:r>
            <a:r>
              <a:rPr lang="en-US" sz="2200" i="1" dirty="0" err="1"/>
              <a:t>Rab’bin</a:t>
            </a:r>
            <a:r>
              <a:rPr lang="en-US" sz="2200" i="1" dirty="0"/>
              <a:t>, </a:t>
            </a:r>
            <a:r>
              <a:rPr lang="en-US" sz="2200" i="1" dirty="0" err="1"/>
              <a:t>ailesi</a:t>
            </a:r>
            <a:r>
              <a:rPr lang="en-US" sz="2200" i="1" dirty="0"/>
              <a:t>, </a:t>
            </a:r>
            <a:r>
              <a:rPr lang="en-US" sz="2200" i="1" dirty="0" err="1"/>
              <a:t>kilisesi</a:t>
            </a:r>
            <a:r>
              <a:rPr lang="en-US" sz="2200" i="1" dirty="0"/>
              <a:t> </a:t>
            </a:r>
            <a:r>
              <a:rPr lang="en-US" sz="2200" i="1" dirty="0" err="1"/>
              <a:t>ve</a:t>
            </a:r>
            <a:r>
              <a:rPr lang="en-US" sz="2200" i="1" dirty="0"/>
              <a:t> </a:t>
            </a:r>
            <a:r>
              <a:rPr lang="en-US" sz="2200" i="1" dirty="0" err="1"/>
              <a:t>dünyanın</a:t>
            </a:r>
            <a:r>
              <a:rPr lang="en-US" sz="2200" i="1" dirty="0"/>
              <a:t> </a:t>
            </a:r>
            <a:r>
              <a:rPr lang="en-US" sz="2200" i="1" dirty="0" err="1"/>
              <a:t>siyasi</a:t>
            </a:r>
            <a:r>
              <a:rPr lang="en-US" sz="2200" i="1" dirty="0"/>
              <a:t> </a:t>
            </a:r>
            <a:r>
              <a:rPr lang="en-US" sz="2200" i="1" dirty="0" err="1"/>
              <a:t>yapılarının</a:t>
            </a:r>
            <a:r>
              <a:rPr lang="en-US" sz="2200" i="1" dirty="0"/>
              <a:t> </a:t>
            </a:r>
            <a:r>
              <a:rPr lang="en-US" sz="2200" i="1" dirty="0" err="1"/>
              <a:t>üzerindeki</a:t>
            </a:r>
            <a:r>
              <a:rPr lang="en-US" sz="2200" i="1" dirty="0"/>
              <a:t> </a:t>
            </a:r>
            <a:r>
              <a:rPr lang="en-US" sz="2200" i="1" dirty="0" err="1"/>
              <a:t>etkisinin</a:t>
            </a:r>
            <a:r>
              <a:rPr lang="en-US" sz="2200" i="1" dirty="0"/>
              <a:t> </a:t>
            </a:r>
            <a:r>
              <a:rPr lang="en-US" sz="2200" i="1" dirty="0" err="1"/>
              <a:t>farkındadır</a:t>
            </a:r>
            <a:r>
              <a:rPr lang="en-US" sz="2200" i="1" dirty="0"/>
              <a:t>. </a:t>
            </a:r>
            <a:endParaRPr lang="en-US" sz="2200" i="1" dirty="0" smtClean="0"/>
          </a:p>
          <a:p>
            <a:pPr marL="0" indent="0">
              <a:spcBef>
                <a:spcPts val="0"/>
              </a:spcBef>
              <a:buNone/>
            </a:pPr>
            <a:r>
              <a:rPr lang="en-US" sz="2200" b="1" dirty="0">
                <a:solidFill>
                  <a:srgbClr val="C00000"/>
                </a:solidFill>
              </a:rPr>
              <a:t>L – Loves people.</a:t>
            </a:r>
            <a:r>
              <a:rPr lang="en-US" sz="2200" i="1" dirty="0">
                <a:solidFill>
                  <a:srgbClr val="C00000"/>
                </a:solidFill>
              </a:rPr>
              <a:t> </a:t>
            </a:r>
            <a:r>
              <a:rPr lang="en-US" sz="2200" dirty="0"/>
              <a:t>A woman who is close to God inevitably finds herself loving all for whom He died, even the most </a:t>
            </a:r>
            <a:r>
              <a:rPr lang="en-US" sz="2200" dirty="0" smtClean="0"/>
              <a:t>unlovely.</a:t>
            </a:r>
          </a:p>
          <a:p>
            <a:pPr marL="0" indent="0">
              <a:spcBef>
                <a:spcPts val="0"/>
              </a:spcBef>
              <a:buNone/>
            </a:pPr>
            <a:r>
              <a:rPr lang="en-US" sz="2200" b="1" i="1" dirty="0">
                <a:solidFill>
                  <a:srgbClr val="C00000"/>
                </a:solidFill>
              </a:rPr>
              <a:t>L – Love. </a:t>
            </a:r>
            <a:r>
              <a:rPr lang="en-US" sz="2200" b="1" i="1" dirty="0" err="1">
                <a:solidFill>
                  <a:srgbClr val="C00000"/>
                </a:solidFill>
              </a:rPr>
              <a:t>İnsanları</a:t>
            </a:r>
            <a:r>
              <a:rPr lang="en-US" sz="2200" b="1" i="1" dirty="0">
                <a:solidFill>
                  <a:srgbClr val="C00000"/>
                </a:solidFill>
              </a:rPr>
              <a:t> sever.</a:t>
            </a:r>
            <a:r>
              <a:rPr lang="en-US" sz="2200" i="1" dirty="0" smtClean="0">
                <a:solidFill>
                  <a:srgbClr val="C00000"/>
                </a:solidFill>
              </a:rPr>
              <a:t> </a:t>
            </a:r>
            <a:r>
              <a:rPr lang="en-US" sz="2200" i="1" dirty="0" err="1" smtClean="0"/>
              <a:t>Rab’be</a:t>
            </a:r>
            <a:r>
              <a:rPr lang="en-US" sz="2200" i="1" dirty="0" smtClean="0"/>
              <a:t> </a:t>
            </a:r>
            <a:r>
              <a:rPr lang="en-US" sz="2200" i="1" dirty="0" err="1"/>
              <a:t>yakın</a:t>
            </a:r>
            <a:r>
              <a:rPr lang="en-US" sz="2200" i="1" dirty="0"/>
              <a:t> </a:t>
            </a:r>
            <a:r>
              <a:rPr lang="en-US" sz="2200" i="1" dirty="0" err="1"/>
              <a:t>bir</a:t>
            </a:r>
            <a:r>
              <a:rPr lang="en-US" sz="2200" i="1" dirty="0"/>
              <a:t> </a:t>
            </a:r>
            <a:r>
              <a:rPr lang="en-US" sz="2200" i="1" dirty="0" err="1"/>
              <a:t>kadın</a:t>
            </a:r>
            <a:r>
              <a:rPr lang="en-US" sz="2200" i="1" dirty="0"/>
              <a:t>, </a:t>
            </a:r>
            <a:r>
              <a:rPr lang="en-US" sz="2200" i="1" dirty="0" err="1"/>
              <a:t>kaçınılmaz</a:t>
            </a:r>
            <a:r>
              <a:rPr lang="en-US" sz="2200" i="1" dirty="0"/>
              <a:t> </a:t>
            </a:r>
            <a:r>
              <a:rPr lang="en-US" sz="2200" i="1" dirty="0" err="1"/>
              <a:t>olarak</a:t>
            </a:r>
            <a:r>
              <a:rPr lang="en-US" sz="2200" i="1" dirty="0"/>
              <a:t>, </a:t>
            </a:r>
            <a:r>
              <a:rPr lang="en-US" sz="2200" i="1" dirty="0" err="1"/>
              <a:t>kendisini</a:t>
            </a:r>
            <a:r>
              <a:rPr lang="en-US" sz="2200" i="1" dirty="0"/>
              <a:t> </a:t>
            </a:r>
            <a:r>
              <a:rPr lang="en-US" sz="2200" i="1" dirty="0" err="1"/>
              <a:t>Mesih’in</a:t>
            </a:r>
            <a:r>
              <a:rPr lang="en-US" sz="2200" i="1" dirty="0"/>
              <a:t> </a:t>
            </a:r>
            <a:r>
              <a:rPr lang="en-US" sz="2200" i="1" dirty="0" err="1"/>
              <a:t>uğrunda</a:t>
            </a:r>
            <a:r>
              <a:rPr lang="en-US" sz="2200" i="1" dirty="0"/>
              <a:t> </a:t>
            </a:r>
            <a:r>
              <a:rPr lang="en-US" sz="2200" i="1" dirty="0" err="1"/>
              <a:t>öldüğü</a:t>
            </a:r>
            <a:r>
              <a:rPr lang="en-US" sz="2200" i="1" dirty="0"/>
              <a:t> </a:t>
            </a:r>
            <a:r>
              <a:rPr lang="en-US" sz="2200" i="1" dirty="0" err="1"/>
              <a:t>herkesi</a:t>
            </a:r>
            <a:r>
              <a:rPr lang="en-US" sz="2200" i="1" dirty="0"/>
              <a:t> </a:t>
            </a:r>
            <a:r>
              <a:rPr lang="en-US" sz="2200" i="1" dirty="0" err="1"/>
              <a:t>ve</a:t>
            </a:r>
            <a:r>
              <a:rPr lang="en-US" sz="2200" i="1" dirty="0"/>
              <a:t> </a:t>
            </a:r>
            <a:r>
              <a:rPr lang="en-US" sz="2200" i="1" dirty="0" err="1"/>
              <a:t>hatta</a:t>
            </a:r>
            <a:r>
              <a:rPr lang="en-US" sz="2200" i="1" dirty="0"/>
              <a:t> </a:t>
            </a:r>
            <a:r>
              <a:rPr lang="en-US" sz="2200" i="1" dirty="0" err="1"/>
              <a:t>en</a:t>
            </a:r>
            <a:r>
              <a:rPr lang="en-US" sz="2200" i="1" dirty="0"/>
              <a:t> </a:t>
            </a:r>
            <a:r>
              <a:rPr lang="en-US" sz="2200" i="1" dirty="0" err="1"/>
              <a:t>sevimsiz</a:t>
            </a:r>
            <a:r>
              <a:rPr lang="en-US" sz="2200" i="1" dirty="0"/>
              <a:t> </a:t>
            </a:r>
            <a:r>
              <a:rPr lang="en-US" sz="2200" i="1" dirty="0" err="1"/>
              <a:t>olan</a:t>
            </a:r>
            <a:r>
              <a:rPr lang="en-US" sz="2200" i="1" dirty="0"/>
              <a:t> </a:t>
            </a:r>
            <a:r>
              <a:rPr lang="en-US" sz="2200" i="1" dirty="0" err="1"/>
              <a:t>kişiyi</a:t>
            </a:r>
            <a:r>
              <a:rPr lang="en-US" sz="2200" i="1" dirty="0"/>
              <a:t> bile </a:t>
            </a:r>
            <a:r>
              <a:rPr lang="en-US" sz="2200" i="1" dirty="0" err="1"/>
              <a:t>severken</a:t>
            </a:r>
            <a:r>
              <a:rPr lang="en-US" sz="2200" i="1" dirty="0"/>
              <a:t> </a:t>
            </a:r>
            <a:r>
              <a:rPr lang="en-US" sz="2200" i="1" dirty="0" err="1"/>
              <a:t>bulur</a:t>
            </a:r>
            <a:r>
              <a:rPr lang="en-US" sz="2200" i="1" dirty="0"/>
              <a:t>.</a:t>
            </a:r>
          </a:p>
        </p:txBody>
      </p:sp>
    </p:spTree>
    <p:extLst>
      <p:ext uri="{BB962C8B-B14F-4D97-AF65-F5344CB8AC3E}">
        <p14:creationId xmlns:p14="http://schemas.microsoft.com/office/powerpoint/2010/main" val="106343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17207" y="2368550"/>
            <a:ext cx="8887308" cy="4295721"/>
          </a:xfrm>
        </p:spPr>
        <p:txBody>
          <a:bodyPr>
            <a:noAutofit/>
          </a:bodyPr>
          <a:lstStyle/>
          <a:p>
            <a:pPr marL="0" indent="0" algn="ctr">
              <a:lnSpc>
                <a:spcPct val="100000"/>
              </a:lnSpc>
              <a:buNone/>
            </a:pPr>
            <a:r>
              <a:rPr lang="en-US" sz="3600" b="1" dirty="0"/>
              <a:t> </a:t>
            </a:r>
            <a:endParaRPr lang="en-US" sz="3600" dirty="0"/>
          </a:p>
          <a:p>
            <a:pPr marL="0" indent="0" algn="ctr">
              <a:lnSpc>
                <a:spcPct val="100000"/>
              </a:lnSpc>
              <a:buNone/>
            </a:pPr>
            <a:r>
              <a:rPr lang="en-US" sz="3600" dirty="0"/>
              <a:t>On a scale of 1 to 5, how would you rate yourself in the following areas of spirituality? Five is the highest</a:t>
            </a:r>
            <a:r>
              <a:rPr lang="en-US" sz="3600" dirty="0" smtClean="0"/>
              <a:t>.</a:t>
            </a:r>
          </a:p>
          <a:p>
            <a:pPr marL="0" indent="0" algn="ctr">
              <a:lnSpc>
                <a:spcPct val="100000"/>
              </a:lnSpc>
              <a:buNone/>
            </a:pPr>
            <a:r>
              <a:rPr lang="en-US" sz="3600" i="1" dirty="0"/>
              <a:t>1'den 5'e </a:t>
            </a:r>
            <a:r>
              <a:rPr lang="en-US" sz="3600" i="1" dirty="0" err="1"/>
              <a:t>kadar</a:t>
            </a:r>
            <a:r>
              <a:rPr lang="en-US" sz="3600" i="1" dirty="0"/>
              <a:t> </a:t>
            </a:r>
            <a:r>
              <a:rPr lang="en-US" sz="3600" i="1" dirty="0" err="1"/>
              <a:t>bir</a:t>
            </a:r>
            <a:r>
              <a:rPr lang="en-US" sz="3600" i="1" dirty="0"/>
              <a:t> </a:t>
            </a:r>
            <a:r>
              <a:rPr lang="en-US" sz="3600" i="1" dirty="0" err="1"/>
              <a:t>ölçekte</a:t>
            </a:r>
            <a:r>
              <a:rPr lang="en-US" sz="3600" i="1" dirty="0"/>
              <a:t>, </a:t>
            </a:r>
            <a:r>
              <a:rPr lang="en-US" sz="3600" i="1" dirty="0" err="1"/>
              <a:t>aşağıdaki</a:t>
            </a:r>
            <a:r>
              <a:rPr lang="en-US" sz="3600" i="1" dirty="0"/>
              <a:t> </a:t>
            </a:r>
            <a:r>
              <a:rPr lang="en-US" sz="3600" i="1" dirty="0" err="1"/>
              <a:t>ruhsal</a:t>
            </a:r>
            <a:r>
              <a:rPr lang="en-US" sz="3600" i="1" dirty="0"/>
              <a:t> </a:t>
            </a:r>
            <a:r>
              <a:rPr lang="en-US" sz="3600" i="1" dirty="0" err="1"/>
              <a:t>alanlarda</a:t>
            </a:r>
            <a:r>
              <a:rPr lang="en-US" sz="3600" i="1" dirty="0"/>
              <a:t> </a:t>
            </a:r>
            <a:r>
              <a:rPr lang="en-US" sz="3600" i="1" dirty="0" err="1"/>
              <a:t>kendinizi</a:t>
            </a:r>
            <a:r>
              <a:rPr lang="en-US" sz="3600" i="1" dirty="0"/>
              <a:t> </a:t>
            </a:r>
            <a:r>
              <a:rPr lang="en-US" sz="3600" i="1" dirty="0" err="1"/>
              <a:t>nasıl</a:t>
            </a:r>
            <a:r>
              <a:rPr lang="en-US" sz="3600" i="1" dirty="0"/>
              <a:t> </a:t>
            </a:r>
            <a:r>
              <a:rPr lang="en-US" sz="3600" i="1" dirty="0" err="1"/>
              <a:t>değerlendiriyorsunuz</a:t>
            </a:r>
            <a:r>
              <a:rPr lang="en-US" sz="3600" i="1" dirty="0"/>
              <a:t>? </a:t>
            </a:r>
            <a:r>
              <a:rPr lang="en-US" sz="3600" i="1" dirty="0" err="1"/>
              <a:t>En</a:t>
            </a:r>
            <a:r>
              <a:rPr lang="en-US" sz="3600" i="1" dirty="0"/>
              <a:t> </a:t>
            </a:r>
            <a:r>
              <a:rPr lang="en-US" sz="3600" i="1" dirty="0" err="1"/>
              <a:t>yüksek</a:t>
            </a:r>
            <a:r>
              <a:rPr lang="en-US" sz="3600" i="1" dirty="0"/>
              <a:t> </a:t>
            </a:r>
            <a:r>
              <a:rPr lang="en-US" sz="3600" i="1" dirty="0" err="1"/>
              <a:t>puan</a:t>
            </a:r>
            <a:r>
              <a:rPr lang="en-US" sz="3600" i="1" dirty="0"/>
              <a:t> </a:t>
            </a:r>
            <a:r>
              <a:rPr lang="en-US" sz="3600" i="1" dirty="0" err="1"/>
              <a:t>beştir</a:t>
            </a:r>
            <a:r>
              <a:rPr lang="en-US" sz="3600" i="1" dirty="0" smtClean="0"/>
              <a:t>.</a:t>
            </a:r>
            <a:endParaRPr lang="en-US" sz="3600" i="1" dirty="0"/>
          </a:p>
        </p:txBody>
      </p:sp>
      <p:sp>
        <p:nvSpPr>
          <p:cNvPr id="8" name="Title 1"/>
          <p:cNvSpPr>
            <a:spLocks noGrp="1"/>
          </p:cNvSpPr>
          <p:nvPr>
            <p:ph type="title"/>
          </p:nvPr>
        </p:nvSpPr>
        <p:spPr>
          <a:xfrm>
            <a:off x="117207" y="675089"/>
            <a:ext cx="7886700" cy="1325563"/>
          </a:xfrm>
        </p:spPr>
        <p:txBody>
          <a:bodyPr>
            <a:normAutofit fontScale="90000"/>
          </a:bodyPr>
          <a:lstStyle/>
          <a:p>
            <a:r>
              <a:rPr lang="en-US" b="1" dirty="0">
                <a:solidFill>
                  <a:schemeClr val="bg1"/>
                </a:solidFill>
                <a:latin typeface="+mn-lt"/>
              </a:rPr>
              <a:t>RATE YOURSELF</a:t>
            </a:r>
            <a:br>
              <a:rPr lang="en-US" b="1" dirty="0">
                <a:solidFill>
                  <a:schemeClr val="bg1"/>
                </a:solidFill>
                <a:latin typeface="+mn-lt"/>
              </a:rPr>
            </a:br>
            <a:r>
              <a:rPr lang="en-US" b="1" i="1" dirty="0">
                <a:solidFill>
                  <a:schemeClr val="bg1"/>
                </a:solidFill>
                <a:latin typeface="+mn-lt"/>
              </a:rPr>
              <a:t>KENDİNİZİ DEĞERLENDİRİN</a:t>
            </a:r>
            <a:br>
              <a:rPr lang="en-US" b="1" i="1" dirty="0">
                <a:solidFill>
                  <a:schemeClr val="bg1"/>
                </a:solidFill>
                <a:latin typeface="+mn-lt"/>
              </a:rPr>
            </a:br>
            <a:r>
              <a:rPr lang="en-US" b="1" dirty="0">
                <a:solidFill>
                  <a:schemeClr val="bg1"/>
                </a:solidFill>
                <a:latin typeface="+mn-lt"/>
              </a:rPr>
              <a:t> </a:t>
            </a:r>
          </a:p>
        </p:txBody>
      </p:sp>
    </p:spTree>
    <p:extLst>
      <p:ext uri="{BB962C8B-B14F-4D97-AF65-F5344CB8AC3E}">
        <p14:creationId xmlns:p14="http://schemas.microsoft.com/office/powerpoint/2010/main" val="42962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340244"/>
            <a:ext cx="9144000" cy="4517756"/>
          </a:xfrm>
        </p:spPr>
        <p:txBody>
          <a:bodyPr>
            <a:normAutofit lnSpcReduction="10000"/>
          </a:bodyPr>
          <a:lstStyle/>
          <a:p>
            <a:pPr marL="0" indent="0" algn="ctr">
              <a:buNone/>
            </a:pPr>
            <a:r>
              <a:rPr lang="en-US" sz="3200" dirty="0" smtClean="0"/>
              <a:t>1. Give </a:t>
            </a:r>
            <a:r>
              <a:rPr lang="en-US" sz="3200" dirty="0"/>
              <a:t>yourself the gift of solitude.  Go away for several hours. Turn off your mobile phone and take no radio or iPod. Read, meditate on Scripture, contemplate God’s handiwork in nature, and be totally </a:t>
            </a:r>
            <a:r>
              <a:rPr lang="en-US" sz="3200" dirty="0" smtClean="0"/>
              <a:t>silent.</a:t>
            </a:r>
          </a:p>
          <a:p>
            <a:pPr marL="0" indent="0" algn="ctr">
              <a:buNone/>
            </a:pPr>
            <a:r>
              <a:rPr lang="en-US" sz="3200" i="1" dirty="0" smtClean="0"/>
              <a:t>1</a:t>
            </a:r>
            <a:r>
              <a:rPr lang="en-US" sz="3200" i="1" dirty="0"/>
              <a:t>. </a:t>
            </a:r>
            <a:r>
              <a:rPr lang="en-US" sz="3200" i="1" dirty="0" err="1"/>
              <a:t>Kendinize</a:t>
            </a:r>
            <a:r>
              <a:rPr lang="en-US" sz="3200" i="1" dirty="0"/>
              <a:t> </a:t>
            </a:r>
            <a:r>
              <a:rPr lang="en-US" sz="3200" i="1" dirty="0" err="1"/>
              <a:t>yalnızlık</a:t>
            </a:r>
            <a:r>
              <a:rPr lang="en-US" sz="3200" i="1" dirty="0"/>
              <a:t> </a:t>
            </a:r>
            <a:r>
              <a:rPr lang="en-US" sz="3200" i="1" dirty="0" err="1"/>
              <a:t>hediyesini</a:t>
            </a:r>
            <a:r>
              <a:rPr lang="en-US" sz="3200" i="1" dirty="0"/>
              <a:t> </a:t>
            </a:r>
            <a:r>
              <a:rPr lang="en-US" sz="3200" i="1" dirty="0" err="1"/>
              <a:t>verin</a:t>
            </a:r>
            <a:r>
              <a:rPr lang="en-US" sz="3200" i="1" dirty="0"/>
              <a:t>. </a:t>
            </a:r>
            <a:r>
              <a:rPr lang="en-US" sz="3200" i="1" dirty="0" err="1"/>
              <a:t>Birkaç</a:t>
            </a:r>
            <a:r>
              <a:rPr lang="en-US" sz="3200" i="1" dirty="0"/>
              <a:t> </a:t>
            </a:r>
            <a:r>
              <a:rPr lang="en-US" sz="3200" i="1" dirty="0" err="1"/>
              <a:t>saat</a:t>
            </a:r>
            <a:r>
              <a:rPr lang="en-US" sz="3200" i="1" dirty="0"/>
              <a:t> </a:t>
            </a:r>
            <a:r>
              <a:rPr lang="en-US" sz="3200" i="1" dirty="0" err="1"/>
              <a:t>uzaklaşın</a:t>
            </a:r>
            <a:r>
              <a:rPr lang="en-US" sz="3200" i="1" dirty="0"/>
              <a:t>. Cep </a:t>
            </a:r>
            <a:r>
              <a:rPr lang="en-US" sz="3200" i="1" dirty="0" err="1"/>
              <a:t>telefonunuzu</a:t>
            </a:r>
            <a:r>
              <a:rPr lang="en-US" sz="3200" i="1" dirty="0"/>
              <a:t> </a:t>
            </a:r>
            <a:r>
              <a:rPr lang="en-US" sz="3200" i="1" dirty="0" err="1"/>
              <a:t>kapatın</a:t>
            </a:r>
            <a:r>
              <a:rPr lang="en-US" sz="3200" i="1" dirty="0"/>
              <a:t> </a:t>
            </a:r>
            <a:r>
              <a:rPr lang="en-US" sz="3200" i="1" dirty="0" err="1"/>
              <a:t>ve</a:t>
            </a:r>
            <a:r>
              <a:rPr lang="en-US" sz="3200" i="1" dirty="0"/>
              <a:t> </a:t>
            </a:r>
            <a:r>
              <a:rPr lang="en-US" sz="3200" i="1" dirty="0" err="1"/>
              <a:t>yanınıza</a:t>
            </a:r>
            <a:r>
              <a:rPr lang="en-US" sz="3200" i="1" dirty="0"/>
              <a:t> </a:t>
            </a:r>
            <a:r>
              <a:rPr lang="en-US" sz="3200" i="1" dirty="0" err="1"/>
              <a:t>radyo</a:t>
            </a:r>
            <a:r>
              <a:rPr lang="en-US" sz="3200" i="1" dirty="0"/>
              <a:t> </a:t>
            </a:r>
            <a:r>
              <a:rPr lang="en-US" sz="3200" i="1" dirty="0" err="1"/>
              <a:t>veya</a:t>
            </a:r>
            <a:r>
              <a:rPr lang="en-US" sz="3200" i="1" dirty="0"/>
              <a:t> iPod </a:t>
            </a:r>
            <a:r>
              <a:rPr lang="en-US" sz="3200" i="1" dirty="0" err="1"/>
              <a:t>almayın</a:t>
            </a:r>
            <a:r>
              <a:rPr lang="en-US" sz="3200" i="1" dirty="0"/>
              <a:t>. </a:t>
            </a:r>
            <a:r>
              <a:rPr lang="en-US" sz="3200" i="1" dirty="0" err="1"/>
              <a:t>Okuyun</a:t>
            </a:r>
            <a:r>
              <a:rPr lang="en-US" sz="3200" i="1" dirty="0"/>
              <a:t>, </a:t>
            </a:r>
            <a:r>
              <a:rPr lang="en-US" sz="3200" i="1" dirty="0" err="1"/>
              <a:t>Kutsal</a:t>
            </a:r>
            <a:r>
              <a:rPr lang="en-US" sz="3200" i="1" dirty="0"/>
              <a:t> </a:t>
            </a:r>
            <a:r>
              <a:rPr lang="en-US" sz="3200" i="1" dirty="0" err="1"/>
              <a:t>Kitap</a:t>
            </a:r>
            <a:r>
              <a:rPr lang="en-US" sz="3200" i="1" dirty="0"/>
              <a:t> </a:t>
            </a:r>
            <a:r>
              <a:rPr lang="en-US" sz="3200" i="1" dirty="0" err="1"/>
              <a:t>üzerine</a:t>
            </a:r>
            <a:r>
              <a:rPr lang="en-US" sz="3200" i="1" dirty="0"/>
              <a:t> </a:t>
            </a:r>
            <a:r>
              <a:rPr lang="en-US" sz="3200" i="1" dirty="0" err="1"/>
              <a:t>meditasyon</a:t>
            </a:r>
            <a:r>
              <a:rPr lang="en-US" sz="3200" i="1" dirty="0"/>
              <a:t> </a:t>
            </a:r>
            <a:r>
              <a:rPr lang="en-US" sz="3200" i="1" dirty="0" err="1"/>
              <a:t>yapın</a:t>
            </a:r>
            <a:r>
              <a:rPr lang="en-US" sz="3200" i="1" dirty="0"/>
              <a:t>, </a:t>
            </a:r>
            <a:r>
              <a:rPr lang="en-US" sz="3200" i="1" dirty="0" err="1"/>
              <a:t>Rab’bin</a:t>
            </a:r>
            <a:r>
              <a:rPr lang="en-US" sz="3200" i="1" dirty="0"/>
              <a:t> </a:t>
            </a:r>
            <a:r>
              <a:rPr lang="en-US" sz="3200" i="1" dirty="0" err="1"/>
              <a:t>doğadaki</a:t>
            </a:r>
            <a:r>
              <a:rPr lang="en-US" sz="3200" i="1" dirty="0"/>
              <a:t> </a:t>
            </a:r>
            <a:r>
              <a:rPr lang="en-US" sz="3200" i="1" dirty="0" err="1"/>
              <a:t>eserlerine</a:t>
            </a:r>
            <a:r>
              <a:rPr lang="en-US" sz="3200" i="1" dirty="0"/>
              <a:t> kulak </a:t>
            </a:r>
            <a:r>
              <a:rPr lang="en-US" sz="3200" i="1" dirty="0" err="1"/>
              <a:t>verin</a:t>
            </a:r>
            <a:r>
              <a:rPr lang="en-US" sz="3200" i="1" dirty="0"/>
              <a:t> </a:t>
            </a:r>
            <a:r>
              <a:rPr lang="en-US" sz="3200" i="1" dirty="0" err="1"/>
              <a:t>ve</a:t>
            </a:r>
            <a:r>
              <a:rPr lang="en-US" sz="3200" i="1" dirty="0"/>
              <a:t> </a:t>
            </a:r>
            <a:r>
              <a:rPr lang="en-US" sz="3200" i="1" dirty="0" err="1"/>
              <a:t>tamamen</a:t>
            </a:r>
            <a:r>
              <a:rPr lang="en-US" sz="3200" i="1" dirty="0"/>
              <a:t> </a:t>
            </a:r>
            <a:r>
              <a:rPr lang="en-US" sz="3200" i="1" dirty="0" err="1"/>
              <a:t>sessiz</a:t>
            </a:r>
            <a:r>
              <a:rPr lang="en-US" sz="3200" i="1" dirty="0"/>
              <a:t> </a:t>
            </a:r>
            <a:r>
              <a:rPr lang="en-US" sz="3200" i="1" dirty="0" err="1"/>
              <a:t>olun</a:t>
            </a:r>
            <a:r>
              <a:rPr lang="en-US" sz="3200" i="1" dirty="0"/>
              <a:t>.</a:t>
            </a:r>
          </a:p>
          <a:p>
            <a:pPr marL="514350" indent="-514350" algn="ctr">
              <a:buAutoNum type="arabicPeriod"/>
            </a:pPr>
            <a:endParaRPr lang="en-US" sz="3200" dirty="0"/>
          </a:p>
        </p:txBody>
      </p:sp>
      <p:sp>
        <p:nvSpPr>
          <p:cNvPr id="6" name="Title 1"/>
          <p:cNvSpPr>
            <a:spLocks noGrp="1"/>
          </p:cNvSpPr>
          <p:nvPr>
            <p:ph type="title"/>
          </p:nvPr>
        </p:nvSpPr>
        <p:spPr>
          <a:xfrm>
            <a:off x="-53275" y="365126"/>
            <a:ext cx="7886700" cy="1325563"/>
          </a:xfrm>
        </p:spPr>
        <p:txBody>
          <a:bodyPr>
            <a:normAutofit/>
          </a:bodyPr>
          <a:lstStyle/>
          <a:p>
            <a:pPr>
              <a:lnSpc>
                <a:spcPct val="100000"/>
              </a:lnSpc>
            </a:pPr>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BÜYÜME EGZERSİZLERİ</a:t>
            </a:r>
            <a:endParaRPr lang="en-US" sz="3600" i="1" dirty="0">
              <a:solidFill>
                <a:schemeClr val="bg1"/>
              </a:solidFill>
              <a:latin typeface="+mn-lt"/>
            </a:endParaRPr>
          </a:p>
        </p:txBody>
      </p:sp>
    </p:spTree>
    <p:extLst>
      <p:ext uri="{BB962C8B-B14F-4D97-AF65-F5344CB8AC3E}">
        <p14:creationId xmlns:p14="http://schemas.microsoft.com/office/powerpoint/2010/main" val="17647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97"/>
            <a:ext cx="9309096" cy="6858001"/>
          </a:xfrm>
          <a:prstGeom prst="rect">
            <a:avLst/>
          </a:prstGeom>
        </p:spPr>
      </p:pic>
      <p:sp>
        <p:nvSpPr>
          <p:cNvPr id="2" name="Title 1"/>
          <p:cNvSpPr>
            <a:spLocks noGrp="1"/>
          </p:cNvSpPr>
          <p:nvPr>
            <p:ph type="title"/>
          </p:nvPr>
        </p:nvSpPr>
        <p:spPr>
          <a:xfrm>
            <a:off x="628650" y="696684"/>
            <a:ext cx="5674179" cy="1561646"/>
          </a:xfrm>
        </p:spPr>
        <p:txBody>
          <a:bodyPr>
            <a:noAutofit/>
          </a:bodyPr>
          <a:lstStyle/>
          <a:p>
            <a:r>
              <a:rPr lang="en-US" sz="4200" b="1" dirty="0">
                <a:solidFill>
                  <a:srgbClr val="941651"/>
                </a:solidFill>
                <a:latin typeface="+mn-lt"/>
              </a:rPr>
              <a:t>SUCCESS PRINCIPLE </a:t>
            </a:r>
            <a:r>
              <a:rPr lang="en-US" sz="4200" b="1" i="1" dirty="0">
                <a:solidFill>
                  <a:srgbClr val="941651"/>
                </a:solidFill>
                <a:latin typeface="+mn-lt"/>
              </a:rPr>
              <a:t>BAŞARI </a:t>
            </a:r>
            <a:r>
              <a:rPr lang="en-US" sz="4200" b="1" i="1" dirty="0" smtClean="0">
                <a:solidFill>
                  <a:srgbClr val="941651"/>
                </a:solidFill>
                <a:latin typeface="+mn-lt"/>
              </a:rPr>
              <a:t>İLKESİ</a:t>
            </a:r>
            <a:endParaRPr lang="en-US" sz="4200" i="1" dirty="0">
              <a:solidFill>
                <a:srgbClr val="941651"/>
              </a:solidFill>
              <a:latin typeface="+mn-lt"/>
            </a:endParaRPr>
          </a:p>
        </p:txBody>
      </p:sp>
      <p:sp>
        <p:nvSpPr>
          <p:cNvPr id="3" name="Content Placeholder 2"/>
          <p:cNvSpPr>
            <a:spLocks noGrp="1"/>
          </p:cNvSpPr>
          <p:nvPr>
            <p:ph idx="1"/>
          </p:nvPr>
        </p:nvSpPr>
        <p:spPr>
          <a:xfrm>
            <a:off x="263471" y="2557220"/>
            <a:ext cx="8880529" cy="4029560"/>
          </a:xfrm>
        </p:spPr>
        <p:txBody>
          <a:bodyPr>
            <a:noAutofit/>
          </a:bodyPr>
          <a:lstStyle/>
          <a:p>
            <a:pPr marL="0" indent="0" algn="ctr">
              <a:spcBef>
                <a:spcPts val="400"/>
              </a:spcBef>
              <a:buNone/>
            </a:pPr>
            <a:r>
              <a:rPr lang="en-US" sz="3600" dirty="0"/>
              <a:t>“But seek first his kingdom and his righteousness, and all these things will be given to you as well</a:t>
            </a:r>
            <a:r>
              <a:rPr lang="en-US" sz="3600" dirty="0" smtClean="0"/>
              <a:t>” </a:t>
            </a:r>
            <a:r>
              <a:rPr lang="en-US" sz="3200" i="1" dirty="0" smtClean="0"/>
              <a:t> </a:t>
            </a:r>
            <a:r>
              <a:rPr lang="en-US" sz="3200" dirty="0"/>
              <a:t>(Matthew 6:33). </a:t>
            </a:r>
            <a:endParaRPr lang="en-US" sz="3200" dirty="0" smtClean="0"/>
          </a:p>
          <a:p>
            <a:pPr marL="0" indent="0" algn="ctr">
              <a:spcBef>
                <a:spcPts val="400"/>
              </a:spcBef>
              <a:buNone/>
            </a:pPr>
            <a:endParaRPr lang="en-US" sz="3200" dirty="0" smtClean="0"/>
          </a:p>
          <a:p>
            <a:pPr marL="0" indent="0" algn="ctr">
              <a:lnSpc>
                <a:spcPct val="100000"/>
              </a:lnSpc>
              <a:spcBef>
                <a:spcPts val="400"/>
              </a:spcBef>
              <a:buNone/>
            </a:pPr>
            <a:r>
              <a:rPr lang="en-US" sz="3600" i="1" dirty="0"/>
              <a:t>"</a:t>
            </a:r>
            <a:r>
              <a:rPr lang="en-US" sz="3600" i="1" dirty="0" err="1"/>
              <a:t>Siz</a:t>
            </a:r>
            <a:r>
              <a:rPr lang="en-US" sz="3600" i="1" dirty="0"/>
              <a:t> </a:t>
            </a:r>
            <a:r>
              <a:rPr lang="en-US" sz="3600" i="1" dirty="0" err="1"/>
              <a:t>öncelikle</a:t>
            </a:r>
            <a:r>
              <a:rPr lang="en-US" sz="3600" i="1" dirty="0"/>
              <a:t> </a:t>
            </a:r>
            <a:r>
              <a:rPr lang="en-US" sz="3600" i="1" dirty="0" err="1"/>
              <a:t>O'nun</a:t>
            </a:r>
            <a:r>
              <a:rPr lang="en-US" sz="3600" i="1" dirty="0"/>
              <a:t> </a:t>
            </a:r>
            <a:r>
              <a:rPr lang="en-US" sz="3600" i="1" dirty="0" err="1"/>
              <a:t>egemenliğinin</a:t>
            </a:r>
            <a:r>
              <a:rPr lang="en-US" sz="3600" i="1" dirty="0"/>
              <a:t> </a:t>
            </a:r>
            <a:r>
              <a:rPr lang="en-US" sz="3600" i="1" dirty="0" err="1"/>
              <a:t>ve</a:t>
            </a:r>
            <a:r>
              <a:rPr lang="en-US" sz="3600" i="1" dirty="0"/>
              <a:t> </a:t>
            </a:r>
            <a:r>
              <a:rPr lang="en-US" sz="3600" i="1" dirty="0" err="1"/>
              <a:t>doğruluğunun</a:t>
            </a:r>
            <a:r>
              <a:rPr lang="en-US" sz="3600" i="1" dirty="0"/>
              <a:t> </a:t>
            </a:r>
            <a:r>
              <a:rPr lang="en-US" sz="3600" i="1" dirty="0" err="1"/>
              <a:t>ardından</a:t>
            </a:r>
            <a:r>
              <a:rPr lang="en-US" sz="3600" i="1" dirty="0"/>
              <a:t> </a:t>
            </a:r>
            <a:r>
              <a:rPr lang="en-US" sz="3600" i="1" dirty="0" err="1"/>
              <a:t>gidin</a:t>
            </a:r>
            <a:r>
              <a:rPr lang="en-US" sz="3600" i="1" dirty="0"/>
              <a:t>, o zaman size </a:t>
            </a:r>
            <a:r>
              <a:rPr lang="en-US" sz="3600" i="1" dirty="0" err="1"/>
              <a:t>bütün</a:t>
            </a:r>
            <a:r>
              <a:rPr lang="en-US" sz="3600" i="1" dirty="0"/>
              <a:t> </a:t>
            </a:r>
            <a:r>
              <a:rPr lang="en-US" sz="3600" i="1" dirty="0" err="1"/>
              <a:t>bunlar</a:t>
            </a:r>
            <a:r>
              <a:rPr lang="en-US" sz="3600" i="1" dirty="0"/>
              <a:t> da </a:t>
            </a:r>
            <a:r>
              <a:rPr lang="en-US" sz="3600" i="1" dirty="0" err="1"/>
              <a:t>verilecektir</a:t>
            </a:r>
            <a:r>
              <a:rPr lang="en-US" sz="3600" i="1" dirty="0"/>
              <a:t>"</a:t>
            </a:r>
            <a:r>
              <a:rPr lang="en-US" sz="3200" i="1" dirty="0"/>
              <a:t> (Matta 6:33).</a:t>
            </a:r>
          </a:p>
          <a:p>
            <a:pPr marL="0" indent="0" algn="ctr">
              <a:lnSpc>
                <a:spcPct val="100000"/>
              </a:lnSpc>
              <a:buNone/>
            </a:pPr>
            <a:endParaRPr lang="en-US" sz="3200" dirty="0" smtClean="0"/>
          </a:p>
          <a:p>
            <a:pPr marL="0" indent="0" algn="ctr">
              <a:lnSpc>
                <a:spcPct val="100000"/>
              </a:lnSpc>
              <a:buNone/>
            </a:pPr>
            <a:endParaRPr lang="en-US" sz="3200" dirty="0"/>
          </a:p>
          <a:p>
            <a:pPr marL="0" indent="0" algn="ctr">
              <a:buNone/>
            </a:pPr>
            <a:r>
              <a:rPr lang="en-US" sz="3600" dirty="0"/>
              <a:t> </a:t>
            </a:r>
          </a:p>
        </p:txBody>
      </p:sp>
    </p:spTree>
    <p:extLst>
      <p:ext uri="{BB962C8B-B14F-4D97-AF65-F5344CB8AC3E}">
        <p14:creationId xmlns:p14="http://schemas.microsoft.com/office/powerpoint/2010/main" val="872610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2" name="Title 1"/>
          <p:cNvSpPr>
            <a:spLocks noGrp="1"/>
          </p:cNvSpPr>
          <p:nvPr>
            <p:ph type="title"/>
          </p:nvPr>
        </p:nvSpPr>
        <p:spPr>
          <a:xfrm>
            <a:off x="1403563" y="855266"/>
            <a:ext cx="6392082" cy="1325563"/>
          </a:xfrm>
        </p:spPr>
        <p:txBody>
          <a:bodyPr>
            <a:normAutofit/>
          </a:bodyPr>
          <a:lstStyle/>
          <a:p>
            <a:pPr algn="ctr"/>
            <a:r>
              <a:rPr lang="en-US" sz="4200" b="1" dirty="0">
                <a:solidFill>
                  <a:srgbClr val="941651"/>
                </a:solidFill>
                <a:latin typeface="+mn-lt"/>
              </a:rPr>
              <a:t>MY PRAYER FOR TODAY </a:t>
            </a:r>
            <a:r>
              <a:rPr lang="en-US" sz="4200" b="1" i="1" dirty="0">
                <a:solidFill>
                  <a:srgbClr val="941651"/>
                </a:solidFill>
                <a:latin typeface="+mn-lt"/>
              </a:rPr>
              <a:t>BUGÜN İÇİN </a:t>
            </a:r>
            <a:r>
              <a:rPr lang="en-US" sz="4200" b="1" i="1" dirty="0" smtClean="0">
                <a:solidFill>
                  <a:srgbClr val="941651"/>
                </a:solidFill>
                <a:latin typeface="+mn-lt"/>
              </a:rPr>
              <a:t>DUAM</a:t>
            </a:r>
            <a:endParaRPr lang="en-US" sz="4200" i="1" dirty="0">
              <a:solidFill>
                <a:srgbClr val="941651"/>
              </a:solidFill>
              <a:latin typeface="+mn-lt"/>
            </a:endParaRPr>
          </a:p>
        </p:txBody>
      </p:sp>
      <p:sp>
        <p:nvSpPr>
          <p:cNvPr id="3" name="Content Placeholder 2"/>
          <p:cNvSpPr>
            <a:spLocks noGrp="1"/>
          </p:cNvSpPr>
          <p:nvPr>
            <p:ph idx="1"/>
          </p:nvPr>
        </p:nvSpPr>
        <p:spPr>
          <a:xfrm>
            <a:off x="108488" y="2302681"/>
            <a:ext cx="9035512" cy="5410585"/>
          </a:xfrm>
        </p:spPr>
        <p:txBody>
          <a:bodyPr>
            <a:noAutofit/>
          </a:bodyPr>
          <a:lstStyle/>
          <a:p>
            <a:pPr marL="0" indent="0" algn="ctr">
              <a:spcBef>
                <a:spcPts val="400"/>
              </a:spcBef>
              <a:buNone/>
            </a:pPr>
            <a:r>
              <a:rPr lang="en-US" dirty="0"/>
              <a:t>Lord God, I lay all my anxiety and troubles at your feet. I come to you quietly and in confidence.  Please come into my heart and let me just bask in your presence and love. Help me to hear your still small voice speaking, and help me to go forward in faith believing you are there beside me always</a:t>
            </a:r>
            <a:r>
              <a:rPr lang="en-US" dirty="0" smtClean="0"/>
              <a:t>.</a:t>
            </a:r>
          </a:p>
          <a:p>
            <a:pPr marL="0" indent="0" algn="ctr">
              <a:spcBef>
                <a:spcPts val="400"/>
              </a:spcBef>
              <a:buNone/>
            </a:pPr>
            <a:r>
              <a:rPr lang="en-US" i="1" dirty="0" err="1"/>
              <a:t>Rab’bim</a:t>
            </a:r>
            <a:r>
              <a:rPr lang="en-US" i="1" dirty="0"/>
              <a:t>, </a:t>
            </a:r>
            <a:r>
              <a:rPr lang="en-US" i="1" dirty="0" err="1"/>
              <a:t>tüm</a:t>
            </a:r>
            <a:r>
              <a:rPr lang="en-US" i="1" dirty="0"/>
              <a:t> </a:t>
            </a:r>
            <a:r>
              <a:rPr lang="en-US" i="1" dirty="0" err="1"/>
              <a:t>kaygılarımı</a:t>
            </a:r>
            <a:r>
              <a:rPr lang="en-US" i="1" dirty="0"/>
              <a:t> </a:t>
            </a:r>
            <a:r>
              <a:rPr lang="en-US" i="1" dirty="0" err="1"/>
              <a:t>ve</a:t>
            </a:r>
            <a:r>
              <a:rPr lang="en-US" i="1" dirty="0"/>
              <a:t> </a:t>
            </a:r>
            <a:r>
              <a:rPr lang="en-US" i="1" dirty="0" err="1"/>
              <a:t>sıkıntılarımı</a:t>
            </a:r>
            <a:r>
              <a:rPr lang="en-US" i="1" dirty="0"/>
              <a:t> </a:t>
            </a:r>
            <a:r>
              <a:rPr lang="en-US" i="1" dirty="0" err="1"/>
              <a:t>huzuruna</a:t>
            </a:r>
            <a:r>
              <a:rPr lang="en-US" i="1" dirty="0"/>
              <a:t> </a:t>
            </a:r>
            <a:r>
              <a:rPr lang="en-US" i="1" dirty="0" err="1"/>
              <a:t>getiriyorum</a:t>
            </a:r>
            <a:r>
              <a:rPr lang="en-US" i="1" dirty="0"/>
              <a:t>. Sana </a:t>
            </a:r>
            <a:r>
              <a:rPr lang="en-US" i="1" dirty="0" err="1"/>
              <a:t>sessizce</a:t>
            </a:r>
            <a:r>
              <a:rPr lang="en-US" i="1" dirty="0"/>
              <a:t> </a:t>
            </a:r>
            <a:r>
              <a:rPr lang="en-US" i="1" dirty="0" err="1"/>
              <a:t>ve</a:t>
            </a:r>
            <a:r>
              <a:rPr lang="en-US" i="1" dirty="0"/>
              <a:t> </a:t>
            </a:r>
            <a:r>
              <a:rPr lang="en-US" i="1" dirty="0" err="1"/>
              <a:t>güven</a:t>
            </a:r>
            <a:r>
              <a:rPr lang="en-US" i="1" dirty="0"/>
              <a:t> </a:t>
            </a:r>
            <a:r>
              <a:rPr lang="en-US" i="1" dirty="0" err="1"/>
              <a:t>içinde</a:t>
            </a:r>
            <a:r>
              <a:rPr lang="en-US" i="1" dirty="0"/>
              <a:t> </a:t>
            </a:r>
            <a:r>
              <a:rPr lang="en-US" i="1" dirty="0" err="1"/>
              <a:t>geliyorum</a:t>
            </a:r>
            <a:r>
              <a:rPr lang="en-US" i="1" dirty="0"/>
              <a:t>. </a:t>
            </a:r>
            <a:r>
              <a:rPr lang="en-US" i="1" dirty="0" err="1"/>
              <a:t>Lütfen</a:t>
            </a:r>
            <a:r>
              <a:rPr lang="en-US" i="1" dirty="0"/>
              <a:t> </a:t>
            </a:r>
            <a:r>
              <a:rPr lang="en-US" i="1" dirty="0" err="1"/>
              <a:t>kalbime</a:t>
            </a:r>
            <a:r>
              <a:rPr lang="en-US" i="1" dirty="0"/>
              <a:t> </a:t>
            </a:r>
            <a:r>
              <a:rPr lang="en-US" i="1" dirty="0" err="1"/>
              <a:t>gir</a:t>
            </a:r>
            <a:r>
              <a:rPr lang="en-US" i="1" dirty="0"/>
              <a:t> </a:t>
            </a:r>
            <a:r>
              <a:rPr lang="en-US" i="1" dirty="0" err="1"/>
              <a:t>ve</a:t>
            </a:r>
            <a:r>
              <a:rPr lang="en-US" i="1" dirty="0"/>
              <a:t> </a:t>
            </a:r>
            <a:r>
              <a:rPr lang="en-US" i="1" dirty="0" err="1"/>
              <a:t>sadece</a:t>
            </a:r>
            <a:r>
              <a:rPr lang="en-US" i="1" dirty="0"/>
              <a:t> </a:t>
            </a:r>
            <a:r>
              <a:rPr lang="en-US" i="1" dirty="0" err="1"/>
              <a:t>Senin</a:t>
            </a:r>
            <a:r>
              <a:rPr lang="en-US" i="1" dirty="0"/>
              <a:t> </a:t>
            </a:r>
            <a:r>
              <a:rPr lang="en-US" i="1" dirty="0" err="1"/>
              <a:t>varlığının</a:t>
            </a:r>
            <a:r>
              <a:rPr lang="en-US" i="1" dirty="0"/>
              <a:t> </a:t>
            </a:r>
            <a:r>
              <a:rPr lang="en-US" i="1" dirty="0" err="1"/>
              <a:t>ve</a:t>
            </a:r>
            <a:r>
              <a:rPr lang="en-US" i="1" dirty="0"/>
              <a:t> </a:t>
            </a:r>
            <a:r>
              <a:rPr lang="en-US" i="1" dirty="0" err="1"/>
              <a:t>sevginin</a:t>
            </a:r>
            <a:r>
              <a:rPr lang="en-US" i="1" dirty="0"/>
              <a:t> </a:t>
            </a:r>
            <a:r>
              <a:rPr lang="en-US" i="1" dirty="0" err="1"/>
              <a:t>tadına</a:t>
            </a:r>
            <a:r>
              <a:rPr lang="en-US" i="1" dirty="0"/>
              <a:t> </a:t>
            </a:r>
            <a:r>
              <a:rPr lang="en-US" i="1" dirty="0" err="1"/>
              <a:t>bakmama</a:t>
            </a:r>
            <a:r>
              <a:rPr lang="en-US" i="1" dirty="0"/>
              <a:t> </a:t>
            </a:r>
            <a:r>
              <a:rPr lang="en-US" i="1" dirty="0" err="1"/>
              <a:t>izin</a:t>
            </a:r>
            <a:r>
              <a:rPr lang="en-US" i="1" dirty="0"/>
              <a:t> ver. </a:t>
            </a:r>
            <a:r>
              <a:rPr lang="en-US" i="1" dirty="0" err="1"/>
              <a:t>Nazik</a:t>
            </a:r>
            <a:r>
              <a:rPr lang="en-US" i="1" dirty="0"/>
              <a:t> </a:t>
            </a:r>
            <a:r>
              <a:rPr lang="en-US" i="1" dirty="0" err="1"/>
              <a:t>sesinin</a:t>
            </a:r>
            <a:r>
              <a:rPr lang="en-US" i="1" dirty="0"/>
              <a:t> </a:t>
            </a:r>
            <a:r>
              <a:rPr lang="en-US" i="1" dirty="0" err="1"/>
              <a:t>konuşmasını</a:t>
            </a:r>
            <a:r>
              <a:rPr lang="en-US" i="1" dirty="0"/>
              <a:t> </a:t>
            </a:r>
            <a:r>
              <a:rPr lang="en-US" i="1" dirty="0" err="1"/>
              <a:t>duymama</a:t>
            </a:r>
            <a:r>
              <a:rPr lang="en-US" i="1" dirty="0"/>
              <a:t> </a:t>
            </a:r>
            <a:r>
              <a:rPr lang="en-US" i="1" dirty="0" err="1"/>
              <a:t>ve</a:t>
            </a:r>
            <a:r>
              <a:rPr lang="en-US" i="1" dirty="0"/>
              <a:t> her zaman </a:t>
            </a:r>
            <a:r>
              <a:rPr lang="en-US" i="1" dirty="0" err="1"/>
              <a:t>yanımda</a:t>
            </a:r>
            <a:r>
              <a:rPr lang="en-US" i="1" dirty="0"/>
              <a:t> </a:t>
            </a:r>
            <a:r>
              <a:rPr lang="en-US" i="1" dirty="0" err="1"/>
              <a:t>olduğuna</a:t>
            </a:r>
            <a:r>
              <a:rPr lang="en-US" i="1" dirty="0"/>
              <a:t> </a:t>
            </a:r>
            <a:r>
              <a:rPr lang="en-US" i="1" dirty="0" err="1"/>
              <a:t>inanarak</a:t>
            </a:r>
            <a:r>
              <a:rPr lang="en-US" i="1" dirty="0"/>
              <a:t> </a:t>
            </a:r>
            <a:r>
              <a:rPr lang="en-US" i="1" dirty="0" err="1"/>
              <a:t>inancımda</a:t>
            </a:r>
            <a:r>
              <a:rPr lang="en-US" i="1" dirty="0"/>
              <a:t> </a:t>
            </a:r>
            <a:r>
              <a:rPr lang="en-US" i="1" dirty="0" err="1"/>
              <a:t>ilerlememe</a:t>
            </a:r>
            <a:r>
              <a:rPr lang="en-US" i="1" dirty="0"/>
              <a:t> </a:t>
            </a:r>
            <a:r>
              <a:rPr lang="en-US" i="1" dirty="0" err="1"/>
              <a:t>yardım</a:t>
            </a:r>
            <a:r>
              <a:rPr lang="en-US" i="1" dirty="0"/>
              <a:t> et</a:t>
            </a:r>
            <a:r>
              <a:rPr lang="en-US" i="1" dirty="0" smtClean="0"/>
              <a:t>.</a:t>
            </a:r>
            <a:endParaRPr lang="en-US" i="1" dirty="0"/>
          </a:p>
        </p:txBody>
      </p:sp>
    </p:spTree>
    <p:extLst>
      <p:ext uri="{BB962C8B-B14F-4D97-AF65-F5344CB8AC3E}">
        <p14:creationId xmlns:p14="http://schemas.microsoft.com/office/powerpoint/2010/main" val="13896444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TotalTime>
  <Words>2162</Words>
  <Application>Microsoft Macintosh PowerPoint</Application>
  <PresentationFormat>On-screen Show (4:3)</PresentationFormat>
  <Paragraphs>165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Palatino Linotype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RATE YOURSELF KENDİNİZİ DEĞERLENDİRİN  </vt:lpstr>
      <vt:lpstr>PERSONAL GROWTH EXERCISES KİŞİSEL BÜYÜME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19</cp:revision>
  <dcterms:created xsi:type="dcterms:W3CDTF">2016-03-01T16:12:38Z</dcterms:created>
  <dcterms:modified xsi:type="dcterms:W3CDTF">2018-03-23T18:29:07Z</dcterms:modified>
</cp:coreProperties>
</file>