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70"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651"/>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04"/>
    <p:restoredTop sz="42818"/>
  </p:normalViewPr>
  <p:slideViewPr>
    <p:cSldViewPr snapToGrid="0" snapToObjects="1">
      <p:cViewPr varScale="1">
        <p:scale>
          <a:sx n="50" d="100"/>
          <a:sy n="50" d="100"/>
        </p:scale>
        <p:origin x="1240" y="160"/>
      </p:cViewPr>
      <p:guideLst/>
    </p:cSldViewPr>
  </p:slideViewPr>
  <p:notesTextViewPr>
    <p:cViewPr>
      <p:scale>
        <a:sx n="1" d="1"/>
        <a:sy n="1" d="1"/>
      </p:scale>
      <p:origin x="0" y="0"/>
    </p:cViewPr>
  </p:notesTextViewPr>
  <p:notesViewPr>
    <p:cSldViewPr snapToGrid="0" snapToObjects="1">
      <p:cViewPr varScale="1">
        <p:scale>
          <a:sx n="48" d="100"/>
          <a:sy n="48" d="100"/>
        </p:scale>
        <p:origin x="4104" y="20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F3891-F2E7-6540-AAA0-278D87CCF5EA}"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32958F-10D9-D945-9504-E43EA1FE8C48}" type="slidenum">
              <a:rPr lang="en-US" smtClean="0"/>
              <a:t>‹#›</a:t>
            </a:fld>
            <a:endParaRPr lang="en-US"/>
          </a:p>
        </p:txBody>
      </p:sp>
    </p:spTree>
    <p:extLst>
      <p:ext uri="{BB962C8B-B14F-4D97-AF65-F5344CB8AC3E}">
        <p14:creationId xmlns:p14="http://schemas.microsoft.com/office/powerpoint/2010/main" val="33633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1016837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FOCUSED WOMAN</a:t>
            </a:r>
          </a:p>
          <a:p>
            <a:r>
              <a:rPr lang="tr-TR" sz="1200" b="1" i="1" kern="1200" smtClean="0">
                <a:solidFill>
                  <a:schemeClr val="tx1"/>
                </a:solidFill>
                <a:effectLst/>
                <a:latin typeface="+mn-lt"/>
                <a:ea typeface="+mn-ea"/>
                <a:cs typeface="+mn-cs"/>
              </a:rPr>
              <a:t>ODAKLANMIŞ BİR KADIN</a:t>
            </a:r>
            <a:r>
              <a:rPr lang="en-US" i="1" dirty="0" smtClean="0">
                <a:effectLst/>
              </a:rPr>
              <a:t> </a:t>
            </a:r>
            <a:endParaRPr lang="en-US" sz="1200" i="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2</a:t>
            </a:fld>
            <a:endParaRPr lang="en-US"/>
          </a:p>
        </p:txBody>
      </p:sp>
    </p:spTree>
    <p:extLst>
      <p:ext uri="{BB962C8B-B14F-4D97-AF65-F5344CB8AC3E}">
        <p14:creationId xmlns:p14="http://schemas.microsoft.com/office/powerpoint/2010/main" val="487833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“…But one thing I do: Forgetting what is behind and straining toward what is ahead.” </a:t>
            </a:r>
          </a:p>
          <a:p>
            <a:r>
              <a:rPr lang="en-US" sz="1200" kern="1200" dirty="0" smtClean="0">
                <a:solidFill>
                  <a:schemeClr val="tx1"/>
                </a:solidFill>
                <a:effectLst/>
                <a:latin typeface="+mn-lt"/>
                <a:ea typeface="+mn-ea"/>
                <a:cs typeface="+mn-cs"/>
              </a:rPr>
              <a:t>Philippians 3:13</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Sometimes it seems that we are all in a race to reach the finish line—of what? Our lives are often cluttered, hectic—with so much to do and so many tasks to accomplish. Many women go through life without any plan or goal. Researchers tell us that only 3% of us have definite, specific goals that are written on paper, goals that can be seen and measured. Only 3% of us know where we are going and will likely to succeed in getting there.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God is ordered and focused. We can see this in Creation. Each day was divinely appointed and planned. At the end of seven days there was a perfect world with two perfect people. All of Creation testifies to a God of marvelous order. If we look at a flower or leaf under a microscope, we can see wonderful intricacies. </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"…Ancak şunu yapıyorum: Geride kalan her şeyi unutup ileride olanlara uzan[</a:t>
            </a:r>
            <a:r>
              <a:rPr lang="tr-TR" sz="1200" i="1" kern="1200" dirty="0" err="1" smtClean="0">
                <a:solidFill>
                  <a:schemeClr val="tx1"/>
                </a:solidFill>
                <a:effectLst/>
                <a:latin typeface="+mn-lt"/>
                <a:ea typeface="+mn-ea"/>
                <a:cs typeface="+mn-cs"/>
              </a:rPr>
              <a:t>ıyorum</a:t>
            </a:r>
            <a:r>
              <a:rPr lang="tr-TR" sz="1200" i="1" kern="1200" dirty="0" smtClean="0">
                <a:solidFill>
                  <a:schemeClr val="tx1"/>
                </a:solidFill>
                <a:effectLst/>
                <a:latin typeface="+mn-lt"/>
                <a:ea typeface="+mn-ea"/>
                <a:cs typeface="+mn-cs"/>
              </a:rPr>
              <a:t>]."</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3:13</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Bazen, sanki hepimiz bir bitiş çizgisine ulaşmak için yarışıyoruz - neyin? Hayatlarımız sık sık karmaşık, telaşlı, yapmak için çok şey ve başarmak için çok görev var. Pek çok kadın, herhangi bir planı ya da hedefi olmadan hayatlarını geçirmektedir. Araştırmacılar, sadece % 3'ümüzün, kağıt üzerinde, kesin ve net, belirlenebilen ve ölçülebilen hedeflere sahip olduğumuzu söylüyor. Sadece % 3’ümüz nereye gittiğimizi biliyoruz ve oraya ulaşmayı başarabilecek durumdayız.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Rab’bimiz</a:t>
            </a:r>
            <a:r>
              <a:rPr lang="tr-TR" sz="1200" i="1" kern="1200" dirty="0" smtClean="0">
                <a:solidFill>
                  <a:schemeClr val="tx1"/>
                </a:solidFill>
                <a:effectLst/>
                <a:latin typeface="+mn-lt"/>
                <a:ea typeface="+mn-ea"/>
                <a:cs typeface="+mn-cs"/>
              </a:rPr>
              <a:t> düzenli ve odaklanmış. Bunu </a:t>
            </a:r>
            <a:r>
              <a:rPr lang="tr-TR" sz="1200" i="1" kern="1200" dirty="0" err="1" smtClean="0">
                <a:solidFill>
                  <a:schemeClr val="tx1"/>
                </a:solidFill>
                <a:effectLst/>
                <a:latin typeface="+mn-lt"/>
                <a:ea typeface="+mn-ea"/>
                <a:cs typeface="+mn-cs"/>
              </a:rPr>
              <a:t>Yaratılış'ta</a:t>
            </a:r>
            <a:r>
              <a:rPr lang="tr-TR" sz="1200" i="1" kern="1200" dirty="0" smtClean="0">
                <a:solidFill>
                  <a:schemeClr val="tx1"/>
                </a:solidFill>
                <a:effectLst/>
                <a:latin typeface="+mn-lt"/>
                <a:ea typeface="+mn-ea"/>
                <a:cs typeface="+mn-cs"/>
              </a:rPr>
              <a:t> görebiliriz. Her gün ilahi bir şekilde saptanmış ve planlanmıştı. Yedi günün sonunda mükemmel iki insan ile mükemmel bir dünya oluştu. Tüm Yaratılış, muhteşem düzenli bir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tanıklık eder. Mikroskop altında bir çiçek ya da yaprağa bakarsak harika incelikleri görebiliriz.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3</a:t>
            </a:fld>
            <a:endParaRPr lang="en-US"/>
          </a:p>
        </p:txBody>
      </p:sp>
    </p:spTree>
    <p:extLst>
      <p:ext uri="{BB962C8B-B14F-4D97-AF65-F5344CB8AC3E}">
        <p14:creationId xmlns:p14="http://schemas.microsoft.com/office/powerpoint/2010/main" val="18681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Bible says, “God is not the author of confusion but of peace…” (1 Corinthians 14:33, </a:t>
            </a:r>
            <a:r>
              <a:rPr lang="en-US" sz="1200" i="1" kern="1200" dirty="0" smtClean="0">
                <a:solidFill>
                  <a:schemeClr val="tx1"/>
                </a:solidFill>
                <a:effectLst/>
                <a:latin typeface="+mn-lt"/>
                <a:ea typeface="+mn-ea"/>
                <a:cs typeface="+mn-cs"/>
              </a:rPr>
              <a:t>NKJV</a:t>
            </a:r>
            <a:r>
              <a:rPr lang="en-US" sz="1200" kern="1200" dirty="0" smtClean="0">
                <a:solidFill>
                  <a:schemeClr val="tx1"/>
                </a:solidFill>
                <a:effectLst/>
                <a:latin typeface="+mn-lt"/>
                <a:ea typeface="+mn-ea"/>
                <a:cs typeface="+mn-cs"/>
              </a:rPr>
              <a:t>). In Psalm 119:133 I find a prayer that God will direct my steps.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Who wants to run a race without a finish line? We must know where we’re going, or how will we ever get there? We can be like caterpillars on the rim of a round flowerpot, following each other around and around until they starve to death. Like the caterpillars, we can confuse activity with accomplishment. We are all busy. The question is, “What are we accomplishing?” Without definite written goals, we can easily get involved in circular activity that achieves nothing of lasting value.  Activity does not lead to accomplishment until it is focused on a specific goal.</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Kutsal Kitap der ki, "Çünkü Tanrı karışıklık değil, esenlik </a:t>
            </a:r>
            <a:r>
              <a:rPr lang="tr-TR" sz="1200" i="1" kern="1200" dirty="0" err="1" smtClean="0">
                <a:solidFill>
                  <a:schemeClr val="tx1"/>
                </a:solidFill>
                <a:effectLst/>
                <a:latin typeface="+mn-lt"/>
                <a:ea typeface="+mn-ea"/>
                <a:cs typeface="+mn-cs"/>
              </a:rPr>
              <a:t>Tanrısı'dır</a:t>
            </a:r>
            <a:r>
              <a:rPr lang="tr-TR" sz="1200" i="1" kern="1200" dirty="0" smtClean="0">
                <a:solidFill>
                  <a:schemeClr val="tx1"/>
                </a:solidFill>
                <a:effectLst/>
                <a:latin typeface="+mn-lt"/>
                <a:ea typeface="+mn-ea"/>
                <a:cs typeface="+mn-cs"/>
              </a:rPr>
              <a:t>..." (1. </a:t>
            </a:r>
            <a:r>
              <a:rPr lang="tr-TR" sz="1200" i="1" kern="1200" dirty="0" err="1" smtClean="0">
                <a:solidFill>
                  <a:schemeClr val="tx1"/>
                </a:solidFill>
                <a:effectLst/>
                <a:latin typeface="+mn-lt"/>
                <a:ea typeface="+mn-ea"/>
                <a:cs typeface="+mn-cs"/>
              </a:rPr>
              <a:t>Korintliler</a:t>
            </a:r>
            <a:r>
              <a:rPr lang="tr-TR" sz="1200" i="1" kern="1200" dirty="0" smtClean="0">
                <a:solidFill>
                  <a:schemeClr val="tx1"/>
                </a:solidFill>
                <a:effectLst/>
                <a:latin typeface="+mn-lt"/>
                <a:ea typeface="+mn-ea"/>
                <a:cs typeface="+mn-cs"/>
              </a:rPr>
              <a:t> 14:33). </a:t>
            </a:r>
            <a:r>
              <a:rPr lang="tr-TR" sz="1200" i="1" kern="1200" dirty="0" err="1" smtClean="0">
                <a:solidFill>
                  <a:schemeClr val="tx1"/>
                </a:solidFill>
                <a:effectLst/>
                <a:latin typeface="+mn-lt"/>
                <a:ea typeface="+mn-ea"/>
                <a:cs typeface="+mn-cs"/>
              </a:rPr>
              <a:t>Mezmur</a:t>
            </a:r>
            <a:r>
              <a:rPr lang="tr-TR" sz="1200" i="1" kern="1200" dirty="0" smtClean="0">
                <a:solidFill>
                  <a:schemeClr val="tx1"/>
                </a:solidFill>
                <a:effectLst/>
                <a:latin typeface="+mn-lt"/>
                <a:ea typeface="+mn-ea"/>
                <a:cs typeface="+mn-cs"/>
              </a:rPr>
              <a:t> 119:133'de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adımlarımızı yöneteceği yönünde bir dua buluyoruz.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Kim, bitiş çizgisi olmayan bir yarışta koşmak ister ki? Nereye gittiğimizi bilmeliyiz, yoksa oraya nasıl gideceğimizi nereden bileceğiz? Bir yuvarlak çiçek saksısı ağzındaki tırtıllar gibi olabiliriz, onlar açlıktan ölene kadar birbirlerini takip ederler. Tırtıllar gibi, faaliyeti başarı ile karıştırabiliriz. Hepimiz meşgulüz. Sorun şu ki neyi başarıyoruz? Kesin yazılı hedeflerimiz olmaksızın, kalıcı değerdeki hiçbir şey elde etmeyen dairesel etkinliğe kolayca katılabiliriz. Faaliyet, belirli bir amaca odaklanıncaya kadar başarıya götürmez.</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4</a:t>
            </a:fld>
            <a:endParaRPr lang="en-US"/>
          </a:p>
        </p:txBody>
      </p:sp>
    </p:spTree>
    <p:extLst>
      <p:ext uri="{BB962C8B-B14F-4D97-AF65-F5344CB8AC3E}">
        <p14:creationId xmlns:p14="http://schemas.microsoft.com/office/powerpoint/2010/main" val="1124234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is it that separates women of excellence from women of mediocrity? Think of women in your nation who have become women of excellence. What made the difference?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It is not time.</a:t>
            </a:r>
            <a:r>
              <a:rPr lang="en-US" sz="1200" kern="1200" dirty="0" smtClean="0">
                <a:solidFill>
                  <a:schemeClr val="tx1"/>
                </a:solidFill>
                <a:effectLst/>
                <a:latin typeface="+mn-lt"/>
                <a:ea typeface="+mn-ea"/>
                <a:cs typeface="+mn-cs"/>
              </a:rPr>
              <a:t> Dr. Ida Scudder, founder of Vellore Christian Medical School in India, lived with the same time constraints as we all do.</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It is not family responsibilities.</a:t>
            </a:r>
            <a:r>
              <a:rPr lang="en-US" sz="1200" kern="1200" dirty="0" smtClean="0">
                <a:solidFill>
                  <a:schemeClr val="tx1"/>
                </a:solidFill>
                <a:effectLst/>
                <a:latin typeface="+mn-lt"/>
                <a:ea typeface="+mn-ea"/>
                <a:cs typeface="+mn-cs"/>
              </a:rPr>
              <a:t> Ellen White, who had more than 50 books to her credit, faced the problem of juggling career and family needs in days that were no longer than ours.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It is not our race.</a:t>
            </a:r>
            <a:r>
              <a:rPr lang="en-US" sz="1200" kern="1200" dirty="0" smtClean="0">
                <a:solidFill>
                  <a:schemeClr val="tx1"/>
                </a:solidFill>
                <a:effectLst/>
                <a:latin typeface="+mn-lt"/>
                <a:ea typeface="+mn-ea"/>
                <a:cs typeface="+mn-cs"/>
              </a:rPr>
              <a:t> Marian Anderson struggled against racial prejudice yet became a woman of excellence.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It is not beauty.</a:t>
            </a:r>
            <a:r>
              <a:rPr lang="en-US" sz="1200" kern="1200" dirty="0" smtClean="0">
                <a:solidFill>
                  <a:schemeClr val="tx1"/>
                </a:solidFill>
                <a:effectLst/>
                <a:latin typeface="+mn-lt"/>
                <a:ea typeface="+mn-ea"/>
                <a:cs typeface="+mn-cs"/>
              </a:rPr>
              <a:t> Eleanor Roosevelt admitted to feeling like an ugly duckling, but she accomplished much.</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It is not handicap.</a:t>
            </a:r>
            <a:r>
              <a:rPr lang="en-US" sz="1200" kern="1200" dirty="0" smtClean="0">
                <a:solidFill>
                  <a:schemeClr val="tx1"/>
                </a:solidFill>
                <a:effectLst/>
                <a:latin typeface="+mn-lt"/>
                <a:ea typeface="+mn-ea"/>
                <a:cs typeface="+mn-cs"/>
              </a:rPr>
              <a:t> Joni </a:t>
            </a:r>
            <a:r>
              <a:rPr lang="en-US" sz="1200" kern="1200" dirty="0" err="1" smtClean="0">
                <a:solidFill>
                  <a:schemeClr val="tx1"/>
                </a:solidFill>
                <a:effectLst/>
                <a:latin typeface="+mn-lt"/>
                <a:ea typeface="+mn-ea"/>
                <a:cs typeface="+mn-cs"/>
              </a:rPr>
              <a:t>Eareckson</a:t>
            </a:r>
            <a:r>
              <a:rPr lang="en-US" sz="1200" kern="1200" dirty="0" smtClean="0">
                <a:solidFill>
                  <a:schemeClr val="tx1"/>
                </a:solidFill>
                <a:effectLst/>
                <a:latin typeface="+mn-lt"/>
                <a:ea typeface="+mn-ea"/>
                <a:cs typeface="+mn-cs"/>
              </a:rPr>
              <a:t> Tada writes books and paints pictures despite the fact that she is a quadriplegic.</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AYIRMA </a:t>
            </a:r>
            <a:r>
              <a:rPr lang="tr-TR" sz="1200" b="1" i="1" kern="1200" dirty="0" smtClean="0">
                <a:solidFill>
                  <a:schemeClr val="tx1"/>
                </a:solidFill>
                <a:effectLst/>
                <a:latin typeface="+mn-lt"/>
                <a:ea typeface="+mn-ea"/>
                <a:cs typeface="+mn-cs"/>
              </a:rPr>
              <a:t>HATTI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Kadınları mükemmellik ile sıradanlıktan ayıran şey nedir? Ülkenizdeki mükemmel kadınları düşünün. Farkı yaratan neydi?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Zaman değil.</a:t>
            </a:r>
            <a:r>
              <a:rPr lang="tr-TR" sz="1200" i="1" kern="1200" dirty="0" smtClean="0">
                <a:solidFill>
                  <a:schemeClr val="tx1"/>
                </a:solidFill>
                <a:effectLst/>
                <a:latin typeface="+mn-lt"/>
                <a:ea typeface="+mn-ea"/>
                <a:cs typeface="+mn-cs"/>
              </a:rPr>
              <a:t> Hindistan'daki </a:t>
            </a:r>
            <a:r>
              <a:rPr lang="tr-TR" sz="1200" i="1" kern="1200" dirty="0" err="1" smtClean="0">
                <a:solidFill>
                  <a:schemeClr val="tx1"/>
                </a:solidFill>
                <a:effectLst/>
                <a:latin typeface="+mn-lt"/>
                <a:ea typeface="+mn-ea"/>
                <a:cs typeface="+mn-cs"/>
              </a:rPr>
              <a:t>Vellore</a:t>
            </a:r>
            <a:r>
              <a:rPr lang="tr-TR" sz="1200" i="1" kern="1200" dirty="0" smtClean="0">
                <a:solidFill>
                  <a:schemeClr val="tx1"/>
                </a:solidFill>
                <a:effectLst/>
                <a:latin typeface="+mn-lt"/>
                <a:ea typeface="+mn-ea"/>
                <a:cs typeface="+mn-cs"/>
              </a:rPr>
              <a:t> Hıristiyan Tıp Okulu'nun kurucusu Dr. </a:t>
            </a:r>
            <a:r>
              <a:rPr lang="tr-TR" sz="1200" i="1" kern="1200" dirty="0" err="1" smtClean="0">
                <a:solidFill>
                  <a:schemeClr val="tx1"/>
                </a:solidFill>
                <a:effectLst/>
                <a:latin typeface="+mn-lt"/>
                <a:ea typeface="+mn-ea"/>
                <a:cs typeface="+mn-cs"/>
              </a:rPr>
              <a:t>Ida</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Scudder</a:t>
            </a:r>
            <a:r>
              <a:rPr lang="tr-TR" sz="1200" i="1" kern="1200" dirty="0" smtClean="0">
                <a:solidFill>
                  <a:schemeClr val="tx1"/>
                </a:solidFill>
                <a:effectLst/>
                <a:latin typeface="+mn-lt"/>
                <a:ea typeface="+mn-ea"/>
                <a:cs typeface="+mn-cs"/>
              </a:rPr>
              <a:t>, hepimizin olduğu gibi aynı zaman kısıtlamaları ile yaşıyordu.</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Aile sorumlulukları değil.</a:t>
            </a:r>
            <a:r>
              <a:rPr lang="tr-TR" sz="1200" i="1" kern="1200" dirty="0" smtClean="0">
                <a:solidFill>
                  <a:schemeClr val="tx1"/>
                </a:solidFill>
                <a:effectLst/>
                <a:latin typeface="+mn-lt"/>
                <a:ea typeface="+mn-ea"/>
                <a:cs typeface="+mn-cs"/>
              </a:rPr>
              <a:t> 50'den fazla kitap yazarı olan Ellen White, kariyer ve aile ihtiyaçlarını bizimkinden daha uzun olmayan günlerde idare etme sorunu ile karşı karşıya kaldı.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Irkımız değil.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Marian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Anderson</a:t>
            </a:r>
            <a:r>
              <a:rPr lang="tr-TR" sz="1200" i="1" kern="1200" dirty="0" smtClean="0">
                <a:solidFill>
                  <a:schemeClr val="tx1"/>
                </a:solidFill>
                <a:effectLst/>
                <a:latin typeface="+mn-lt"/>
                <a:ea typeface="+mn-ea"/>
                <a:cs typeface="+mn-cs"/>
              </a:rPr>
              <a:t> ırkçı önyargılara karşı mücadele etti, ancak mükemmel bir kadın haline geldi.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Güzellik değil.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Eleanor</a:t>
            </a:r>
            <a:r>
              <a:rPr lang="tr-TR" sz="1200" i="1" kern="1200" dirty="0" smtClean="0">
                <a:solidFill>
                  <a:schemeClr val="tx1"/>
                </a:solidFill>
                <a:effectLst/>
                <a:latin typeface="+mn-lt"/>
                <a:ea typeface="+mn-ea"/>
                <a:cs typeface="+mn-cs"/>
              </a:rPr>
              <a:t> Roosevelt çirkin bir ördek gibi hissettiğini itiraf etti ama çok fazla şey başardı.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Engeller değil.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Joni</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Eareckson</a:t>
            </a:r>
            <a:r>
              <a:rPr lang="tr-TR" sz="1200" i="1" kern="1200" dirty="0" smtClean="0">
                <a:solidFill>
                  <a:schemeClr val="tx1"/>
                </a:solidFill>
                <a:effectLst/>
                <a:latin typeface="+mn-lt"/>
                <a:ea typeface="+mn-ea"/>
                <a:cs typeface="+mn-cs"/>
              </a:rPr>
              <a:t> Tada, </a:t>
            </a:r>
            <a:r>
              <a:rPr lang="tr-TR" sz="1200" i="1" kern="1200" dirty="0" err="1" smtClean="0">
                <a:solidFill>
                  <a:schemeClr val="tx1"/>
                </a:solidFill>
                <a:effectLst/>
                <a:latin typeface="+mn-lt"/>
                <a:ea typeface="+mn-ea"/>
                <a:cs typeface="+mn-cs"/>
              </a:rPr>
              <a:t>kuadripleji</a:t>
            </a:r>
            <a:r>
              <a:rPr lang="tr-TR" sz="1200" i="1" kern="1200" dirty="0" smtClean="0">
                <a:solidFill>
                  <a:schemeClr val="tx1"/>
                </a:solidFill>
                <a:effectLst/>
                <a:latin typeface="+mn-lt"/>
                <a:ea typeface="+mn-ea"/>
                <a:cs typeface="+mn-cs"/>
              </a:rPr>
              <a:t> (dört uzvun hepsini ve gövdeyi tutan felç) olmasına rağmen kitaplar yazıyor ve resimler çiziyor.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5</a:t>
            </a:fld>
            <a:endParaRPr lang="en-US"/>
          </a:p>
        </p:txBody>
      </p:sp>
    </p:spTree>
    <p:extLst>
      <p:ext uri="{BB962C8B-B14F-4D97-AF65-F5344CB8AC3E}">
        <p14:creationId xmlns:p14="http://schemas.microsoft.com/office/powerpoint/2010/main" val="152163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makes the difference? It is having a cause, a destination, a goal, a purpose. When we know where we are going and are determined to get there, it is possible to find a way to succeed regardless of the obstacles in our path.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Many women in their 60s and 70s have gone back to school, graduating with high marks and gone on to live many more years—working, earning, learning, and travelling. It is never too late to have a purpose, to set goals. It is never too late to become a woman of excellence, to realize the dream of a lifetime.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is power in writing down our goals. Something mysterious happens when we write them down. Power is released, and things start to happen.</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Fark yaratan nedir? Bir nedeni, bir varış noktası, bir hedefi ve bir amacı olmaktır. Nereye gittiğimizi biliyorsak ve oraya gitmeye kararlıysak, yolumuzdaki engellerin üstesinden gelmenin bir yolunu bulmak mümkündür.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60'lı ve 70'li yaşlardaki pek çok kadın, okula geri dönmüş, yüksek notlarla mezun olmuş ve daha uzun yıllar yaşamaya, çalışmaya, kazanmaya, öğrenmeye ve seyahat etmeye başlamışlardır. Amaç koymak, hedefler koymak için asla geç değildir. Hayat boyu hayalini gerçekleştirdiğimiz mükemmel kadın olmak için asla geç değildir.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YAZILI HEDEFLERİN GÜCÜ</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Hedeflerimizi kâğıda dökmenin gücü var. Onları yazdığımızda gizemli bir şey oluyor. Güç serbest kalıyor ve bazı şeyler gerçekleşmeye başlıyor.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6</a:t>
            </a:fld>
            <a:endParaRPr lang="en-US"/>
          </a:p>
        </p:txBody>
      </p:sp>
    </p:spTree>
    <p:extLst>
      <p:ext uri="{BB962C8B-B14F-4D97-AF65-F5344CB8AC3E}">
        <p14:creationId xmlns:p14="http://schemas.microsoft.com/office/powerpoint/2010/main" val="1082192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Women with goals include:</a:t>
            </a:r>
          </a:p>
          <a:p>
            <a:r>
              <a:rPr lang="en-US" sz="1200" kern="1200" dirty="0" smtClean="0">
                <a:solidFill>
                  <a:schemeClr val="tx1"/>
                </a:solidFill>
                <a:effectLst/>
                <a:latin typeface="+mn-lt"/>
                <a:ea typeface="+mn-ea"/>
                <a:cs typeface="+mn-cs"/>
              </a:rPr>
              <a:t> </a:t>
            </a:r>
          </a:p>
          <a:p>
            <a:pPr marL="171450" lvl="0" indent="-171450">
              <a:buFont typeface="Arial" charset="0"/>
              <a:buChar char="•"/>
            </a:pPr>
            <a:r>
              <a:rPr lang="en-US" sz="1200" kern="1200" dirty="0" smtClean="0">
                <a:solidFill>
                  <a:schemeClr val="tx1"/>
                </a:solidFill>
                <a:effectLst/>
                <a:latin typeface="+mn-lt"/>
                <a:ea typeface="+mn-ea"/>
                <a:cs typeface="+mn-cs"/>
              </a:rPr>
              <a:t>Helen Keller was blind and deaf, yet she graduated from college and became known around the world.</a:t>
            </a:r>
          </a:p>
          <a:p>
            <a:pPr marL="171450" lvl="0" indent="-171450">
              <a:buFont typeface="Arial" charset="0"/>
              <a:buChar char="•"/>
            </a:pPr>
            <a:r>
              <a:rPr lang="en-US" sz="1200" kern="1200" dirty="0" smtClean="0">
                <a:solidFill>
                  <a:schemeClr val="tx1"/>
                </a:solidFill>
                <a:effectLst/>
                <a:latin typeface="+mn-lt"/>
                <a:ea typeface="+mn-ea"/>
                <a:cs typeface="+mn-cs"/>
              </a:rPr>
              <a:t>Florence Nightingale was able to do much for the cause of nursing because she had a vision.</a:t>
            </a:r>
          </a:p>
          <a:p>
            <a:pPr marL="171450" lvl="0" indent="-171450">
              <a:buFont typeface="Arial" charset="0"/>
              <a:buChar char="•"/>
            </a:pPr>
            <a:r>
              <a:rPr lang="en-US" sz="1200" kern="1200" dirty="0" smtClean="0">
                <a:solidFill>
                  <a:schemeClr val="tx1"/>
                </a:solidFill>
                <a:effectLst/>
                <a:latin typeface="+mn-lt"/>
                <a:ea typeface="+mn-ea"/>
                <a:cs typeface="+mn-cs"/>
              </a:rPr>
              <a:t>Joan of Arc’s name is remembered more than 500 years later because she had a goal.</a:t>
            </a:r>
          </a:p>
          <a:p>
            <a:pPr marL="171450" lvl="0" indent="-171450">
              <a:buFont typeface="Arial" charset="0"/>
              <a:buChar char="•"/>
            </a:pPr>
            <a:r>
              <a:rPr lang="en-US" sz="1200" kern="1200" dirty="0" smtClean="0">
                <a:solidFill>
                  <a:schemeClr val="tx1"/>
                </a:solidFill>
                <a:effectLst/>
                <a:latin typeface="+mn-lt"/>
                <a:ea typeface="+mn-ea"/>
                <a:cs typeface="+mn-cs"/>
              </a:rPr>
              <a:t>Mother Teresa would not have received the Nobel Peace Prize had she not had a mission.</a:t>
            </a:r>
          </a:p>
          <a:p>
            <a:pPr marL="171450" lvl="0" indent="-171450">
              <a:buFont typeface="Arial" charset="0"/>
              <a:buChar char="•"/>
            </a:pPr>
            <a:r>
              <a:rPr lang="en-US" sz="1200" kern="1200" dirty="0" smtClean="0">
                <a:solidFill>
                  <a:schemeClr val="tx1"/>
                </a:solidFill>
                <a:effectLst/>
                <a:latin typeface="+mn-lt"/>
                <a:ea typeface="+mn-ea"/>
                <a:cs typeface="+mn-cs"/>
              </a:rPr>
              <a:t>Golda Meier, Margaret Thatcher, and Indira </a:t>
            </a:r>
            <a:r>
              <a:rPr lang="en-US" sz="1200" kern="1200" dirty="0" err="1" smtClean="0">
                <a:solidFill>
                  <a:schemeClr val="tx1"/>
                </a:solidFill>
                <a:effectLst/>
                <a:latin typeface="+mn-lt"/>
                <a:ea typeface="+mn-ea"/>
                <a:cs typeface="+mn-cs"/>
              </a:rPr>
              <a:t>Ghandi</a:t>
            </a:r>
            <a:r>
              <a:rPr lang="en-US" sz="1200" kern="1200" dirty="0" smtClean="0">
                <a:solidFill>
                  <a:schemeClr val="tx1"/>
                </a:solidFill>
                <a:effectLst/>
                <a:latin typeface="+mn-lt"/>
                <a:ea typeface="+mn-ea"/>
                <a:cs typeface="+mn-cs"/>
              </a:rPr>
              <a:t> all became leaders of their nations because of goals.</a:t>
            </a:r>
          </a:p>
          <a:p>
            <a:pPr marL="171450" lvl="0" indent="-171450">
              <a:buFont typeface="Arial" charset="0"/>
              <a:buChar char="•"/>
            </a:pPr>
            <a:endParaRPr lang="en-US" sz="1200" kern="1200" dirty="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Hedefleri olan kadınlar: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Helen Keller, kör ve sağırdı; ancak üniversiteden mezun olmuş ve dünyaca meşhur olmuştur.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Florence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Nightingale</a:t>
            </a:r>
            <a:r>
              <a:rPr lang="tr-TR" sz="1200" i="1" kern="1200" dirty="0" smtClean="0">
                <a:solidFill>
                  <a:schemeClr val="tx1"/>
                </a:solidFill>
                <a:effectLst/>
                <a:latin typeface="+mn-lt"/>
                <a:ea typeface="+mn-ea"/>
                <a:cs typeface="+mn-cs"/>
              </a:rPr>
              <a:t>, hemşirelik için çok şey yapabildi çünkü bir vizyona sahipti.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Joan</a:t>
            </a:r>
            <a:r>
              <a:rPr lang="tr-TR" sz="1200" i="1" kern="1200" dirty="0" smtClean="0">
                <a:solidFill>
                  <a:schemeClr val="tx1"/>
                </a:solidFill>
                <a:effectLst/>
                <a:latin typeface="+mn-lt"/>
                <a:ea typeface="+mn-ea"/>
                <a:cs typeface="+mn-cs"/>
              </a:rPr>
              <a:t> of </a:t>
            </a:r>
            <a:r>
              <a:rPr lang="tr-TR" sz="1200" i="1" kern="1200" dirty="0" err="1" smtClean="0">
                <a:solidFill>
                  <a:schemeClr val="tx1"/>
                </a:solidFill>
                <a:effectLst/>
                <a:latin typeface="+mn-lt"/>
                <a:ea typeface="+mn-ea"/>
                <a:cs typeface="+mn-cs"/>
              </a:rPr>
              <a:t>Arc'ın</a:t>
            </a:r>
            <a:r>
              <a:rPr lang="tr-TR" sz="1200" i="1" kern="1200" dirty="0" smtClean="0">
                <a:solidFill>
                  <a:schemeClr val="tx1"/>
                </a:solidFill>
                <a:effectLst/>
                <a:latin typeface="+mn-lt"/>
                <a:ea typeface="+mn-ea"/>
                <a:cs typeface="+mn-cs"/>
              </a:rPr>
              <a:t> adı, 500 yılı aşkın bir süre sonra hala hatırlanıyor, çünkü bir amacı vardı.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Rahibe Teresa’nın bir misyonu olmasaydı Nobel Barış Ödülü alamayacaktı.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Golda </a:t>
            </a:r>
            <a:r>
              <a:rPr lang="tr-TR" sz="1200" i="1" kern="1200" dirty="0" err="1" smtClean="0">
                <a:solidFill>
                  <a:schemeClr val="tx1"/>
                </a:solidFill>
                <a:effectLst/>
                <a:latin typeface="+mn-lt"/>
                <a:ea typeface="+mn-ea"/>
                <a:cs typeface="+mn-cs"/>
              </a:rPr>
              <a:t>Meier</a:t>
            </a:r>
            <a:r>
              <a:rPr lang="tr-TR" sz="1200" i="1" kern="1200" dirty="0" smtClean="0">
                <a:solidFill>
                  <a:schemeClr val="tx1"/>
                </a:solidFill>
                <a:effectLst/>
                <a:latin typeface="+mn-lt"/>
                <a:ea typeface="+mn-ea"/>
                <a:cs typeface="+mn-cs"/>
              </a:rPr>
              <a:t>, Margaret Thatcher ve </a:t>
            </a:r>
            <a:r>
              <a:rPr lang="tr-TR" sz="1200" i="1" kern="1200" dirty="0" err="1" smtClean="0">
                <a:solidFill>
                  <a:schemeClr val="tx1"/>
                </a:solidFill>
                <a:effectLst/>
                <a:latin typeface="+mn-lt"/>
                <a:ea typeface="+mn-ea"/>
                <a:cs typeface="+mn-cs"/>
              </a:rPr>
              <a:t>Indira</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Ghandi</a:t>
            </a:r>
            <a:r>
              <a:rPr lang="tr-TR" sz="1200" i="1" kern="1200" dirty="0" smtClean="0">
                <a:solidFill>
                  <a:schemeClr val="tx1"/>
                </a:solidFill>
                <a:effectLst/>
                <a:latin typeface="+mn-lt"/>
                <a:ea typeface="+mn-ea"/>
                <a:cs typeface="+mn-cs"/>
              </a:rPr>
              <a:t>, hedefleri yüzünden uluslarının liderleri oldular.</a:t>
            </a:r>
            <a:endParaRPr lang="en-US" sz="1200" i="1" kern="1200" dirty="0" smtClean="0">
              <a:solidFill>
                <a:schemeClr val="tx1"/>
              </a:solidFill>
              <a:effectLst/>
              <a:latin typeface="+mn-lt"/>
              <a:ea typeface="+mn-ea"/>
              <a:cs typeface="+mn-cs"/>
            </a:endParaRPr>
          </a:p>
          <a:p>
            <a:pPr marL="0" lvl="0" indent="0">
              <a:buFontTx/>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7</a:t>
            </a:fld>
            <a:endParaRPr lang="en-US"/>
          </a:p>
        </p:txBody>
      </p:sp>
    </p:spTree>
    <p:extLst>
      <p:ext uri="{BB962C8B-B14F-4D97-AF65-F5344CB8AC3E}">
        <p14:creationId xmlns:p14="http://schemas.microsoft.com/office/powerpoint/2010/main" val="2124878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John Maxwell suggests these as the six stages in accomplishing a goal: </a:t>
            </a:r>
          </a:p>
          <a:p>
            <a:r>
              <a:rPr lang="en-US" sz="1200" kern="1200" dirty="0" smtClean="0">
                <a:solidFill>
                  <a:schemeClr val="tx1"/>
                </a:solidFill>
                <a:effectLst/>
                <a:latin typeface="+mn-lt"/>
                <a:ea typeface="+mn-ea"/>
                <a:cs typeface="+mn-cs"/>
              </a:rPr>
              <a:t>I thought it.      I caught it.     I bought it.      I sought it.      I got it.      I taught it.  </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John </a:t>
            </a:r>
            <a:r>
              <a:rPr lang="tr-TR" sz="1200" i="1" kern="1200" dirty="0" err="1" smtClean="0">
                <a:solidFill>
                  <a:schemeClr val="tx1"/>
                </a:solidFill>
                <a:effectLst/>
                <a:latin typeface="+mn-lt"/>
                <a:ea typeface="+mn-ea"/>
                <a:cs typeface="+mn-cs"/>
              </a:rPr>
              <a:t>Maxwell</a:t>
            </a:r>
            <a:r>
              <a:rPr lang="tr-TR" sz="1200" i="1" kern="1200" dirty="0" smtClean="0">
                <a:solidFill>
                  <a:schemeClr val="tx1"/>
                </a:solidFill>
                <a:effectLst/>
                <a:latin typeface="+mn-lt"/>
                <a:ea typeface="+mn-ea"/>
                <a:cs typeface="+mn-cs"/>
              </a:rPr>
              <a:t> bir hedefe ulaşmayı altı aşamada gösteriyor</a:t>
            </a:r>
            <a:r>
              <a:rPr lang="tr-TR" sz="1200" i="1" kern="1200" dirty="0" smtClean="0">
                <a:solidFill>
                  <a:schemeClr val="tx1"/>
                </a:solidFill>
                <a:effectLst/>
                <a:latin typeface="+mn-lt"/>
                <a:ea typeface="+mn-ea"/>
                <a:cs typeface="+mn-cs"/>
              </a:rPr>
              <a:t>:</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Onu düşündüm.    Onu yakaladım.    Onu aldım.    Onu aradım.    Onu buldum.    Onu öğrettim.</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8</a:t>
            </a:fld>
            <a:endParaRPr lang="en-US"/>
          </a:p>
        </p:txBody>
      </p:sp>
    </p:spTree>
    <p:extLst>
      <p:ext uri="{BB962C8B-B14F-4D97-AF65-F5344CB8AC3E}">
        <p14:creationId xmlns:p14="http://schemas.microsoft.com/office/powerpoint/2010/main" val="692530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 that I have already obtained all this, or have already been made perfect, but I press on to take hold of that for which Christ Jesus took hold of me. Brothers/sisters, I do not consider myself yet to have taken hold of it. But one thing I do: Forgetting what is behind and straining toward what is ahead, I press on toward the goal to win the prize for which God has called me heavenward in Christ Jesus”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(Philippians 3:12-14).</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"Bunlara şimdiden kavuştuğumu ya da yetkinliğe eriştiğimi söylemiyorum. Ama Mesih İsa'nın beni kazanmakla benim için öngördüğü ödülü kazanmak için koşuyorum. Kardeşler, kendimi bunu kazanmış saymıyorum. Ancak şunu yapıyorum: Geride kalan her şeyi unutup ileride olanlara uzanarak, Tanrı'nın Mesih İsa aracılığıyla yaptığı göksel çağrıda öngörülen ödülü kazanmak için hedefe doğru koşuyorum."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3:12-14).</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9</a:t>
            </a:fld>
            <a:endParaRPr lang="en-US"/>
          </a:p>
        </p:txBody>
      </p:sp>
    </p:spTree>
    <p:extLst>
      <p:ext uri="{BB962C8B-B14F-4D97-AF65-F5344CB8AC3E}">
        <p14:creationId xmlns:p14="http://schemas.microsoft.com/office/powerpoint/2010/main" val="583116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4713" y="484188"/>
            <a:ext cx="2554287" cy="1916112"/>
          </a:xfrm>
        </p:spPr>
      </p:sp>
      <p:sp>
        <p:nvSpPr>
          <p:cNvPr id="3" name="Notes Placeholder 2"/>
          <p:cNvSpPr>
            <a:spLocks noGrp="1"/>
          </p:cNvSpPr>
          <p:nvPr>
            <p:ph type="body" idx="1"/>
          </p:nvPr>
        </p:nvSpPr>
        <p:spPr>
          <a:xfrm>
            <a:off x="685800" y="2679328"/>
            <a:ext cx="5486400" cy="3600450"/>
          </a:xfrm>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are some of the hindrances you have faced in reaching the goals of your life? What has kept you from being all you could be? Please check those that apply to your situation.</a:t>
            </a:r>
          </a:p>
          <a:p>
            <a:r>
              <a:rPr lang="en-US" sz="1200" kern="1200" dirty="0" smtClean="0">
                <a:solidFill>
                  <a:schemeClr val="tx1"/>
                </a:solidFill>
                <a:effectLst/>
                <a:latin typeface="+mn-lt"/>
                <a:ea typeface="+mn-ea"/>
                <a:cs typeface="+mn-cs"/>
              </a:rPr>
              <a:t>Insufficient education,  Physically unattractive,  Lack of money,  Sex discrimination,  Uncooperative spouse,  Racial discrimination,  Negative family upbringing,  	Got in with wrong crowd,  Chose wrong profession,  Family responsibilities,  Substance abuse,  Unsympathetic boss,   </a:t>
            </a:r>
          </a:p>
          <a:p>
            <a:r>
              <a:rPr lang="en-US" sz="1200" kern="1200" dirty="0" smtClean="0">
                <a:solidFill>
                  <a:schemeClr val="tx1"/>
                </a:solidFill>
                <a:effectLst/>
                <a:latin typeface="+mn-lt"/>
                <a:ea typeface="+mn-ea"/>
                <a:cs typeface="+mn-cs"/>
              </a:rPr>
              <a:t>Limited family support,  Physical handicaps,  Shyness,  Lack of connections,  Bad luck,  Illness</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go back and put a big, bold X through the whole list. Difficulties are no reason to give up on your dreams.  It isn’t the circumstances of life that make us winners or losers, it is how we react to the circumstances.  It is not what we have that determines our success; it is what we do with what we have.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KENDİNİZİ </a:t>
            </a:r>
            <a:r>
              <a:rPr lang="tr-TR" sz="1200" b="1" i="1" kern="1200" dirty="0" smtClean="0">
                <a:solidFill>
                  <a:schemeClr val="tx1"/>
                </a:solidFill>
                <a:effectLst/>
                <a:latin typeface="+mn-lt"/>
                <a:ea typeface="+mn-ea"/>
                <a:cs typeface="+mn-cs"/>
              </a:rPr>
              <a:t>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Hayatınızın hedeflerine ulaşmada karşılaştığınız engellerden bazıları neler? Seni olabildiğin her şeyden alıkoyan neydi? Lütfen durumunuza uygun olanları işaretleyin.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Yetersiz eğitim,  Fiziksel olarak çekici olmamak,  Para eksikliği,  Cinsiyet ayrımcılığı,</a:t>
            </a:r>
            <a:r>
              <a:rPr lang="tr-TR" sz="1200" i="1" kern="1200" baseline="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İşbirlikçi olmayan eş,  Irk ayrımcılığı,  Olumsuz aile yetiştirilmesi,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Yanlış kalabalığa karışmak,  Yanlış mesleği seçmek,  Aile sorumlulukları,  Madde bağımlılığı,  Sempatik olmayan patron,  Sınırlı aile desteği,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Fiziksel engeller,  Utangaçlık,  Bağlılık eksikliği,  Kötü şans,  Hastalık</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Şimdi geri dönün ve bütün liste üzerine büyük, kalın bir X çizin. Zorluklar, rüyalarınızı terk etmek için hiçbir zaman sebep değildir. Bizi kazanan ya da kaybeden yapan hayat şartları değil, o şartlara tepki verme şeklimizdir. Başarımızı belirleyen elimizde olan şey değil; sahip olduğumuzla ne yaptığımızdır.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10</a:t>
            </a:fld>
            <a:endParaRPr lang="en-US"/>
          </a:p>
        </p:txBody>
      </p:sp>
    </p:spTree>
    <p:extLst>
      <p:ext uri="{BB962C8B-B14F-4D97-AF65-F5344CB8AC3E}">
        <p14:creationId xmlns:p14="http://schemas.microsoft.com/office/powerpoint/2010/main" val="26827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GOALS FOR THIS </a:t>
            </a:r>
            <a:r>
              <a:rPr lang="en-US" sz="1200" b="1" kern="1200" dirty="0" smtClean="0">
                <a:solidFill>
                  <a:schemeClr val="tx1"/>
                </a:solidFill>
                <a:effectLst/>
                <a:latin typeface="+mn-lt"/>
                <a:ea typeface="+mn-ea"/>
                <a:cs typeface="+mn-cs"/>
              </a:rPr>
              <a:t>YEAR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List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least one for each area of your life.</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Area				Goal				      Strategy</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Physical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Mental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Social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Spiritual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Family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Professional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Church/Community</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 YIL İÇİN </a:t>
            </a:r>
            <a:r>
              <a:rPr lang="tr-TR" sz="1200" b="1" i="1" kern="1200" dirty="0" smtClean="0">
                <a:solidFill>
                  <a:schemeClr val="tx1"/>
                </a:solidFill>
                <a:effectLst/>
                <a:latin typeface="+mn-lt"/>
                <a:ea typeface="+mn-ea"/>
                <a:cs typeface="+mn-cs"/>
              </a:rPr>
              <a:t>HEDEFLERİM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Hayatınızın her bir alanı için en az bir tane listeleyin.</a:t>
            </a:r>
          </a:p>
          <a:p>
            <a:endParaRPr lang="tr-TR" sz="1200" i="1" kern="1200" dirty="0" smtClean="0">
              <a:solidFill>
                <a:schemeClr val="tx1"/>
              </a:solidFill>
              <a:effectLst/>
              <a:latin typeface="+mn-lt"/>
              <a:ea typeface="+mn-ea"/>
              <a:cs typeface="+mn-cs"/>
            </a:endParaRPr>
          </a:p>
          <a:p>
            <a:r>
              <a:rPr lang="en-US" sz="1200" i="1" u="sng" kern="1200" dirty="0" smtClean="0">
                <a:solidFill>
                  <a:schemeClr val="tx1"/>
                </a:solidFill>
                <a:effectLst/>
                <a:latin typeface="+mn-lt"/>
                <a:ea typeface="+mn-ea"/>
                <a:cs typeface="+mn-cs"/>
              </a:rPr>
              <a:t>Alan				</a:t>
            </a:r>
            <a:r>
              <a:rPr lang="en-US" sz="1200" i="1" u="sng" kern="1200" dirty="0" err="1" smtClean="0">
                <a:solidFill>
                  <a:schemeClr val="tx1"/>
                </a:solidFill>
                <a:effectLst/>
                <a:latin typeface="+mn-lt"/>
                <a:ea typeface="+mn-ea"/>
                <a:cs typeface="+mn-cs"/>
              </a:rPr>
              <a:t>Hedef</a:t>
            </a:r>
            <a:r>
              <a:rPr lang="en-US" sz="1200" i="1" u="sng" kern="1200" dirty="0" smtClean="0">
                <a:solidFill>
                  <a:schemeClr val="tx1"/>
                </a:solidFill>
                <a:effectLst/>
                <a:latin typeface="+mn-lt"/>
                <a:ea typeface="+mn-ea"/>
                <a:cs typeface="+mn-cs"/>
              </a:rPr>
              <a:t>				      </a:t>
            </a:r>
            <a:r>
              <a:rPr lang="en-US" sz="1200" i="1" u="sng" kern="1200" dirty="0" err="1" smtClean="0">
                <a:solidFill>
                  <a:schemeClr val="tx1"/>
                </a:solidFill>
                <a:effectLst/>
                <a:latin typeface="+mn-lt"/>
                <a:ea typeface="+mn-ea"/>
                <a:cs typeface="+mn-cs"/>
              </a:rPr>
              <a:t>Strateji</a:t>
            </a:r>
            <a:endParaRPr lang="en-US" sz="1200" i="1" kern="1200" dirty="0" smtClean="0">
              <a:solidFill>
                <a:schemeClr val="tx1"/>
              </a:solidFill>
              <a:effectLst/>
              <a:latin typeface="+mn-lt"/>
              <a:ea typeface="+mn-ea"/>
              <a:cs typeface="+mn-cs"/>
            </a:endParaRPr>
          </a:p>
          <a:p>
            <a:r>
              <a:rPr lang="en-US" sz="1200" i="1" u="none" strike="noStrike"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en-US" sz="1200" i="1" kern="1200" dirty="0" err="1" smtClean="0">
                <a:solidFill>
                  <a:schemeClr val="tx1"/>
                </a:solidFill>
                <a:effectLst/>
                <a:latin typeface="+mn-lt"/>
                <a:ea typeface="+mn-ea"/>
                <a:cs typeface="+mn-cs"/>
              </a:rPr>
              <a:t>Fiziksel</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Zihinsel</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Sosyal</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Ruhsal</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Aile</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Profesyonel</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Kilise</a:t>
            </a:r>
            <a:r>
              <a:rPr lang="en-US" sz="1200" i="1" kern="1200" dirty="0" smtClean="0">
                <a:solidFill>
                  <a:schemeClr val="tx1"/>
                </a:solidFill>
                <a:effectLst/>
                <a:latin typeface="+mn-lt"/>
                <a:ea typeface="+mn-ea"/>
                <a:cs typeface="+mn-cs"/>
              </a:rPr>
              <a:t>/</a:t>
            </a:r>
            <a:r>
              <a:rPr lang="en-US" sz="1200" i="1" kern="1200" dirty="0" err="1" smtClean="0">
                <a:solidFill>
                  <a:schemeClr val="tx1"/>
                </a:solidFill>
                <a:effectLst/>
                <a:latin typeface="+mn-lt"/>
                <a:ea typeface="+mn-ea"/>
                <a:cs typeface="+mn-cs"/>
              </a:rPr>
              <a:t>Topluluk</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11</a:t>
            </a:fld>
            <a:endParaRPr lang="en-US"/>
          </a:p>
        </p:txBody>
      </p:sp>
    </p:spTree>
    <p:extLst>
      <p:ext uri="{BB962C8B-B14F-4D97-AF65-F5344CB8AC3E}">
        <p14:creationId xmlns:p14="http://schemas.microsoft.com/office/powerpoint/2010/main" val="1624817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Use a calendar to set your goals for the next month. When will you do each? How will you achieve it?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Use a weekly calendar or a journal to set your activities for the week. Make sure that weekly goals help you reach monthly and yearly goals. Review the list daily.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  Make a list of your daily priorities. What will you do today that will move you toward your goals?  Put those things at the head of your To Do list.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  Assemble support material for each of your goals. Have a file for each goal. Into each put clippings, articles, books, CDs, estimates, brochures, samples, and other items that will help you reach the goal.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  Reward yourself for accomplishing your goals. Celebrate each achievement.</a:t>
            </a:r>
          </a:p>
          <a:p>
            <a:r>
              <a:rPr lang="en-US" sz="1200" kern="1200" dirty="0" smtClean="0">
                <a:solidFill>
                  <a:schemeClr val="tx1"/>
                </a:solidFill>
                <a:effectLst/>
                <a:latin typeface="+mn-lt"/>
                <a:ea typeface="+mn-ea"/>
                <a:cs typeface="+mn-cs"/>
              </a:rPr>
              <a:t> </a:t>
            </a:r>
          </a:p>
          <a:p>
            <a:pPr marL="228600" indent="-228600">
              <a:buAutoNum type="arabicPeriod" startAt="6"/>
            </a:pPr>
            <a:r>
              <a:rPr lang="en-US" sz="1200" kern="1200" dirty="0" smtClean="0">
                <a:solidFill>
                  <a:schemeClr val="tx1"/>
                </a:solidFill>
                <a:effectLst/>
                <a:latin typeface="+mn-lt"/>
                <a:ea typeface="+mn-ea"/>
                <a:cs typeface="+mn-cs"/>
              </a:rPr>
              <a:t>Pray about your goals. Psalm 37:4 says, “Delight yourself in the Lord and he will give you the desires of your heart.”</a:t>
            </a:r>
          </a:p>
          <a:p>
            <a:pPr marL="228600" indent="-228600">
              <a:buAutoNum type="arabicPeriod" startAt="6"/>
            </a:pPr>
            <a:endParaRPr lang="en-US" sz="1200" kern="1200" dirty="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Gelecek ayki hedeflerinizi belirlemek için bir takvim kullanın. Her birini ne zaman yapacaksınız? Nasıl başaracaksınız?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O haftaya yönelik faaliyetlerinizi ayarlamak için haftalık takvim veya günlük kullanın. Haftalık hedeflerinizin aylık ve yıllık hedeflerinize ulaşmanıza yardımcı olduğundan emin olun. Her gün listeyi gözden geçirin.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Günlük önceliklerinizin bir listesini yapın. Bugün sizi hedeflerinize doğru ilerletecek ne yapacaksınız? Bunları, yapılacaklar listenizin başına koyun.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Hedeflerinizin her biri için destek materyali hazırlayın. Her hedef için bir dosya yapın. Her birine kesitler, makaleler, kitaplar, CD'ler, tahminler, broşürler, örnekler ve hedefe ulaşmanıza yardımcı olacak diğer öğeler koyun.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5. Hedeflerinize ulaştığınızda kendinize ödül verin. Her bir başarıyı kutlayın.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6. Hedefleriniz hakkında dua edin. </a:t>
            </a:r>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37:4 der ki: "</a:t>
            </a:r>
            <a:r>
              <a:rPr lang="tr-TR" sz="1200" i="1" kern="1200" dirty="0" err="1" smtClean="0">
                <a:solidFill>
                  <a:schemeClr val="tx1"/>
                </a:solidFill>
                <a:effectLst/>
                <a:latin typeface="+mn-lt"/>
                <a:ea typeface="+mn-ea"/>
                <a:cs typeface="+mn-cs"/>
              </a:rPr>
              <a:t>RAB'den</a:t>
            </a:r>
            <a:r>
              <a:rPr lang="tr-TR" sz="1200" i="1" kern="1200" dirty="0" smtClean="0">
                <a:solidFill>
                  <a:schemeClr val="tx1"/>
                </a:solidFill>
                <a:effectLst/>
                <a:latin typeface="+mn-lt"/>
                <a:ea typeface="+mn-ea"/>
                <a:cs typeface="+mn-cs"/>
              </a:rPr>
              <a:t> zevk al, O senin yüreğinin dileklerini yerine getirecektir."</a:t>
            </a:r>
            <a:endParaRPr lang="en-US" sz="1200" i="1" kern="1200" dirty="0" smtClean="0">
              <a:solidFill>
                <a:schemeClr val="tx1"/>
              </a:solidFill>
              <a:effectLst/>
              <a:latin typeface="+mn-lt"/>
              <a:ea typeface="+mn-ea"/>
              <a:cs typeface="+mn-cs"/>
            </a:endParaRPr>
          </a:p>
          <a:p>
            <a:pPr marL="0" indent="0">
              <a:buFontTx/>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32958F-10D9-D945-9504-E43EA1FE8C48}" type="slidenum">
              <a:rPr lang="en-US" smtClean="0"/>
              <a:t>12</a:t>
            </a:fld>
            <a:endParaRPr lang="en-US"/>
          </a:p>
        </p:txBody>
      </p:sp>
    </p:spTree>
    <p:extLst>
      <p:ext uri="{BB962C8B-B14F-4D97-AF65-F5344CB8AC3E}">
        <p14:creationId xmlns:p14="http://schemas.microsoft.com/office/powerpoint/2010/main" val="776838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SUCCESS PRINCIPLE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Activity does not lead to accomplishment until it is focused on a specific goal.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tr-TR" sz="1200" b="1" i="1" kern="1200" dirty="0" smtClean="0">
                <a:solidFill>
                  <a:schemeClr val="tx1"/>
                </a:solidFill>
                <a:effectLst/>
                <a:latin typeface="+mn-lt"/>
                <a:ea typeface="+mn-ea"/>
                <a:cs typeface="+mn-cs"/>
              </a:rPr>
              <a:t>BAŞARI 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Faaliyet, belirli bir amaca odaklanıncaya kadar başarıya götürmez.</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732958F-10D9-D945-9504-E43EA1FE8C48}" type="slidenum">
              <a:rPr lang="en-US" smtClean="0"/>
              <a:t>13</a:t>
            </a:fld>
            <a:endParaRPr lang="en-US"/>
          </a:p>
        </p:txBody>
      </p:sp>
    </p:spTree>
    <p:extLst>
      <p:ext uri="{BB962C8B-B14F-4D97-AF65-F5344CB8AC3E}">
        <p14:creationId xmlns:p14="http://schemas.microsoft.com/office/powerpoint/2010/main" val="1941400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Lord God, Thank You that I can trust you because you are a God of order.  I can breathe and live because you planned and provided for me before I was even born. Help me to emulate your goodness. Help me to focus and prepare in advance to the best of my ability, by your grace. Help me to accomplish all that you desire for me.</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Göklerdeki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Sana güvenebileceğim için teşekkür ederim, çünkü Sen bir düzen </a:t>
            </a:r>
            <a:r>
              <a:rPr lang="tr-TR" sz="1200" i="1" kern="1200" dirty="0" err="1" smtClean="0">
                <a:solidFill>
                  <a:schemeClr val="tx1"/>
                </a:solidFill>
                <a:effectLst/>
                <a:latin typeface="+mn-lt"/>
                <a:ea typeface="+mn-ea"/>
                <a:cs typeface="+mn-cs"/>
              </a:rPr>
              <a:t>Tanrısı’sın</a:t>
            </a:r>
            <a:r>
              <a:rPr lang="tr-TR" sz="1200" i="1" kern="1200" dirty="0" smtClean="0">
                <a:solidFill>
                  <a:schemeClr val="tx1"/>
                </a:solidFill>
                <a:effectLst/>
                <a:latin typeface="+mn-lt"/>
                <a:ea typeface="+mn-ea"/>
                <a:cs typeface="+mn-cs"/>
              </a:rPr>
              <a:t>. Nefes alıp yaşayabiliyorum, çünkü daha doğumumdan önce benim için planlamış ve sağlamıştın. Bana iyi niyetini yansıtmama yardım et. Lütfunla, yeteneklerimin en iyisine odaklanmam ve şimdiden hazırlanmam için bana yardım et. Benim için arzuladığın her şeyi başarabilmemde yardımcı ol.</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732958F-10D9-D945-9504-E43EA1FE8C48}" type="slidenum">
              <a:rPr lang="en-US" smtClean="0"/>
              <a:t>14</a:t>
            </a:fld>
            <a:endParaRPr lang="en-US"/>
          </a:p>
        </p:txBody>
      </p:sp>
    </p:spTree>
    <p:extLst>
      <p:ext uri="{BB962C8B-B14F-4D97-AF65-F5344CB8AC3E}">
        <p14:creationId xmlns:p14="http://schemas.microsoft.com/office/powerpoint/2010/main" val="415506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B677342-3882-0345-9CA9-7FFD92D3BFC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44761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7342-3882-0345-9CA9-7FFD92D3BFC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205467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7342-3882-0345-9CA9-7FFD92D3BFC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341008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677342-3882-0345-9CA9-7FFD92D3BFC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484513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677342-3882-0345-9CA9-7FFD92D3BFC0}"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210911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B677342-3882-0345-9CA9-7FFD92D3BFC0}"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541383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77342-3882-0345-9CA9-7FFD92D3BFC0}"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93314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77342-3882-0345-9CA9-7FFD92D3BFC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376135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77342-3882-0345-9CA9-7FFD92D3BFC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66625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7342-3882-0345-9CA9-7FFD92D3BFC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522556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7342-3882-0345-9CA9-7FFD92D3BFC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422A-D140-EF47-B96A-8173F0024921}" type="slidenum">
              <a:rPr lang="en-US" smtClean="0"/>
              <a:t>‹#›</a:t>
            </a:fld>
            <a:endParaRPr lang="en-US"/>
          </a:p>
        </p:txBody>
      </p:sp>
    </p:spTree>
    <p:extLst>
      <p:ext uri="{BB962C8B-B14F-4D97-AF65-F5344CB8AC3E}">
        <p14:creationId xmlns:p14="http://schemas.microsoft.com/office/powerpoint/2010/main" val="1986302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77342-3882-0345-9CA9-7FFD92D3BFC0}"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9422A-D140-EF47-B96A-8173F0024921}" type="slidenum">
              <a:rPr lang="en-US" smtClean="0"/>
              <a:t>‹#›</a:t>
            </a:fld>
            <a:endParaRPr lang="en-US"/>
          </a:p>
        </p:txBody>
      </p:sp>
    </p:spTree>
    <p:extLst>
      <p:ext uri="{BB962C8B-B14F-4D97-AF65-F5344CB8AC3E}">
        <p14:creationId xmlns:p14="http://schemas.microsoft.com/office/powerpoint/2010/main" val="1890668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995924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Subtitle 2"/>
          <p:cNvSpPr>
            <a:spLocks noGrp="1"/>
          </p:cNvSpPr>
          <p:nvPr>
            <p:ph type="subTitle" idx="1"/>
          </p:nvPr>
        </p:nvSpPr>
        <p:spPr>
          <a:xfrm>
            <a:off x="1143000" y="4771874"/>
            <a:ext cx="6858000" cy="1157875"/>
          </a:xfrm>
        </p:spPr>
        <p:txBody>
          <a:bodyPr>
            <a:normAutofit lnSpcReduction="10000"/>
          </a:bodyPr>
          <a:lstStyle/>
          <a:p>
            <a:r>
              <a:rPr lang="en-US" sz="4000" dirty="0" smtClean="0">
                <a:solidFill>
                  <a:srgbClr val="FF8AD8"/>
                </a:solidFill>
              </a:rPr>
              <a:t>A </a:t>
            </a:r>
            <a:r>
              <a:rPr lang="en-US" sz="4000" i="1" dirty="0" smtClean="0">
                <a:solidFill>
                  <a:srgbClr val="FF8AD8"/>
                </a:solidFill>
                <a:latin typeface="Palatino Linotype" charset="0"/>
                <a:ea typeface="Palatino Linotype" charset="0"/>
                <a:cs typeface="Palatino Linotype" charset="0"/>
              </a:rPr>
              <a:t>Focused </a:t>
            </a:r>
            <a:r>
              <a:rPr lang="en-US" sz="4000" dirty="0" smtClean="0">
                <a:solidFill>
                  <a:srgbClr val="FF8AD8"/>
                </a:solidFill>
              </a:rPr>
              <a:t>Woman: </a:t>
            </a:r>
            <a:r>
              <a:rPr lang="en-US" sz="4000" b="1" i="1" dirty="0" smtClean="0">
                <a:solidFill>
                  <a:schemeClr val="bg1"/>
                </a:solidFill>
                <a:latin typeface="Palatino Linotype" charset="0"/>
                <a:ea typeface="Palatino Linotype" charset="0"/>
                <a:cs typeface="Palatino Linotype" charset="0"/>
              </a:rPr>
              <a:t>Lesson4 </a:t>
            </a:r>
            <a:r>
              <a:rPr lang="en-US" sz="4000" i="1" dirty="0" err="1" smtClean="0">
                <a:solidFill>
                  <a:srgbClr val="FF8AD8"/>
                </a:solidFill>
                <a:latin typeface="Palatino Linotype" charset="0"/>
                <a:ea typeface="Palatino Linotype" charset="0"/>
                <a:cs typeface="Palatino Linotype" charset="0"/>
              </a:rPr>
              <a:t>Odaklanmış</a:t>
            </a:r>
            <a:r>
              <a:rPr lang="en-US" sz="4000" i="1" dirty="0" smtClean="0">
                <a:solidFill>
                  <a:srgbClr val="FF8AD8"/>
                </a:solidFill>
                <a:latin typeface="Palatino Linotype" charset="0"/>
                <a:ea typeface="Palatino Linotype" charset="0"/>
                <a:cs typeface="Palatino Linotype" charset="0"/>
              </a:rPr>
              <a:t> </a:t>
            </a:r>
            <a:r>
              <a:rPr lang="en-US" sz="4000" dirty="0" err="1" smtClean="0">
                <a:solidFill>
                  <a:srgbClr val="FF8AD8"/>
                </a:solidFill>
              </a:rPr>
              <a:t>Bir</a:t>
            </a:r>
            <a:r>
              <a:rPr lang="en-US" sz="4000" dirty="0" smtClean="0">
                <a:solidFill>
                  <a:srgbClr val="FF8AD8"/>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4</a:t>
            </a:r>
            <a:endParaRPr lang="en-US" sz="4000" b="1"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710812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085850" y="2424545"/>
            <a:ext cx="7029450" cy="4156364"/>
          </a:xfrm>
        </p:spPr>
        <p:txBody>
          <a:bodyPr>
            <a:normAutofit/>
          </a:bodyPr>
          <a:lstStyle/>
          <a:p>
            <a:pPr marL="0" indent="0" algn="ctr">
              <a:buNone/>
            </a:pPr>
            <a:r>
              <a:rPr lang="en-US" sz="3600" dirty="0">
                <a:solidFill>
                  <a:srgbClr val="7030A0"/>
                </a:solidFill>
              </a:rPr>
              <a:t>“…But one thing I do: Forgetting what is behind and straining toward what is ahead.” </a:t>
            </a:r>
            <a:r>
              <a:rPr lang="en-US" sz="2400" dirty="0">
                <a:solidFill>
                  <a:srgbClr val="7030A0"/>
                </a:solidFill>
              </a:rPr>
              <a:t>Philippians 3:13</a:t>
            </a:r>
          </a:p>
          <a:p>
            <a:pPr marL="0" indent="0" algn="ctr">
              <a:buNone/>
            </a:pPr>
            <a:r>
              <a:rPr lang="en-US" sz="3600" dirty="0" smtClean="0">
                <a:solidFill>
                  <a:srgbClr val="7030A0"/>
                </a:solidFill>
              </a:rPr>
              <a:t> </a:t>
            </a:r>
            <a:endParaRPr lang="en-US" sz="3600" dirty="0">
              <a:solidFill>
                <a:srgbClr val="7030A0"/>
              </a:solidFill>
            </a:endParaRPr>
          </a:p>
          <a:p>
            <a:pPr marL="0" indent="0" algn="ctr">
              <a:buNone/>
            </a:pPr>
            <a:r>
              <a:rPr lang="en-US" sz="3600" i="1" dirty="0" smtClean="0">
                <a:solidFill>
                  <a:srgbClr val="7030A0"/>
                </a:solidFill>
              </a:rPr>
              <a:t>"…</a:t>
            </a:r>
            <a:r>
              <a:rPr lang="en-US" sz="3600" i="1" dirty="0" err="1">
                <a:solidFill>
                  <a:srgbClr val="7030A0"/>
                </a:solidFill>
              </a:rPr>
              <a:t>Ancak</a:t>
            </a:r>
            <a:r>
              <a:rPr lang="en-US" sz="3600" i="1" dirty="0">
                <a:solidFill>
                  <a:srgbClr val="7030A0"/>
                </a:solidFill>
              </a:rPr>
              <a:t> </a:t>
            </a:r>
            <a:r>
              <a:rPr lang="en-US" sz="3600" i="1" dirty="0" err="1">
                <a:solidFill>
                  <a:srgbClr val="7030A0"/>
                </a:solidFill>
              </a:rPr>
              <a:t>şunu</a:t>
            </a:r>
            <a:r>
              <a:rPr lang="en-US" sz="3600" i="1" dirty="0">
                <a:solidFill>
                  <a:srgbClr val="7030A0"/>
                </a:solidFill>
              </a:rPr>
              <a:t> </a:t>
            </a:r>
            <a:r>
              <a:rPr lang="en-US" sz="3600" i="1" dirty="0" err="1">
                <a:solidFill>
                  <a:srgbClr val="7030A0"/>
                </a:solidFill>
              </a:rPr>
              <a:t>yapıyorum</a:t>
            </a:r>
            <a:r>
              <a:rPr lang="en-US" sz="3600" i="1" dirty="0">
                <a:solidFill>
                  <a:srgbClr val="7030A0"/>
                </a:solidFill>
              </a:rPr>
              <a:t>: </a:t>
            </a:r>
            <a:r>
              <a:rPr lang="en-US" sz="3600" i="1" dirty="0" err="1">
                <a:solidFill>
                  <a:srgbClr val="7030A0"/>
                </a:solidFill>
              </a:rPr>
              <a:t>Geride</a:t>
            </a:r>
            <a:r>
              <a:rPr lang="en-US" sz="3600" i="1" dirty="0">
                <a:solidFill>
                  <a:srgbClr val="7030A0"/>
                </a:solidFill>
              </a:rPr>
              <a:t> </a:t>
            </a:r>
            <a:r>
              <a:rPr lang="en-US" sz="3600" i="1" dirty="0" err="1">
                <a:solidFill>
                  <a:srgbClr val="7030A0"/>
                </a:solidFill>
              </a:rPr>
              <a:t>kalan</a:t>
            </a:r>
            <a:r>
              <a:rPr lang="en-US" sz="3600" i="1" dirty="0">
                <a:solidFill>
                  <a:srgbClr val="7030A0"/>
                </a:solidFill>
              </a:rPr>
              <a:t> her </a:t>
            </a:r>
            <a:r>
              <a:rPr lang="en-US" sz="3600" i="1" dirty="0" err="1">
                <a:solidFill>
                  <a:srgbClr val="7030A0"/>
                </a:solidFill>
              </a:rPr>
              <a:t>şeyi</a:t>
            </a:r>
            <a:r>
              <a:rPr lang="en-US" sz="3600" i="1" dirty="0">
                <a:solidFill>
                  <a:srgbClr val="7030A0"/>
                </a:solidFill>
              </a:rPr>
              <a:t> </a:t>
            </a:r>
            <a:r>
              <a:rPr lang="en-US" sz="3600" i="1" dirty="0" err="1">
                <a:solidFill>
                  <a:srgbClr val="7030A0"/>
                </a:solidFill>
              </a:rPr>
              <a:t>unutup</a:t>
            </a:r>
            <a:r>
              <a:rPr lang="en-US" sz="3600" i="1" dirty="0">
                <a:solidFill>
                  <a:srgbClr val="7030A0"/>
                </a:solidFill>
              </a:rPr>
              <a:t> </a:t>
            </a:r>
            <a:r>
              <a:rPr lang="en-US" sz="3600" i="1" dirty="0" err="1">
                <a:solidFill>
                  <a:srgbClr val="7030A0"/>
                </a:solidFill>
              </a:rPr>
              <a:t>ileride</a:t>
            </a:r>
            <a:r>
              <a:rPr lang="en-US" sz="3600" i="1" dirty="0">
                <a:solidFill>
                  <a:srgbClr val="7030A0"/>
                </a:solidFill>
              </a:rPr>
              <a:t> </a:t>
            </a:r>
            <a:r>
              <a:rPr lang="en-US" sz="3600" i="1" dirty="0" err="1">
                <a:solidFill>
                  <a:srgbClr val="7030A0"/>
                </a:solidFill>
              </a:rPr>
              <a:t>olanlara</a:t>
            </a:r>
            <a:r>
              <a:rPr lang="en-US" sz="3600" i="1" dirty="0">
                <a:solidFill>
                  <a:srgbClr val="7030A0"/>
                </a:solidFill>
              </a:rPr>
              <a:t> </a:t>
            </a:r>
            <a:r>
              <a:rPr lang="en-US" sz="3600" i="1" dirty="0" err="1">
                <a:solidFill>
                  <a:srgbClr val="7030A0"/>
                </a:solidFill>
              </a:rPr>
              <a:t>uzan</a:t>
            </a:r>
            <a:r>
              <a:rPr lang="en-US" sz="3600" i="1" dirty="0">
                <a:solidFill>
                  <a:srgbClr val="7030A0"/>
                </a:solidFill>
              </a:rPr>
              <a:t>[</a:t>
            </a:r>
            <a:r>
              <a:rPr lang="en-US" sz="3600" i="1" dirty="0" err="1">
                <a:solidFill>
                  <a:srgbClr val="7030A0"/>
                </a:solidFill>
              </a:rPr>
              <a:t>ıyorum</a:t>
            </a:r>
            <a:r>
              <a:rPr lang="en-US" sz="3600" i="1" dirty="0" smtClean="0">
                <a:solidFill>
                  <a:srgbClr val="7030A0"/>
                </a:solidFill>
              </a:rPr>
              <a:t>].” </a:t>
            </a:r>
            <a:r>
              <a:rPr lang="en-US" sz="2400" i="1" dirty="0" err="1" smtClean="0">
                <a:solidFill>
                  <a:srgbClr val="7030A0"/>
                </a:solidFill>
              </a:rPr>
              <a:t>Filipililer</a:t>
            </a:r>
            <a:r>
              <a:rPr lang="en-US" sz="2400" i="1" dirty="0" smtClean="0">
                <a:solidFill>
                  <a:srgbClr val="7030A0"/>
                </a:solidFill>
              </a:rPr>
              <a:t> 3:13</a:t>
            </a:r>
            <a:r>
              <a:rPr lang="en-US" sz="2400" b="1" i="1" dirty="0">
                <a:solidFill>
                  <a:srgbClr val="7030A0"/>
                </a:solidFill>
              </a:rPr>
              <a:t> </a:t>
            </a:r>
            <a:endParaRPr lang="en-US" sz="2400" i="1" dirty="0">
              <a:solidFill>
                <a:srgbClr val="7030A0"/>
              </a:solidFill>
            </a:endParaRPr>
          </a:p>
        </p:txBody>
      </p:sp>
    </p:spTree>
    <p:extLst>
      <p:ext uri="{BB962C8B-B14F-4D97-AF65-F5344CB8AC3E}">
        <p14:creationId xmlns:p14="http://schemas.microsoft.com/office/powerpoint/2010/main" val="210688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31618" y="2480253"/>
            <a:ext cx="8880764" cy="4377747"/>
          </a:xfrm>
        </p:spPr>
        <p:txBody>
          <a:bodyPr>
            <a:noAutofit/>
          </a:bodyPr>
          <a:lstStyle/>
          <a:p>
            <a:pPr marL="0" indent="0" algn="ctr">
              <a:buNone/>
            </a:pPr>
            <a:r>
              <a:rPr lang="en-US" sz="3200" dirty="0">
                <a:solidFill>
                  <a:srgbClr val="7030A0"/>
                </a:solidFill>
              </a:rPr>
              <a:t>“God is not the author of confusion but of peace</a:t>
            </a:r>
            <a:r>
              <a:rPr lang="en-US" sz="3200" dirty="0" smtClean="0">
                <a:solidFill>
                  <a:srgbClr val="7030A0"/>
                </a:solidFill>
              </a:rPr>
              <a:t>…”</a:t>
            </a:r>
          </a:p>
          <a:p>
            <a:pPr marL="0" indent="0" algn="ctr">
              <a:buNone/>
            </a:pPr>
            <a:r>
              <a:rPr lang="en-US" dirty="0" smtClean="0">
                <a:solidFill>
                  <a:srgbClr val="7030A0"/>
                </a:solidFill>
              </a:rPr>
              <a:t> </a:t>
            </a:r>
            <a:r>
              <a:rPr lang="en-US" dirty="0">
                <a:solidFill>
                  <a:srgbClr val="7030A0"/>
                </a:solidFill>
              </a:rPr>
              <a:t>(1 Corinthians 14:33, </a:t>
            </a:r>
            <a:r>
              <a:rPr lang="en-US" i="1" dirty="0">
                <a:solidFill>
                  <a:srgbClr val="7030A0"/>
                </a:solidFill>
              </a:rPr>
              <a:t>NKJV</a:t>
            </a:r>
            <a:r>
              <a:rPr lang="en-US" dirty="0">
                <a:solidFill>
                  <a:srgbClr val="7030A0"/>
                </a:solidFill>
              </a:rPr>
              <a:t>). </a:t>
            </a:r>
            <a:endParaRPr lang="en-US" dirty="0" smtClean="0">
              <a:solidFill>
                <a:srgbClr val="7030A0"/>
              </a:solidFill>
            </a:endParaRPr>
          </a:p>
          <a:p>
            <a:pPr marL="0" indent="0" algn="ctr">
              <a:buNone/>
            </a:pPr>
            <a:r>
              <a:rPr lang="en-US" sz="3200" dirty="0" smtClean="0">
                <a:solidFill>
                  <a:srgbClr val="7030A0"/>
                </a:solidFill>
              </a:rPr>
              <a:t>In </a:t>
            </a:r>
            <a:r>
              <a:rPr lang="en-US" sz="3200" dirty="0">
                <a:solidFill>
                  <a:srgbClr val="7030A0"/>
                </a:solidFill>
              </a:rPr>
              <a:t>Psalm 119:133 I find a prayer that God will direct my steps. </a:t>
            </a:r>
            <a:endParaRPr lang="en-US" sz="3200" dirty="0" smtClean="0">
              <a:solidFill>
                <a:srgbClr val="7030A0"/>
              </a:solidFill>
            </a:endParaRPr>
          </a:p>
          <a:p>
            <a:pPr marL="0" indent="0" algn="ctr">
              <a:buNone/>
            </a:pPr>
            <a:r>
              <a:rPr lang="en-US" sz="3200" i="1" dirty="0" smtClean="0">
                <a:solidFill>
                  <a:srgbClr val="7030A0"/>
                </a:solidFill>
              </a:rPr>
              <a:t>"</a:t>
            </a:r>
            <a:r>
              <a:rPr lang="en-US" sz="3200" i="1" dirty="0" err="1" smtClean="0">
                <a:solidFill>
                  <a:srgbClr val="7030A0"/>
                </a:solidFill>
              </a:rPr>
              <a:t>Çünkü</a:t>
            </a:r>
            <a:r>
              <a:rPr lang="en-US" sz="3200" i="1" dirty="0" smtClean="0">
                <a:solidFill>
                  <a:srgbClr val="7030A0"/>
                </a:solidFill>
              </a:rPr>
              <a:t> </a:t>
            </a:r>
            <a:r>
              <a:rPr lang="en-US" sz="3200" i="1" dirty="0" err="1">
                <a:solidFill>
                  <a:srgbClr val="7030A0"/>
                </a:solidFill>
              </a:rPr>
              <a:t>Tanrı</a:t>
            </a:r>
            <a:r>
              <a:rPr lang="en-US" sz="3200" i="1" dirty="0">
                <a:solidFill>
                  <a:srgbClr val="7030A0"/>
                </a:solidFill>
              </a:rPr>
              <a:t> </a:t>
            </a:r>
            <a:r>
              <a:rPr lang="en-US" sz="3200" i="1" dirty="0" err="1">
                <a:solidFill>
                  <a:srgbClr val="7030A0"/>
                </a:solidFill>
              </a:rPr>
              <a:t>karışıklık</a:t>
            </a:r>
            <a:r>
              <a:rPr lang="en-US" sz="3200" i="1" dirty="0">
                <a:solidFill>
                  <a:srgbClr val="7030A0"/>
                </a:solidFill>
              </a:rPr>
              <a:t> </a:t>
            </a:r>
            <a:r>
              <a:rPr lang="en-US" sz="3200" i="1" dirty="0" err="1">
                <a:solidFill>
                  <a:srgbClr val="7030A0"/>
                </a:solidFill>
              </a:rPr>
              <a:t>değil</a:t>
            </a:r>
            <a:r>
              <a:rPr lang="en-US" sz="3200" i="1" dirty="0">
                <a:solidFill>
                  <a:srgbClr val="7030A0"/>
                </a:solidFill>
              </a:rPr>
              <a:t>, </a:t>
            </a:r>
            <a:r>
              <a:rPr lang="en-US" sz="3200" i="1" dirty="0" err="1">
                <a:solidFill>
                  <a:srgbClr val="7030A0"/>
                </a:solidFill>
              </a:rPr>
              <a:t>esenlik</a:t>
            </a:r>
            <a:r>
              <a:rPr lang="en-US" sz="3200" i="1" dirty="0">
                <a:solidFill>
                  <a:srgbClr val="7030A0"/>
                </a:solidFill>
              </a:rPr>
              <a:t> </a:t>
            </a:r>
            <a:r>
              <a:rPr lang="en-US" sz="3200" i="1" dirty="0" err="1">
                <a:solidFill>
                  <a:srgbClr val="7030A0"/>
                </a:solidFill>
              </a:rPr>
              <a:t>Tanrısı'dır</a:t>
            </a:r>
            <a:r>
              <a:rPr lang="en-US" sz="3200" i="1" dirty="0">
                <a:solidFill>
                  <a:srgbClr val="7030A0"/>
                </a:solidFill>
              </a:rPr>
              <a:t>..." </a:t>
            </a:r>
            <a:endParaRPr lang="en-US" sz="3200" i="1" dirty="0" smtClean="0">
              <a:solidFill>
                <a:srgbClr val="7030A0"/>
              </a:solidFill>
            </a:endParaRPr>
          </a:p>
          <a:p>
            <a:pPr marL="0" indent="0" algn="ctr">
              <a:buNone/>
            </a:pPr>
            <a:r>
              <a:rPr lang="en-US" sz="3200" i="1" dirty="0" smtClean="0">
                <a:solidFill>
                  <a:srgbClr val="7030A0"/>
                </a:solidFill>
              </a:rPr>
              <a:t>(</a:t>
            </a:r>
            <a:r>
              <a:rPr lang="en-US" sz="3200" i="1" dirty="0">
                <a:solidFill>
                  <a:srgbClr val="7030A0"/>
                </a:solidFill>
              </a:rPr>
              <a:t>1. </a:t>
            </a:r>
            <a:r>
              <a:rPr lang="en-US" sz="3200" i="1" dirty="0" err="1">
                <a:solidFill>
                  <a:srgbClr val="7030A0"/>
                </a:solidFill>
              </a:rPr>
              <a:t>Korintliler</a:t>
            </a:r>
            <a:r>
              <a:rPr lang="en-US" sz="3200" i="1" dirty="0">
                <a:solidFill>
                  <a:srgbClr val="7030A0"/>
                </a:solidFill>
              </a:rPr>
              <a:t> 14:33). </a:t>
            </a:r>
            <a:endParaRPr lang="en-US" sz="3200" i="1" dirty="0" smtClean="0">
              <a:solidFill>
                <a:srgbClr val="7030A0"/>
              </a:solidFill>
            </a:endParaRPr>
          </a:p>
          <a:p>
            <a:pPr marL="0" indent="0" algn="ctr">
              <a:buNone/>
            </a:pPr>
            <a:r>
              <a:rPr lang="en-US" sz="3200" i="1" dirty="0" err="1" smtClean="0">
                <a:solidFill>
                  <a:srgbClr val="7030A0"/>
                </a:solidFill>
              </a:rPr>
              <a:t>Mezmur</a:t>
            </a:r>
            <a:r>
              <a:rPr lang="en-US" sz="3200" i="1" dirty="0" smtClean="0">
                <a:solidFill>
                  <a:srgbClr val="7030A0"/>
                </a:solidFill>
              </a:rPr>
              <a:t> </a:t>
            </a:r>
            <a:r>
              <a:rPr lang="en-US" sz="3200" i="1" dirty="0">
                <a:solidFill>
                  <a:srgbClr val="7030A0"/>
                </a:solidFill>
              </a:rPr>
              <a:t>119:133'de </a:t>
            </a:r>
            <a:r>
              <a:rPr lang="en-US" sz="3200" i="1" dirty="0" err="1">
                <a:solidFill>
                  <a:srgbClr val="7030A0"/>
                </a:solidFill>
              </a:rPr>
              <a:t>Rab’bin</a:t>
            </a:r>
            <a:r>
              <a:rPr lang="en-US" sz="3200" i="1" dirty="0">
                <a:solidFill>
                  <a:srgbClr val="7030A0"/>
                </a:solidFill>
              </a:rPr>
              <a:t> </a:t>
            </a:r>
            <a:r>
              <a:rPr lang="en-US" sz="3200" i="1" dirty="0" err="1">
                <a:solidFill>
                  <a:srgbClr val="7030A0"/>
                </a:solidFill>
              </a:rPr>
              <a:t>adımlarımızı</a:t>
            </a:r>
            <a:r>
              <a:rPr lang="en-US" sz="3200" i="1" dirty="0">
                <a:solidFill>
                  <a:srgbClr val="7030A0"/>
                </a:solidFill>
              </a:rPr>
              <a:t> </a:t>
            </a:r>
            <a:r>
              <a:rPr lang="en-US" sz="3200" i="1" dirty="0" err="1">
                <a:solidFill>
                  <a:srgbClr val="7030A0"/>
                </a:solidFill>
              </a:rPr>
              <a:t>yöneteceği</a:t>
            </a:r>
            <a:r>
              <a:rPr lang="en-US" sz="3200" i="1" dirty="0">
                <a:solidFill>
                  <a:srgbClr val="7030A0"/>
                </a:solidFill>
              </a:rPr>
              <a:t> </a:t>
            </a:r>
            <a:r>
              <a:rPr lang="en-US" sz="3200" i="1" dirty="0" err="1">
                <a:solidFill>
                  <a:srgbClr val="7030A0"/>
                </a:solidFill>
              </a:rPr>
              <a:t>yönünde</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dua</a:t>
            </a:r>
            <a:r>
              <a:rPr lang="en-US" sz="3200" i="1" dirty="0">
                <a:solidFill>
                  <a:srgbClr val="7030A0"/>
                </a:solidFill>
              </a:rPr>
              <a:t> </a:t>
            </a:r>
            <a:r>
              <a:rPr lang="en-US" sz="3200" i="1" dirty="0" err="1">
                <a:solidFill>
                  <a:srgbClr val="7030A0"/>
                </a:solidFill>
              </a:rPr>
              <a:t>buluyoruz</a:t>
            </a:r>
            <a:r>
              <a:rPr lang="en-US" sz="3200" i="1" dirty="0">
                <a:solidFill>
                  <a:srgbClr val="7030A0"/>
                </a:solidFill>
              </a:rPr>
              <a:t>.</a:t>
            </a:r>
          </a:p>
        </p:txBody>
      </p:sp>
    </p:spTree>
    <p:extLst>
      <p:ext uri="{BB962C8B-B14F-4D97-AF65-F5344CB8AC3E}">
        <p14:creationId xmlns:p14="http://schemas.microsoft.com/office/powerpoint/2010/main" val="836716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45498" y="2434364"/>
            <a:ext cx="4226502" cy="4298950"/>
          </a:xfrm>
        </p:spPr>
        <p:txBody>
          <a:bodyPr>
            <a:normAutofit/>
          </a:bodyPr>
          <a:lstStyle/>
          <a:p>
            <a:r>
              <a:rPr lang="en-US" sz="3600" dirty="0"/>
              <a:t>It is not </a:t>
            </a:r>
            <a:r>
              <a:rPr lang="en-US" sz="3600" dirty="0">
                <a:solidFill>
                  <a:srgbClr val="7030A0"/>
                </a:solidFill>
              </a:rPr>
              <a:t>time. </a:t>
            </a:r>
            <a:endParaRPr lang="en-US" sz="3600" dirty="0" smtClean="0">
              <a:solidFill>
                <a:srgbClr val="7030A0"/>
              </a:solidFill>
            </a:endParaRPr>
          </a:p>
          <a:p>
            <a:r>
              <a:rPr lang="en-US" sz="3600" dirty="0"/>
              <a:t>It is not </a:t>
            </a:r>
            <a:r>
              <a:rPr lang="en-US" sz="3600" dirty="0">
                <a:solidFill>
                  <a:srgbClr val="7030A0"/>
                </a:solidFill>
              </a:rPr>
              <a:t>family responsibilities. </a:t>
            </a:r>
            <a:endParaRPr lang="en-US" sz="3600" dirty="0" smtClean="0">
              <a:solidFill>
                <a:srgbClr val="7030A0"/>
              </a:solidFill>
            </a:endParaRPr>
          </a:p>
          <a:p>
            <a:r>
              <a:rPr lang="en-US" sz="3600" dirty="0" smtClean="0"/>
              <a:t>It </a:t>
            </a:r>
            <a:r>
              <a:rPr lang="en-US" sz="3600" dirty="0"/>
              <a:t>is not our </a:t>
            </a:r>
            <a:r>
              <a:rPr lang="en-US" sz="3600" dirty="0">
                <a:solidFill>
                  <a:srgbClr val="7030A0"/>
                </a:solidFill>
              </a:rPr>
              <a:t>race. </a:t>
            </a:r>
          </a:p>
          <a:p>
            <a:r>
              <a:rPr lang="en-US" sz="3600" dirty="0"/>
              <a:t>It is not </a:t>
            </a:r>
            <a:r>
              <a:rPr lang="en-US" sz="3600" dirty="0">
                <a:solidFill>
                  <a:srgbClr val="7030A0"/>
                </a:solidFill>
              </a:rPr>
              <a:t>beauty.  </a:t>
            </a:r>
          </a:p>
          <a:p>
            <a:r>
              <a:rPr lang="en-US" sz="3600" dirty="0"/>
              <a:t>It is not </a:t>
            </a:r>
            <a:r>
              <a:rPr lang="en-US" sz="3600" dirty="0">
                <a:solidFill>
                  <a:srgbClr val="7030A0"/>
                </a:solidFill>
              </a:rPr>
              <a:t>handicap. </a:t>
            </a:r>
          </a:p>
        </p:txBody>
      </p:sp>
      <p:sp>
        <p:nvSpPr>
          <p:cNvPr id="5" name="Content Placeholder 2"/>
          <p:cNvSpPr txBox="1">
            <a:spLocks/>
          </p:cNvSpPr>
          <p:nvPr/>
        </p:nvSpPr>
        <p:spPr>
          <a:xfrm>
            <a:off x="4572000" y="2434364"/>
            <a:ext cx="4226502" cy="42989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1" dirty="0" smtClean="0">
                <a:solidFill>
                  <a:srgbClr val="7030A0"/>
                </a:solidFill>
              </a:rPr>
              <a:t>Zaman </a:t>
            </a:r>
            <a:r>
              <a:rPr lang="en-US" sz="3600" i="1" dirty="0" err="1" smtClean="0"/>
              <a:t>değil</a:t>
            </a:r>
            <a:r>
              <a:rPr lang="en-US" sz="3600" i="1" dirty="0" smtClean="0"/>
              <a:t>.</a:t>
            </a:r>
            <a:endParaRPr lang="en-US" sz="3600" i="1" dirty="0" smtClean="0">
              <a:solidFill>
                <a:srgbClr val="7030A0"/>
              </a:solidFill>
            </a:endParaRPr>
          </a:p>
          <a:p>
            <a:r>
              <a:rPr lang="en-US" sz="3600" i="1" dirty="0" err="1" smtClean="0">
                <a:solidFill>
                  <a:srgbClr val="7030A0"/>
                </a:solidFill>
              </a:rPr>
              <a:t>Aile</a:t>
            </a:r>
            <a:r>
              <a:rPr lang="en-US" sz="3600" i="1" dirty="0" smtClean="0">
                <a:solidFill>
                  <a:srgbClr val="7030A0"/>
                </a:solidFill>
              </a:rPr>
              <a:t> </a:t>
            </a:r>
            <a:r>
              <a:rPr lang="en-US" sz="3600" i="1" dirty="0" err="1">
                <a:solidFill>
                  <a:srgbClr val="7030A0"/>
                </a:solidFill>
              </a:rPr>
              <a:t>sorumlulukları</a:t>
            </a:r>
            <a:r>
              <a:rPr lang="en-US" sz="3600" i="1" dirty="0" smtClean="0"/>
              <a:t> </a:t>
            </a:r>
            <a:r>
              <a:rPr lang="en-US" sz="3600" i="1" dirty="0" err="1"/>
              <a:t>değil</a:t>
            </a:r>
            <a:r>
              <a:rPr lang="en-US" sz="3600" i="1" dirty="0"/>
              <a:t>.</a:t>
            </a:r>
            <a:r>
              <a:rPr lang="en-US" sz="3600" i="1" dirty="0" smtClean="0">
                <a:solidFill>
                  <a:srgbClr val="7030A0"/>
                </a:solidFill>
              </a:rPr>
              <a:t> </a:t>
            </a:r>
          </a:p>
          <a:p>
            <a:r>
              <a:rPr lang="en-US" sz="3600" i="1" dirty="0" err="1" smtClean="0">
                <a:solidFill>
                  <a:srgbClr val="7030A0"/>
                </a:solidFill>
              </a:rPr>
              <a:t>Irkımız</a:t>
            </a:r>
            <a:r>
              <a:rPr lang="en-US" sz="3600" i="1" dirty="0" smtClean="0">
                <a:solidFill>
                  <a:srgbClr val="7030A0"/>
                </a:solidFill>
              </a:rPr>
              <a:t> </a:t>
            </a:r>
            <a:r>
              <a:rPr lang="en-US" sz="3600" i="1" dirty="0" err="1" smtClean="0"/>
              <a:t>değil</a:t>
            </a:r>
            <a:r>
              <a:rPr lang="en-US" sz="3600" i="1" dirty="0"/>
              <a:t>.</a:t>
            </a:r>
            <a:endParaRPr lang="en-US" sz="3600" i="1" dirty="0" smtClean="0">
              <a:solidFill>
                <a:srgbClr val="7030A0"/>
              </a:solidFill>
            </a:endParaRPr>
          </a:p>
          <a:p>
            <a:r>
              <a:rPr lang="en-US" sz="3600" i="1" dirty="0" err="1" smtClean="0">
                <a:solidFill>
                  <a:srgbClr val="7030A0"/>
                </a:solidFill>
              </a:rPr>
              <a:t>Güzellik</a:t>
            </a:r>
            <a:r>
              <a:rPr lang="en-US" sz="3600" i="1" dirty="0" smtClean="0">
                <a:solidFill>
                  <a:srgbClr val="7030A0"/>
                </a:solidFill>
              </a:rPr>
              <a:t> </a:t>
            </a:r>
            <a:r>
              <a:rPr lang="en-US" sz="3600" i="1" dirty="0" err="1" smtClean="0"/>
              <a:t>değil</a:t>
            </a:r>
            <a:r>
              <a:rPr lang="en-US" sz="3600" i="1" dirty="0"/>
              <a:t>.</a:t>
            </a:r>
            <a:endParaRPr lang="en-US" sz="3600" i="1" dirty="0" smtClean="0">
              <a:solidFill>
                <a:srgbClr val="7030A0"/>
              </a:solidFill>
            </a:endParaRPr>
          </a:p>
          <a:p>
            <a:r>
              <a:rPr lang="en-US" sz="3600" i="1" dirty="0" err="1" smtClean="0">
                <a:solidFill>
                  <a:srgbClr val="7030A0"/>
                </a:solidFill>
              </a:rPr>
              <a:t>Engeller</a:t>
            </a:r>
            <a:r>
              <a:rPr lang="en-US" sz="3600" i="1" dirty="0" smtClean="0">
                <a:solidFill>
                  <a:srgbClr val="7030A0"/>
                </a:solidFill>
              </a:rPr>
              <a:t> </a:t>
            </a:r>
            <a:r>
              <a:rPr lang="en-US" sz="3600" i="1" dirty="0" err="1" smtClean="0"/>
              <a:t>değil</a:t>
            </a:r>
            <a:r>
              <a:rPr lang="en-US" sz="3600" i="1" dirty="0"/>
              <a:t>.</a:t>
            </a:r>
            <a:endParaRPr lang="en-US" sz="3600" i="1" dirty="0">
              <a:solidFill>
                <a:srgbClr val="7030A0"/>
              </a:solidFill>
            </a:endParaRPr>
          </a:p>
        </p:txBody>
      </p:sp>
    </p:spTree>
    <p:extLst>
      <p:ext uri="{BB962C8B-B14F-4D97-AF65-F5344CB8AC3E}">
        <p14:creationId xmlns:p14="http://schemas.microsoft.com/office/powerpoint/2010/main" val="1105160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83125" y="2290618"/>
            <a:ext cx="8991600" cy="4567382"/>
          </a:xfrm>
        </p:spPr>
        <p:txBody>
          <a:bodyPr>
            <a:noAutofit/>
          </a:bodyPr>
          <a:lstStyle/>
          <a:p>
            <a:pPr marL="0" indent="0" algn="ctr">
              <a:buNone/>
            </a:pPr>
            <a:r>
              <a:rPr lang="en-US" sz="3200" dirty="0">
                <a:solidFill>
                  <a:srgbClr val="7030A0"/>
                </a:solidFill>
              </a:rPr>
              <a:t>What makes the difference? It is having a cause, a destination, a goal, a purpose. When we know where we are going and are determined to get there, it is possible to find a way to succeed regardless of the obstacles in our path</a:t>
            </a:r>
            <a:r>
              <a:rPr lang="en-US" sz="3200" dirty="0" smtClean="0">
                <a:solidFill>
                  <a:srgbClr val="7030A0"/>
                </a:solidFill>
              </a:rPr>
              <a:t>.</a:t>
            </a:r>
          </a:p>
          <a:p>
            <a:pPr marL="0" indent="0" algn="ctr">
              <a:buNone/>
            </a:pPr>
            <a:r>
              <a:rPr lang="en-US" sz="3200" i="1" dirty="0" err="1">
                <a:solidFill>
                  <a:srgbClr val="7030A0"/>
                </a:solidFill>
              </a:rPr>
              <a:t>Fark</a:t>
            </a:r>
            <a:r>
              <a:rPr lang="en-US" sz="3200" i="1" dirty="0">
                <a:solidFill>
                  <a:srgbClr val="7030A0"/>
                </a:solidFill>
              </a:rPr>
              <a:t> </a:t>
            </a:r>
            <a:r>
              <a:rPr lang="en-US" sz="3200" i="1" dirty="0" err="1">
                <a:solidFill>
                  <a:srgbClr val="7030A0"/>
                </a:solidFill>
              </a:rPr>
              <a:t>yaratan</a:t>
            </a:r>
            <a:r>
              <a:rPr lang="en-US" sz="3200" i="1" dirty="0">
                <a:solidFill>
                  <a:srgbClr val="7030A0"/>
                </a:solidFill>
              </a:rPr>
              <a:t> </a:t>
            </a:r>
            <a:r>
              <a:rPr lang="en-US" sz="3200" i="1" dirty="0" err="1">
                <a:solidFill>
                  <a:srgbClr val="7030A0"/>
                </a:solidFill>
              </a:rPr>
              <a:t>nedir</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nedeni</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varış</a:t>
            </a:r>
            <a:r>
              <a:rPr lang="en-US" sz="3200" i="1" dirty="0">
                <a:solidFill>
                  <a:srgbClr val="7030A0"/>
                </a:solidFill>
              </a:rPr>
              <a:t> </a:t>
            </a:r>
            <a:r>
              <a:rPr lang="en-US" sz="3200" i="1" dirty="0" err="1">
                <a:solidFill>
                  <a:srgbClr val="7030A0"/>
                </a:solidFill>
              </a:rPr>
              <a:t>noktası</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hedefi</a:t>
            </a:r>
            <a:r>
              <a:rPr lang="en-US" sz="3200" i="1" dirty="0">
                <a:solidFill>
                  <a:srgbClr val="7030A0"/>
                </a:solidFill>
              </a:rPr>
              <a:t> </a:t>
            </a:r>
            <a:r>
              <a:rPr lang="en-US" sz="3200" i="1" dirty="0" err="1">
                <a:solidFill>
                  <a:srgbClr val="7030A0"/>
                </a:solidFill>
              </a:rPr>
              <a:t>ve</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amacı</a:t>
            </a:r>
            <a:r>
              <a:rPr lang="en-US" sz="3200" i="1" dirty="0">
                <a:solidFill>
                  <a:srgbClr val="7030A0"/>
                </a:solidFill>
              </a:rPr>
              <a:t> </a:t>
            </a:r>
            <a:r>
              <a:rPr lang="en-US" sz="3200" i="1" dirty="0" err="1">
                <a:solidFill>
                  <a:srgbClr val="7030A0"/>
                </a:solidFill>
              </a:rPr>
              <a:t>olmaktır</a:t>
            </a:r>
            <a:r>
              <a:rPr lang="en-US" sz="3200" i="1" dirty="0">
                <a:solidFill>
                  <a:srgbClr val="7030A0"/>
                </a:solidFill>
              </a:rPr>
              <a:t>. </a:t>
            </a:r>
            <a:r>
              <a:rPr lang="en-US" sz="3200" i="1" dirty="0" err="1">
                <a:solidFill>
                  <a:srgbClr val="7030A0"/>
                </a:solidFill>
              </a:rPr>
              <a:t>Nereye</a:t>
            </a:r>
            <a:r>
              <a:rPr lang="en-US" sz="3200" i="1" dirty="0">
                <a:solidFill>
                  <a:srgbClr val="7030A0"/>
                </a:solidFill>
              </a:rPr>
              <a:t> </a:t>
            </a:r>
            <a:r>
              <a:rPr lang="en-US" sz="3200" i="1" dirty="0" err="1">
                <a:solidFill>
                  <a:srgbClr val="7030A0"/>
                </a:solidFill>
              </a:rPr>
              <a:t>gittiğimizi</a:t>
            </a:r>
            <a:r>
              <a:rPr lang="en-US" sz="3200" i="1" dirty="0">
                <a:solidFill>
                  <a:srgbClr val="7030A0"/>
                </a:solidFill>
              </a:rPr>
              <a:t> </a:t>
            </a:r>
            <a:r>
              <a:rPr lang="en-US" sz="3200" i="1" dirty="0" err="1">
                <a:solidFill>
                  <a:srgbClr val="7030A0"/>
                </a:solidFill>
              </a:rPr>
              <a:t>biliyorsak</a:t>
            </a:r>
            <a:r>
              <a:rPr lang="en-US" sz="3200" i="1" dirty="0">
                <a:solidFill>
                  <a:srgbClr val="7030A0"/>
                </a:solidFill>
              </a:rPr>
              <a:t> </a:t>
            </a:r>
            <a:r>
              <a:rPr lang="en-US" sz="3200" i="1" dirty="0" err="1">
                <a:solidFill>
                  <a:srgbClr val="7030A0"/>
                </a:solidFill>
              </a:rPr>
              <a:t>ve</a:t>
            </a:r>
            <a:r>
              <a:rPr lang="en-US" sz="3200" i="1" dirty="0">
                <a:solidFill>
                  <a:srgbClr val="7030A0"/>
                </a:solidFill>
              </a:rPr>
              <a:t> </a:t>
            </a:r>
            <a:r>
              <a:rPr lang="en-US" sz="3200" i="1" dirty="0" err="1">
                <a:solidFill>
                  <a:srgbClr val="7030A0"/>
                </a:solidFill>
              </a:rPr>
              <a:t>oraya</a:t>
            </a:r>
            <a:r>
              <a:rPr lang="en-US" sz="3200" i="1" dirty="0">
                <a:solidFill>
                  <a:srgbClr val="7030A0"/>
                </a:solidFill>
              </a:rPr>
              <a:t> </a:t>
            </a:r>
            <a:r>
              <a:rPr lang="en-US" sz="3200" i="1" dirty="0" err="1">
                <a:solidFill>
                  <a:srgbClr val="7030A0"/>
                </a:solidFill>
              </a:rPr>
              <a:t>gitmeye</a:t>
            </a:r>
            <a:r>
              <a:rPr lang="en-US" sz="3200" i="1" dirty="0">
                <a:solidFill>
                  <a:srgbClr val="7030A0"/>
                </a:solidFill>
              </a:rPr>
              <a:t> </a:t>
            </a:r>
            <a:r>
              <a:rPr lang="en-US" sz="3200" i="1" dirty="0" err="1">
                <a:solidFill>
                  <a:srgbClr val="7030A0"/>
                </a:solidFill>
              </a:rPr>
              <a:t>kararlıysak</a:t>
            </a:r>
            <a:r>
              <a:rPr lang="en-US" sz="3200" i="1" dirty="0">
                <a:solidFill>
                  <a:srgbClr val="7030A0"/>
                </a:solidFill>
              </a:rPr>
              <a:t>, </a:t>
            </a:r>
            <a:r>
              <a:rPr lang="en-US" sz="3200" i="1" dirty="0" err="1">
                <a:solidFill>
                  <a:srgbClr val="7030A0"/>
                </a:solidFill>
              </a:rPr>
              <a:t>yolumuzdaki</a:t>
            </a:r>
            <a:r>
              <a:rPr lang="en-US" sz="3200" i="1" dirty="0">
                <a:solidFill>
                  <a:srgbClr val="7030A0"/>
                </a:solidFill>
              </a:rPr>
              <a:t> </a:t>
            </a:r>
            <a:r>
              <a:rPr lang="en-US" sz="3200" i="1" dirty="0" err="1">
                <a:solidFill>
                  <a:srgbClr val="7030A0"/>
                </a:solidFill>
              </a:rPr>
              <a:t>engellerin</a:t>
            </a:r>
            <a:r>
              <a:rPr lang="en-US" sz="3200" i="1" dirty="0">
                <a:solidFill>
                  <a:srgbClr val="7030A0"/>
                </a:solidFill>
              </a:rPr>
              <a:t> </a:t>
            </a:r>
            <a:r>
              <a:rPr lang="en-US" sz="3200" i="1" dirty="0" err="1">
                <a:solidFill>
                  <a:srgbClr val="7030A0"/>
                </a:solidFill>
              </a:rPr>
              <a:t>üstesinden</a:t>
            </a:r>
            <a:r>
              <a:rPr lang="en-US" sz="3200" i="1" dirty="0">
                <a:solidFill>
                  <a:srgbClr val="7030A0"/>
                </a:solidFill>
              </a:rPr>
              <a:t> </a:t>
            </a:r>
            <a:r>
              <a:rPr lang="en-US" sz="3200" i="1" dirty="0" err="1">
                <a:solidFill>
                  <a:srgbClr val="7030A0"/>
                </a:solidFill>
              </a:rPr>
              <a:t>gelmenin</a:t>
            </a:r>
            <a:r>
              <a:rPr lang="en-US" sz="3200" i="1" dirty="0">
                <a:solidFill>
                  <a:srgbClr val="7030A0"/>
                </a:solidFill>
              </a:rPr>
              <a:t> </a:t>
            </a:r>
            <a:r>
              <a:rPr lang="en-US" sz="3200" i="1" dirty="0" err="1">
                <a:solidFill>
                  <a:srgbClr val="7030A0"/>
                </a:solidFill>
              </a:rPr>
              <a:t>bir</a:t>
            </a:r>
            <a:r>
              <a:rPr lang="en-US" sz="3200" i="1" dirty="0">
                <a:solidFill>
                  <a:srgbClr val="7030A0"/>
                </a:solidFill>
              </a:rPr>
              <a:t> </a:t>
            </a:r>
            <a:r>
              <a:rPr lang="en-US" sz="3200" i="1" dirty="0" err="1">
                <a:solidFill>
                  <a:srgbClr val="7030A0"/>
                </a:solidFill>
              </a:rPr>
              <a:t>yolunu</a:t>
            </a:r>
            <a:r>
              <a:rPr lang="en-US" sz="3200" i="1" dirty="0">
                <a:solidFill>
                  <a:srgbClr val="7030A0"/>
                </a:solidFill>
              </a:rPr>
              <a:t> </a:t>
            </a:r>
            <a:r>
              <a:rPr lang="en-US" sz="3200" i="1" dirty="0" err="1">
                <a:solidFill>
                  <a:srgbClr val="7030A0"/>
                </a:solidFill>
              </a:rPr>
              <a:t>bulmak</a:t>
            </a:r>
            <a:r>
              <a:rPr lang="en-US" sz="3200" i="1" dirty="0">
                <a:solidFill>
                  <a:srgbClr val="7030A0"/>
                </a:solidFill>
              </a:rPr>
              <a:t> </a:t>
            </a:r>
            <a:r>
              <a:rPr lang="en-US" sz="3200" i="1" dirty="0" err="1">
                <a:solidFill>
                  <a:srgbClr val="7030A0"/>
                </a:solidFill>
              </a:rPr>
              <a:t>mümkündür</a:t>
            </a:r>
            <a:r>
              <a:rPr lang="en-US" sz="3200" i="1" dirty="0">
                <a:solidFill>
                  <a:srgbClr val="7030A0"/>
                </a:solidFill>
              </a:rPr>
              <a:t>.</a:t>
            </a:r>
          </a:p>
          <a:p>
            <a:pPr marL="0" indent="0" algn="ctr">
              <a:buNone/>
            </a:pPr>
            <a:endParaRPr lang="en-US" sz="3200" dirty="0">
              <a:solidFill>
                <a:srgbClr val="7030A0"/>
              </a:solidFill>
            </a:endParaRPr>
          </a:p>
        </p:txBody>
      </p:sp>
    </p:spTree>
    <p:extLst>
      <p:ext uri="{BB962C8B-B14F-4D97-AF65-F5344CB8AC3E}">
        <p14:creationId xmlns:p14="http://schemas.microsoft.com/office/powerpoint/2010/main" val="922961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1450" y="578644"/>
            <a:ext cx="5896841" cy="1325563"/>
          </a:xfrm>
        </p:spPr>
        <p:txBody>
          <a:bodyPr>
            <a:normAutofit fontScale="90000"/>
          </a:bodyPr>
          <a:lstStyle/>
          <a:p>
            <a:r>
              <a:rPr lang="en-US" sz="4000" b="1" dirty="0">
                <a:solidFill>
                  <a:schemeClr val="bg1"/>
                </a:solidFill>
                <a:latin typeface="+mn-lt"/>
              </a:rPr>
              <a:t>Women with goals include:</a:t>
            </a:r>
            <a:br>
              <a:rPr lang="en-US" sz="4000" b="1" dirty="0">
                <a:solidFill>
                  <a:schemeClr val="bg1"/>
                </a:solidFill>
                <a:latin typeface="+mn-lt"/>
              </a:rPr>
            </a:br>
            <a:r>
              <a:rPr lang="en-US" sz="4000" b="1" i="1" dirty="0" err="1">
                <a:solidFill>
                  <a:schemeClr val="bg1"/>
                </a:solidFill>
                <a:latin typeface="+mn-lt"/>
              </a:rPr>
              <a:t>Hedefleri</a:t>
            </a:r>
            <a:r>
              <a:rPr lang="en-US" sz="4000" b="1" i="1" dirty="0">
                <a:solidFill>
                  <a:schemeClr val="bg1"/>
                </a:solidFill>
                <a:latin typeface="+mn-lt"/>
              </a:rPr>
              <a:t> </a:t>
            </a:r>
            <a:r>
              <a:rPr lang="en-US" sz="4000" b="1" i="1" dirty="0" err="1">
                <a:solidFill>
                  <a:schemeClr val="bg1"/>
                </a:solidFill>
                <a:latin typeface="+mn-lt"/>
              </a:rPr>
              <a:t>olan</a:t>
            </a:r>
            <a:r>
              <a:rPr lang="en-US" sz="4000" b="1" i="1" dirty="0">
                <a:solidFill>
                  <a:schemeClr val="bg1"/>
                </a:solidFill>
                <a:latin typeface="+mn-lt"/>
              </a:rPr>
              <a:t> </a:t>
            </a:r>
            <a:r>
              <a:rPr lang="en-US" sz="4000" b="1" i="1" dirty="0" err="1">
                <a:solidFill>
                  <a:schemeClr val="bg1"/>
                </a:solidFill>
                <a:latin typeface="+mn-lt"/>
              </a:rPr>
              <a:t>kadınlar</a:t>
            </a:r>
            <a:r>
              <a:rPr lang="en-US" sz="4000" b="1" i="1" dirty="0" smtClean="0">
                <a:solidFill>
                  <a:schemeClr val="bg1"/>
                </a:solidFill>
                <a:latin typeface="+mn-lt"/>
              </a:rPr>
              <a:t>:</a:t>
            </a:r>
            <a:endParaRPr lang="en-US" sz="4000" b="1" i="1" dirty="0">
              <a:solidFill>
                <a:schemeClr val="bg1"/>
              </a:solidFill>
              <a:latin typeface="+mn-lt"/>
            </a:endParaRPr>
          </a:p>
        </p:txBody>
      </p:sp>
      <p:sp>
        <p:nvSpPr>
          <p:cNvPr id="3" name="Content Placeholder 2"/>
          <p:cNvSpPr>
            <a:spLocks noGrp="1"/>
          </p:cNvSpPr>
          <p:nvPr>
            <p:ph idx="1"/>
          </p:nvPr>
        </p:nvSpPr>
        <p:spPr>
          <a:xfrm>
            <a:off x="485775" y="2482850"/>
            <a:ext cx="7886700" cy="4351338"/>
          </a:xfrm>
        </p:spPr>
        <p:txBody>
          <a:bodyPr>
            <a:normAutofit/>
          </a:bodyPr>
          <a:lstStyle/>
          <a:p>
            <a:pPr marL="171450" lvl="0" indent="-171450" algn="ctr">
              <a:buFont typeface="Arial" charset="0"/>
              <a:buChar char="•"/>
            </a:pPr>
            <a:r>
              <a:rPr lang="en-US" dirty="0"/>
              <a:t>Helen Keller </a:t>
            </a:r>
            <a:endParaRPr lang="en-US" dirty="0" smtClean="0"/>
          </a:p>
          <a:p>
            <a:pPr marL="171450" lvl="0" indent="-171450" algn="ctr">
              <a:buFont typeface="Arial" charset="0"/>
              <a:buChar char="•"/>
            </a:pPr>
            <a:r>
              <a:rPr lang="en-US" dirty="0" smtClean="0"/>
              <a:t>Florence </a:t>
            </a:r>
            <a:r>
              <a:rPr lang="en-US" dirty="0"/>
              <a:t>Nightingale </a:t>
            </a:r>
            <a:endParaRPr lang="en-US" dirty="0" smtClean="0"/>
          </a:p>
          <a:p>
            <a:pPr marL="171450" lvl="0" indent="-171450" algn="ctr">
              <a:buFont typeface="Arial" charset="0"/>
              <a:buChar char="•"/>
            </a:pPr>
            <a:r>
              <a:rPr lang="en-US" dirty="0" smtClean="0"/>
              <a:t>Joan </a:t>
            </a:r>
            <a:r>
              <a:rPr lang="en-US" dirty="0"/>
              <a:t>of Arc’s </a:t>
            </a:r>
            <a:endParaRPr lang="en-US" dirty="0" smtClean="0"/>
          </a:p>
          <a:p>
            <a:pPr marL="171450" lvl="0" indent="-171450" algn="ctr">
              <a:buFont typeface="Arial" charset="0"/>
              <a:buChar char="•"/>
            </a:pPr>
            <a:r>
              <a:rPr lang="en-US" dirty="0" smtClean="0"/>
              <a:t>Mother </a:t>
            </a:r>
            <a:r>
              <a:rPr lang="en-US" dirty="0"/>
              <a:t>Teresa </a:t>
            </a:r>
            <a:endParaRPr lang="en-US" dirty="0" smtClean="0"/>
          </a:p>
          <a:p>
            <a:pPr marL="171450" lvl="0" indent="-171450" algn="ctr">
              <a:buFont typeface="Arial" charset="0"/>
              <a:buChar char="•"/>
            </a:pPr>
            <a:r>
              <a:rPr lang="en-US" dirty="0" smtClean="0"/>
              <a:t>Golda Meier</a:t>
            </a:r>
          </a:p>
          <a:p>
            <a:pPr marL="171450" lvl="0" indent="-171450" algn="ctr">
              <a:buFont typeface="Arial" charset="0"/>
              <a:buChar char="•"/>
            </a:pPr>
            <a:r>
              <a:rPr lang="en-US" dirty="0" smtClean="0"/>
              <a:t>Margaret </a:t>
            </a:r>
            <a:r>
              <a:rPr lang="en-US" dirty="0"/>
              <a:t>Thatcher, and Indira </a:t>
            </a:r>
            <a:r>
              <a:rPr lang="en-US" dirty="0" err="1"/>
              <a:t>Ghandi</a:t>
            </a:r>
            <a:r>
              <a:rPr lang="en-US" dirty="0"/>
              <a:t> all became </a:t>
            </a:r>
            <a:r>
              <a:rPr lang="en-US" dirty="0" smtClean="0"/>
              <a:t>leaders </a:t>
            </a:r>
            <a:r>
              <a:rPr lang="en-US" dirty="0"/>
              <a:t>of their nations because of </a:t>
            </a:r>
            <a:r>
              <a:rPr lang="en-US" dirty="0" smtClean="0"/>
              <a:t>goals. </a:t>
            </a:r>
            <a:r>
              <a:rPr lang="en-US" i="1" dirty="0" err="1" smtClean="0">
                <a:solidFill>
                  <a:srgbClr val="941651"/>
                </a:solidFill>
              </a:rPr>
              <a:t>Hedefleri</a:t>
            </a:r>
            <a:r>
              <a:rPr lang="en-US" i="1" dirty="0" smtClean="0">
                <a:solidFill>
                  <a:srgbClr val="941651"/>
                </a:solidFill>
              </a:rPr>
              <a:t> </a:t>
            </a:r>
            <a:r>
              <a:rPr lang="en-US" i="1" dirty="0" err="1">
                <a:solidFill>
                  <a:srgbClr val="941651"/>
                </a:solidFill>
              </a:rPr>
              <a:t>yüzünden</a:t>
            </a:r>
            <a:r>
              <a:rPr lang="en-US" i="1" dirty="0">
                <a:solidFill>
                  <a:srgbClr val="941651"/>
                </a:solidFill>
              </a:rPr>
              <a:t> </a:t>
            </a:r>
            <a:r>
              <a:rPr lang="en-US" i="1" dirty="0" err="1">
                <a:solidFill>
                  <a:srgbClr val="941651"/>
                </a:solidFill>
              </a:rPr>
              <a:t>uluslarının</a:t>
            </a:r>
            <a:r>
              <a:rPr lang="en-US" i="1" dirty="0">
                <a:solidFill>
                  <a:srgbClr val="941651"/>
                </a:solidFill>
              </a:rPr>
              <a:t> </a:t>
            </a:r>
            <a:r>
              <a:rPr lang="en-US" i="1" dirty="0" err="1">
                <a:solidFill>
                  <a:srgbClr val="941651"/>
                </a:solidFill>
              </a:rPr>
              <a:t>liderleri</a:t>
            </a:r>
            <a:r>
              <a:rPr lang="en-US" i="1" dirty="0">
                <a:solidFill>
                  <a:srgbClr val="941651"/>
                </a:solidFill>
              </a:rPr>
              <a:t> </a:t>
            </a:r>
            <a:r>
              <a:rPr lang="en-US" i="1" dirty="0" err="1">
                <a:solidFill>
                  <a:srgbClr val="941651"/>
                </a:solidFill>
              </a:rPr>
              <a:t>oldular</a:t>
            </a:r>
            <a:r>
              <a:rPr lang="en-US" i="1" dirty="0">
                <a:solidFill>
                  <a:srgbClr val="941651"/>
                </a:solidFill>
              </a:rPr>
              <a:t>.</a:t>
            </a:r>
          </a:p>
        </p:txBody>
      </p:sp>
    </p:spTree>
    <p:extLst>
      <p:ext uri="{BB962C8B-B14F-4D97-AF65-F5344CB8AC3E}">
        <p14:creationId xmlns:p14="http://schemas.microsoft.com/office/powerpoint/2010/main" val="1669561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097107" y="2397125"/>
            <a:ext cx="6883111" cy="4351338"/>
          </a:xfrm>
        </p:spPr>
        <p:txBody>
          <a:bodyPr>
            <a:normAutofit/>
          </a:bodyPr>
          <a:lstStyle/>
          <a:p>
            <a:pPr marL="0" indent="0" algn="ctr">
              <a:buNone/>
            </a:pPr>
            <a:r>
              <a:rPr lang="en-US" b="1" dirty="0">
                <a:solidFill>
                  <a:srgbClr val="7030A0"/>
                </a:solidFill>
              </a:rPr>
              <a:t>John Maxwell suggests these as the six stages in accomplishing a goal</a:t>
            </a:r>
            <a:r>
              <a:rPr lang="en-US" b="1" dirty="0" smtClean="0">
                <a:solidFill>
                  <a:srgbClr val="7030A0"/>
                </a:solidFill>
              </a:rPr>
              <a:t>:</a:t>
            </a:r>
          </a:p>
          <a:p>
            <a:pPr marL="0" indent="0" algn="ctr">
              <a:buNone/>
            </a:pPr>
            <a:r>
              <a:rPr lang="en-US" dirty="0" smtClean="0"/>
              <a:t>I </a:t>
            </a:r>
            <a:r>
              <a:rPr lang="en-US" dirty="0"/>
              <a:t>thought it.      </a:t>
            </a:r>
            <a:r>
              <a:rPr lang="en-US" dirty="0" smtClean="0"/>
              <a:t>I </a:t>
            </a:r>
            <a:r>
              <a:rPr lang="en-US" dirty="0"/>
              <a:t>caught it.   </a:t>
            </a:r>
            <a:r>
              <a:rPr lang="en-US" dirty="0" smtClean="0"/>
              <a:t>I </a:t>
            </a:r>
            <a:r>
              <a:rPr lang="en-US" dirty="0"/>
              <a:t>bought it.      </a:t>
            </a:r>
            <a:r>
              <a:rPr lang="en-US" dirty="0" smtClean="0"/>
              <a:t>        I </a:t>
            </a:r>
            <a:r>
              <a:rPr lang="en-US" dirty="0"/>
              <a:t>sought it.      </a:t>
            </a:r>
            <a:r>
              <a:rPr lang="en-US" dirty="0" smtClean="0"/>
              <a:t>I </a:t>
            </a:r>
            <a:r>
              <a:rPr lang="en-US" dirty="0"/>
              <a:t>got it. </a:t>
            </a:r>
            <a:r>
              <a:rPr lang="en-US" dirty="0" smtClean="0"/>
              <a:t>  </a:t>
            </a:r>
            <a:r>
              <a:rPr lang="en-US" dirty="0"/>
              <a:t>I taught it.  </a:t>
            </a:r>
            <a:endParaRPr lang="en-US" dirty="0" smtClean="0"/>
          </a:p>
          <a:p>
            <a:pPr marL="0" indent="0" algn="ctr">
              <a:buNone/>
            </a:pPr>
            <a:r>
              <a:rPr lang="en-US" dirty="0"/>
              <a:t> </a:t>
            </a:r>
            <a:r>
              <a:rPr lang="en-US" b="1" i="1" dirty="0">
                <a:solidFill>
                  <a:srgbClr val="7030A0"/>
                </a:solidFill>
              </a:rPr>
              <a:t>John Maxwell </a:t>
            </a:r>
            <a:r>
              <a:rPr lang="en-US" b="1" i="1" dirty="0" err="1">
                <a:solidFill>
                  <a:srgbClr val="7030A0"/>
                </a:solidFill>
              </a:rPr>
              <a:t>bir</a:t>
            </a:r>
            <a:r>
              <a:rPr lang="en-US" b="1" i="1" dirty="0">
                <a:solidFill>
                  <a:srgbClr val="7030A0"/>
                </a:solidFill>
              </a:rPr>
              <a:t> </a:t>
            </a:r>
            <a:r>
              <a:rPr lang="en-US" b="1" i="1" dirty="0" err="1">
                <a:solidFill>
                  <a:srgbClr val="7030A0"/>
                </a:solidFill>
              </a:rPr>
              <a:t>hedefe</a:t>
            </a:r>
            <a:r>
              <a:rPr lang="en-US" b="1" i="1" dirty="0">
                <a:solidFill>
                  <a:srgbClr val="7030A0"/>
                </a:solidFill>
              </a:rPr>
              <a:t> </a:t>
            </a:r>
            <a:r>
              <a:rPr lang="en-US" b="1" i="1" dirty="0" err="1">
                <a:solidFill>
                  <a:srgbClr val="7030A0"/>
                </a:solidFill>
              </a:rPr>
              <a:t>ulaşmayı</a:t>
            </a:r>
            <a:r>
              <a:rPr lang="en-US" b="1" i="1" dirty="0">
                <a:solidFill>
                  <a:srgbClr val="7030A0"/>
                </a:solidFill>
              </a:rPr>
              <a:t> </a:t>
            </a:r>
            <a:r>
              <a:rPr lang="en-US" b="1" i="1" dirty="0" err="1">
                <a:solidFill>
                  <a:srgbClr val="7030A0"/>
                </a:solidFill>
              </a:rPr>
              <a:t>altı</a:t>
            </a:r>
            <a:r>
              <a:rPr lang="en-US" b="1" i="1" dirty="0">
                <a:solidFill>
                  <a:srgbClr val="7030A0"/>
                </a:solidFill>
              </a:rPr>
              <a:t> </a:t>
            </a:r>
            <a:r>
              <a:rPr lang="en-US" b="1" i="1" dirty="0" err="1">
                <a:solidFill>
                  <a:srgbClr val="7030A0"/>
                </a:solidFill>
              </a:rPr>
              <a:t>aşamada</a:t>
            </a:r>
            <a:r>
              <a:rPr lang="en-US" b="1" i="1" dirty="0">
                <a:solidFill>
                  <a:srgbClr val="7030A0"/>
                </a:solidFill>
              </a:rPr>
              <a:t> </a:t>
            </a:r>
            <a:r>
              <a:rPr lang="en-US" b="1" i="1" dirty="0" err="1" smtClean="0">
                <a:solidFill>
                  <a:srgbClr val="7030A0"/>
                </a:solidFill>
              </a:rPr>
              <a:t>gösteriyor</a:t>
            </a:r>
            <a:r>
              <a:rPr lang="en-US" b="1" i="1" dirty="0" smtClean="0">
                <a:solidFill>
                  <a:srgbClr val="7030A0"/>
                </a:solidFill>
              </a:rPr>
              <a:t>:</a:t>
            </a:r>
            <a:endParaRPr lang="en-US" i="1" dirty="0" smtClean="0"/>
          </a:p>
          <a:p>
            <a:pPr marL="0" indent="0" algn="ctr">
              <a:buNone/>
            </a:pPr>
            <a:r>
              <a:rPr lang="en-US" i="1" dirty="0" err="1" smtClean="0"/>
              <a:t>Onu</a:t>
            </a:r>
            <a:r>
              <a:rPr lang="en-US" i="1" dirty="0" smtClean="0"/>
              <a:t> </a:t>
            </a:r>
            <a:r>
              <a:rPr lang="en-US" i="1" dirty="0" err="1"/>
              <a:t>düşündüm</a:t>
            </a:r>
            <a:r>
              <a:rPr lang="en-US" i="1" dirty="0"/>
              <a:t>.    </a:t>
            </a:r>
            <a:r>
              <a:rPr lang="en-US" i="1" dirty="0" err="1"/>
              <a:t>Onu</a:t>
            </a:r>
            <a:r>
              <a:rPr lang="en-US" i="1" dirty="0"/>
              <a:t> </a:t>
            </a:r>
            <a:r>
              <a:rPr lang="en-US" i="1" dirty="0" err="1"/>
              <a:t>yakaladım</a:t>
            </a:r>
            <a:r>
              <a:rPr lang="en-US" i="1" dirty="0"/>
              <a:t>.    </a:t>
            </a:r>
            <a:r>
              <a:rPr lang="en-US" i="1" dirty="0" smtClean="0"/>
              <a:t>            </a:t>
            </a:r>
            <a:r>
              <a:rPr lang="en-US" i="1" dirty="0" err="1" smtClean="0"/>
              <a:t>Onu</a:t>
            </a:r>
            <a:r>
              <a:rPr lang="en-US" i="1" dirty="0" smtClean="0"/>
              <a:t> </a:t>
            </a:r>
            <a:r>
              <a:rPr lang="en-US" i="1" dirty="0" err="1"/>
              <a:t>aldım</a:t>
            </a:r>
            <a:r>
              <a:rPr lang="en-US" i="1" dirty="0"/>
              <a:t>.    </a:t>
            </a:r>
            <a:r>
              <a:rPr lang="en-US" i="1" dirty="0" err="1"/>
              <a:t>Onu</a:t>
            </a:r>
            <a:r>
              <a:rPr lang="en-US" i="1" dirty="0"/>
              <a:t> </a:t>
            </a:r>
            <a:r>
              <a:rPr lang="en-US" i="1" dirty="0" err="1"/>
              <a:t>aradım</a:t>
            </a:r>
            <a:r>
              <a:rPr lang="en-US" i="1" dirty="0"/>
              <a:t>.    </a:t>
            </a:r>
            <a:r>
              <a:rPr lang="en-US" i="1" dirty="0" err="1"/>
              <a:t>Onu</a:t>
            </a:r>
            <a:r>
              <a:rPr lang="en-US" i="1" dirty="0"/>
              <a:t> </a:t>
            </a:r>
            <a:r>
              <a:rPr lang="en-US" i="1" dirty="0" err="1"/>
              <a:t>buldum</a:t>
            </a:r>
            <a:r>
              <a:rPr lang="en-US" i="1" dirty="0"/>
              <a:t>.    </a:t>
            </a:r>
            <a:r>
              <a:rPr lang="en-US" i="1" dirty="0" err="1"/>
              <a:t>Onu</a:t>
            </a:r>
            <a:r>
              <a:rPr lang="en-US" i="1" dirty="0"/>
              <a:t> </a:t>
            </a:r>
            <a:r>
              <a:rPr lang="en-US" i="1" dirty="0" err="1"/>
              <a:t>öğrettim</a:t>
            </a:r>
            <a:r>
              <a:rPr lang="en-US" i="1" dirty="0"/>
              <a:t>.</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1223776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73294"/>
            <a:ext cx="9144000" cy="4584705"/>
          </a:xfrm>
        </p:spPr>
        <p:txBody>
          <a:bodyPr>
            <a:normAutofit lnSpcReduction="10000"/>
          </a:bodyPr>
          <a:lstStyle/>
          <a:p>
            <a:pPr marL="0" indent="0" algn="ctr">
              <a:lnSpc>
                <a:spcPct val="100000"/>
              </a:lnSpc>
              <a:buNone/>
            </a:pPr>
            <a:r>
              <a:rPr lang="en-US" sz="2400" dirty="0"/>
              <a:t>“Not that I have already obtained all this, or have already been made perfect, but I press on to take hold of that for which Christ Jesus took hold of me. Brothers/sisters, I do not consider myself yet to have taken hold of it. But one thing I do: Forgetting what is behind and straining toward what is ahead, I press on toward the goal to win the prize for which God has called me heavenward in Christ Jesus</a:t>
            </a:r>
            <a:r>
              <a:rPr lang="en-US" sz="2400" dirty="0" smtClean="0"/>
              <a:t>”</a:t>
            </a:r>
            <a:r>
              <a:rPr lang="en-US" sz="2100" dirty="0" smtClean="0"/>
              <a:t>(</a:t>
            </a:r>
            <a:r>
              <a:rPr lang="en-US" sz="2100" dirty="0"/>
              <a:t>Philippians 3:12-14</a:t>
            </a:r>
            <a:r>
              <a:rPr lang="en-US" sz="2100" dirty="0" smtClean="0"/>
              <a:t>).</a:t>
            </a:r>
          </a:p>
          <a:p>
            <a:pPr marL="0" indent="0" algn="ctr">
              <a:lnSpc>
                <a:spcPct val="100000"/>
              </a:lnSpc>
              <a:buNone/>
            </a:pPr>
            <a:r>
              <a:rPr lang="en-US" sz="2400" dirty="0"/>
              <a:t>"</a:t>
            </a:r>
            <a:r>
              <a:rPr lang="en-US" sz="2400" dirty="0" err="1"/>
              <a:t>Bunlara</a:t>
            </a:r>
            <a:r>
              <a:rPr lang="en-US" sz="2400" dirty="0"/>
              <a:t> </a:t>
            </a:r>
            <a:r>
              <a:rPr lang="en-US" sz="2400" dirty="0" err="1"/>
              <a:t>şimdiden</a:t>
            </a:r>
            <a:r>
              <a:rPr lang="en-US" sz="2400" dirty="0"/>
              <a:t> </a:t>
            </a:r>
            <a:r>
              <a:rPr lang="en-US" sz="2400" dirty="0" err="1"/>
              <a:t>kavuştuğumu</a:t>
            </a:r>
            <a:r>
              <a:rPr lang="en-US" sz="2400" dirty="0"/>
              <a:t> </a:t>
            </a:r>
            <a:r>
              <a:rPr lang="en-US" sz="2400" dirty="0" err="1"/>
              <a:t>ya</a:t>
            </a:r>
            <a:r>
              <a:rPr lang="en-US" sz="2400" dirty="0"/>
              <a:t> da </a:t>
            </a:r>
            <a:r>
              <a:rPr lang="en-US" sz="2400" dirty="0" err="1"/>
              <a:t>yetkinliğe</a:t>
            </a:r>
            <a:r>
              <a:rPr lang="en-US" sz="2400" dirty="0"/>
              <a:t> </a:t>
            </a:r>
            <a:r>
              <a:rPr lang="en-US" sz="2400" dirty="0" err="1"/>
              <a:t>eriştiğimi</a:t>
            </a:r>
            <a:r>
              <a:rPr lang="en-US" sz="2400" dirty="0"/>
              <a:t> </a:t>
            </a:r>
            <a:r>
              <a:rPr lang="en-US" sz="2400" dirty="0" err="1"/>
              <a:t>söylemiyorum</a:t>
            </a:r>
            <a:r>
              <a:rPr lang="en-US" sz="2400" dirty="0"/>
              <a:t>. </a:t>
            </a:r>
            <a:r>
              <a:rPr lang="en-US" sz="2400" dirty="0" err="1"/>
              <a:t>Ama</a:t>
            </a:r>
            <a:r>
              <a:rPr lang="en-US" sz="2400" dirty="0"/>
              <a:t> </a:t>
            </a:r>
            <a:r>
              <a:rPr lang="en-US" sz="2400" dirty="0" err="1"/>
              <a:t>Mesih</a:t>
            </a:r>
            <a:r>
              <a:rPr lang="en-US" sz="2400" dirty="0"/>
              <a:t> </a:t>
            </a:r>
            <a:r>
              <a:rPr lang="en-US" sz="2400" dirty="0" err="1"/>
              <a:t>İsa'nın</a:t>
            </a:r>
            <a:r>
              <a:rPr lang="en-US" sz="2400" dirty="0"/>
              <a:t> </a:t>
            </a:r>
            <a:r>
              <a:rPr lang="en-US" sz="2400" dirty="0" err="1"/>
              <a:t>beni</a:t>
            </a:r>
            <a:r>
              <a:rPr lang="en-US" sz="2400" dirty="0"/>
              <a:t> </a:t>
            </a:r>
            <a:r>
              <a:rPr lang="en-US" sz="2400" dirty="0" err="1"/>
              <a:t>kazanmakla</a:t>
            </a:r>
            <a:r>
              <a:rPr lang="en-US" sz="2400" dirty="0"/>
              <a:t> </a:t>
            </a:r>
            <a:r>
              <a:rPr lang="en-US" sz="2400" dirty="0" err="1"/>
              <a:t>benim</a:t>
            </a:r>
            <a:r>
              <a:rPr lang="en-US" sz="2400" dirty="0"/>
              <a:t> </a:t>
            </a:r>
            <a:r>
              <a:rPr lang="en-US" sz="2400" dirty="0" err="1"/>
              <a:t>için</a:t>
            </a:r>
            <a:r>
              <a:rPr lang="en-US" sz="2400" dirty="0"/>
              <a:t> </a:t>
            </a:r>
            <a:r>
              <a:rPr lang="en-US" sz="2400" dirty="0" err="1"/>
              <a:t>öngördüğü</a:t>
            </a:r>
            <a:r>
              <a:rPr lang="en-US" sz="2400" dirty="0"/>
              <a:t> </a:t>
            </a:r>
            <a:r>
              <a:rPr lang="en-US" sz="2400" dirty="0" err="1"/>
              <a:t>ödülü</a:t>
            </a:r>
            <a:r>
              <a:rPr lang="en-US" sz="2400" dirty="0"/>
              <a:t> </a:t>
            </a:r>
            <a:r>
              <a:rPr lang="en-US" sz="2400" dirty="0" err="1"/>
              <a:t>kazanmak</a:t>
            </a:r>
            <a:r>
              <a:rPr lang="en-US" sz="2400" dirty="0"/>
              <a:t> </a:t>
            </a:r>
            <a:r>
              <a:rPr lang="en-US" sz="2400" dirty="0" err="1"/>
              <a:t>için</a:t>
            </a:r>
            <a:r>
              <a:rPr lang="en-US" sz="2400" dirty="0"/>
              <a:t> </a:t>
            </a:r>
            <a:r>
              <a:rPr lang="en-US" sz="2400" dirty="0" err="1"/>
              <a:t>koşuyorum</a:t>
            </a:r>
            <a:r>
              <a:rPr lang="en-US" sz="2400" dirty="0"/>
              <a:t>. </a:t>
            </a:r>
            <a:r>
              <a:rPr lang="en-US" sz="2400" dirty="0" err="1"/>
              <a:t>Kardeşler</a:t>
            </a:r>
            <a:r>
              <a:rPr lang="en-US" sz="2400" dirty="0"/>
              <a:t>, </a:t>
            </a:r>
            <a:r>
              <a:rPr lang="en-US" sz="2400" dirty="0" err="1"/>
              <a:t>kendimi</a:t>
            </a:r>
            <a:r>
              <a:rPr lang="en-US" sz="2400" dirty="0"/>
              <a:t> </a:t>
            </a:r>
            <a:r>
              <a:rPr lang="en-US" sz="2400" dirty="0" err="1"/>
              <a:t>bunu</a:t>
            </a:r>
            <a:r>
              <a:rPr lang="en-US" sz="2400" dirty="0"/>
              <a:t> </a:t>
            </a:r>
            <a:r>
              <a:rPr lang="en-US" sz="2400" dirty="0" err="1"/>
              <a:t>kazanmış</a:t>
            </a:r>
            <a:r>
              <a:rPr lang="en-US" sz="2400" dirty="0"/>
              <a:t> </a:t>
            </a:r>
            <a:r>
              <a:rPr lang="en-US" sz="2400" dirty="0" err="1"/>
              <a:t>saymıyorum</a:t>
            </a:r>
            <a:r>
              <a:rPr lang="en-US" sz="2400" dirty="0"/>
              <a:t>. </a:t>
            </a:r>
            <a:r>
              <a:rPr lang="en-US" sz="2400" dirty="0" err="1"/>
              <a:t>Ancak</a:t>
            </a:r>
            <a:r>
              <a:rPr lang="en-US" sz="2400" dirty="0"/>
              <a:t> </a:t>
            </a:r>
            <a:r>
              <a:rPr lang="en-US" sz="2400" dirty="0" err="1"/>
              <a:t>şunu</a:t>
            </a:r>
            <a:r>
              <a:rPr lang="en-US" sz="2400" dirty="0"/>
              <a:t> </a:t>
            </a:r>
            <a:r>
              <a:rPr lang="en-US" sz="2400" dirty="0" err="1"/>
              <a:t>yapıyorum</a:t>
            </a:r>
            <a:r>
              <a:rPr lang="en-US" sz="2400" dirty="0"/>
              <a:t>: </a:t>
            </a:r>
            <a:r>
              <a:rPr lang="en-US" sz="2400" dirty="0" err="1"/>
              <a:t>Geride</a:t>
            </a:r>
            <a:r>
              <a:rPr lang="en-US" sz="2400" dirty="0"/>
              <a:t> </a:t>
            </a:r>
            <a:r>
              <a:rPr lang="en-US" sz="2400" dirty="0" err="1"/>
              <a:t>kalan</a:t>
            </a:r>
            <a:r>
              <a:rPr lang="en-US" sz="2400" dirty="0"/>
              <a:t> her </a:t>
            </a:r>
            <a:r>
              <a:rPr lang="en-US" sz="2400" dirty="0" err="1"/>
              <a:t>şeyi</a:t>
            </a:r>
            <a:r>
              <a:rPr lang="en-US" sz="2400" dirty="0"/>
              <a:t> </a:t>
            </a:r>
            <a:r>
              <a:rPr lang="en-US" sz="2400" dirty="0" err="1"/>
              <a:t>unutup</a:t>
            </a:r>
            <a:r>
              <a:rPr lang="en-US" sz="2400" dirty="0"/>
              <a:t> </a:t>
            </a:r>
            <a:r>
              <a:rPr lang="en-US" sz="2400" dirty="0" err="1"/>
              <a:t>ileride</a:t>
            </a:r>
            <a:r>
              <a:rPr lang="en-US" sz="2400" dirty="0"/>
              <a:t> </a:t>
            </a:r>
            <a:r>
              <a:rPr lang="en-US" sz="2400" dirty="0" err="1"/>
              <a:t>olanlara</a:t>
            </a:r>
            <a:r>
              <a:rPr lang="en-US" sz="2400" dirty="0"/>
              <a:t> </a:t>
            </a:r>
            <a:r>
              <a:rPr lang="en-US" sz="2400" dirty="0" err="1"/>
              <a:t>uzanarak</a:t>
            </a:r>
            <a:r>
              <a:rPr lang="en-US" sz="2400" dirty="0"/>
              <a:t>, </a:t>
            </a:r>
            <a:r>
              <a:rPr lang="en-US" sz="2400" dirty="0" err="1"/>
              <a:t>Tanrı'nın</a:t>
            </a:r>
            <a:r>
              <a:rPr lang="en-US" sz="2400" dirty="0"/>
              <a:t> </a:t>
            </a:r>
            <a:r>
              <a:rPr lang="en-US" sz="2400" dirty="0" err="1"/>
              <a:t>Mesih</a:t>
            </a:r>
            <a:r>
              <a:rPr lang="en-US" sz="2400" dirty="0"/>
              <a:t> İsa </a:t>
            </a:r>
            <a:r>
              <a:rPr lang="en-US" sz="2400" dirty="0" err="1"/>
              <a:t>aracılığıyla</a:t>
            </a:r>
            <a:r>
              <a:rPr lang="en-US" sz="2400" dirty="0"/>
              <a:t> </a:t>
            </a:r>
            <a:r>
              <a:rPr lang="en-US" sz="2400" dirty="0" err="1"/>
              <a:t>yaptığı</a:t>
            </a:r>
            <a:r>
              <a:rPr lang="en-US" sz="2400" dirty="0"/>
              <a:t> </a:t>
            </a:r>
            <a:r>
              <a:rPr lang="en-US" sz="2400" dirty="0" err="1"/>
              <a:t>göksel</a:t>
            </a:r>
            <a:r>
              <a:rPr lang="en-US" sz="2400" dirty="0"/>
              <a:t> </a:t>
            </a:r>
            <a:r>
              <a:rPr lang="en-US" sz="2400" dirty="0" err="1"/>
              <a:t>çağrıda</a:t>
            </a:r>
            <a:r>
              <a:rPr lang="en-US" sz="2400" dirty="0"/>
              <a:t> </a:t>
            </a:r>
            <a:r>
              <a:rPr lang="en-US" sz="2400" dirty="0" err="1"/>
              <a:t>öngörülen</a:t>
            </a:r>
            <a:r>
              <a:rPr lang="en-US" sz="2400" dirty="0"/>
              <a:t> </a:t>
            </a:r>
            <a:r>
              <a:rPr lang="en-US" sz="2400" dirty="0" err="1"/>
              <a:t>ödülü</a:t>
            </a:r>
            <a:r>
              <a:rPr lang="en-US" sz="2400" dirty="0"/>
              <a:t> </a:t>
            </a:r>
            <a:r>
              <a:rPr lang="en-US" sz="2400" dirty="0" err="1"/>
              <a:t>kazanmak</a:t>
            </a:r>
            <a:r>
              <a:rPr lang="en-US" sz="2400" dirty="0"/>
              <a:t> </a:t>
            </a:r>
            <a:r>
              <a:rPr lang="en-US" sz="2400" dirty="0" err="1"/>
              <a:t>için</a:t>
            </a:r>
            <a:r>
              <a:rPr lang="en-US" sz="2400" dirty="0"/>
              <a:t> </a:t>
            </a:r>
            <a:r>
              <a:rPr lang="en-US" sz="2400" dirty="0" err="1"/>
              <a:t>hedefe</a:t>
            </a:r>
            <a:r>
              <a:rPr lang="en-US" sz="2400" dirty="0"/>
              <a:t> </a:t>
            </a:r>
            <a:r>
              <a:rPr lang="en-US" sz="2400" dirty="0" err="1"/>
              <a:t>doğru</a:t>
            </a:r>
            <a:r>
              <a:rPr lang="en-US" sz="2400" dirty="0"/>
              <a:t> </a:t>
            </a:r>
            <a:r>
              <a:rPr lang="en-US" sz="2400" dirty="0" err="1"/>
              <a:t>koşuyorum</a:t>
            </a:r>
            <a:r>
              <a:rPr lang="en-US" sz="2400" dirty="0"/>
              <a:t>."</a:t>
            </a:r>
            <a:r>
              <a:rPr lang="en-US" sz="2200" dirty="0"/>
              <a:t> (</a:t>
            </a:r>
            <a:r>
              <a:rPr lang="en-US" sz="2200" dirty="0" err="1"/>
              <a:t>Filipililer</a:t>
            </a:r>
            <a:r>
              <a:rPr lang="en-US" sz="2200" dirty="0"/>
              <a:t> 3:12-14</a:t>
            </a:r>
            <a:r>
              <a:rPr lang="en-US" sz="2200" dirty="0" smtClean="0"/>
              <a:t>).</a:t>
            </a:r>
            <a:endParaRPr lang="en-US" sz="2200" dirty="0"/>
          </a:p>
        </p:txBody>
      </p:sp>
    </p:spTree>
    <p:extLst>
      <p:ext uri="{BB962C8B-B14F-4D97-AF65-F5344CB8AC3E}">
        <p14:creationId xmlns:p14="http://schemas.microsoft.com/office/powerpoint/2010/main" val="1992844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2875" y="799810"/>
            <a:ext cx="7886700" cy="1325563"/>
          </a:xfrm>
        </p:spPr>
        <p:txBody>
          <a:bodyPr>
            <a:normAutofit/>
          </a:bodyPr>
          <a:lstStyle/>
          <a:p>
            <a:r>
              <a:rPr lang="en-US" sz="4000" b="1" dirty="0">
                <a:solidFill>
                  <a:schemeClr val="bg1"/>
                </a:solidFill>
                <a:latin typeface="+mn-lt"/>
              </a:rPr>
              <a:t>RATE YOURSELF</a:t>
            </a:r>
            <a:br>
              <a:rPr lang="en-US" sz="4000" b="1" dirty="0">
                <a:solidFill>
                  <a:schemeClr val="bg1"/>
                </a:solidFill>
                <a:latin typeface="+mn-lt"/>
              </a:rPr>
            </a:br>
            <a:r>
              <a:rPr lang="en-US" sz="4000" b="1" i="1" dirty="0">
                <a:solidFill>
                  <a:schemeClr val="bg1"/>
                </a:solidFill>
                <a:latin typeface="+mn-lt"/>
              </a:rPr>
              <a:t>KENDİNİZİ </a:t>
            </a:r>
            <a:r>
              <a:rPr lang="en-US" sz="4000" b="1" i="1" dirty="0" smtClean="0">
                <a:solidFill>
                  <a:schemeClr val="bg1"/>
                </a:solidFill>
                <a:latin typeface="+mn-lt"/>
              </a:rPr>
              <a:t>DEĞERLENDİRİN</a:t>
            </a:r>
            <a:endParaRPr lang="en-US" sz="4000" b="1" i="1" dirty="0">
              <a:solidFill>
                <a:schemeClr val="bg1"/>
              </a:solidFill>
              <a:latin typeface="+mn-lt"/>
            </a:endParaRPr>
          </a:p>
        </p:txBody>
      </p:sp>
      <p:sp>
        <p:nvSpPr>
          <p:cNvPr id="3" name="Content Placeholder 2"/>
          <p:cNvSpPr>
            <a:spLocks noGrp="1"/>
          </p:cNvSpPr>
          <p:nvPr>
            <p:ph idx="1"/>
          </p:nvPr>
        </p:nvSpPr>
        <p:spPr>
          <a:xfrm>
            <a:off x="142875" y="2313708"/>
            <a:ext cx="8890289" cy="4544291"/>
          </a:xfrm>
        </p:spPr>
        <p:txBody>
          <a:bodyPr>
            <a:noAutofit/>
          </a:bodyPr>
          <a:lstStyle/>
          <a:p>
            <a:pPr marL="0" indent="0" algn="ctr">
              <a:buNone/>
            </a:pPr>
            <a:r>
              <a:rPr lang="en-US" sz="3200" b="1" dirty="0"/>
              <a:t> </a:t>
            </a:r>
            <a:endParaRPr lang="en-US" sz="3200" dirty="0"/>
          </a:p>
          <a:p>
            <a:pPr marL="0" indent="0" algn="ctr">
              <a:buNone/>
            </a:pPr>
            <a:r>
              <a:rPr lang="en-US" sz="3200" dirty="0"/>
              <a:t>What are some of the hindrances you have faced in reaching the goals of your life? What has kept you from being all you could be? Please check those that apply to your situation</a:t>
            </a:r>
            <a:r>
              <a:rPr lang="en-US" sz="3200" dirty="0" smtClean="0"/>
              <a:t>.</a:t>
            </a:r>
          </a:p>
          <a:p>
            <a:pPr marL="0" indent="0" algn="ctr">
              <a:buNone/>
            </a:pPr>
            <a:r>
              <a:rPr lang="en-US" sz="3200" i="1" dirty="0" err="1"/>
              <a:t>Hayatınızın</a:t>
            </a:r>
            <a:r>
              <a:rPr lang="en-US" sz="3200" i="1" dirty="0"/>
              <a:t> </a:t>
            </a:r>
            <a:r>
              <a:rPr lang="en-US" sz="3200" i="1" dirty="0" err="1"/>
              <a:t>hedeflerine</a:t>
            </a:r>
            <a:r>
              <a:rPr lang="en-US" sz="3200" i="1" dirty="0"/>
              <a:t> </a:t>
            </a:r>
            <a:r>
              <a:rPr lang="en-US" sz="3200" i="1" dirty="0" err="1"/>
              <a:t>ulaşmada</a:t>
            </a:r>
            <a:r>
              <a:rPr lang="en-US" sz="3200" i="1" dirty="0"/>
              <a:t> </a:t>
            </a:r>
            <a:r>
              <a:rPr lang="en-US" sz="3200" i="1" dirty="0" err="1"/>
              <a:t>karşılaştığınız</a:t>
            </a:r>
            <a:r>
              <a:rPr lang="en-US" sz="3200" i="1" dirty="0"/>
              <a:t> </a:t>
            </a:r>
            <a:r>
              <a:rPr lang="en-US" sz="3200" i="1" dirty="0" err="1"/>
              <a:t>engellerden</a:t>
            </a:r>
            <a:r>
              <a:rPr lang="en-US" sz="3200" i="1" dirty="0"/>
              <a:t> </a:t>
            </a:r>
            <a:r>
              <a:rPr lang="en-US" sz="3200" i="1" dirty="0" err="1"/>
              <a:t>bazıları</a:t>
            </a:r>
            <a:r>
              <a:rPr lang="en-US" sz="3200" i="1" dirty="0"/>
              <a:t> </a:t>
            </a:r>
            <a:r>
              <a:rPr lang="en-US" sz="3200" i="1" dirty="0" err="1"/>
              <a:t>neler</a:t>
            </a:r>
            <a:r>
              <a:rPr lang="en-US" sz="3200" i="1" dirty="0"/>
              <a:t>? </a:t>
            </a:r>
            <a:r>
              <a:rPr lang="en-US" sz="3200" i="1" dirty="0" err="1"/>
              <a:t>Seni</a:t>
            </a:r>
            <a:r>
              <a:rPr lang="en-US" sz="3200" i="1" dirty="0"/>
              <a:t> </a:t>
            </a:r>
            <a:r>
              <a:rPr lang="en-US" sz="3200" i="1" dirty="0" err="1"/>
              <a:t>olabildiğin</a:t>
            </a:r>
            <a:r>
              <a:rPr lang="en-US" sz="3200" i="1" dirty="0"/>
              <a:t> her </a:t>
            </a:r>
            <a:r>
              <a:rPr lang="en-US" sz="3200" i="1" dirty="0" err="1"/>
              <a:t>şeyden</a:t>
            </a:r>
            <a:r>
              <a:rPr lang="en-US" sz="3200" i="1" dirty="0"/>
              <a:t> </a:t>
            </a:r>
            <a:r>
              <a:rPr lang="en-US" sz="3200" i="1" dirty="0" err="1"/>
              <a:t>alıkoyan</a:t>
            </a:r>
            <a:r>
              <a:rPr lang="en-US" sz="3200" i="1" dirty="0"/>
              <a:t> </a:t>
            </a:r>
            <a:r>
              <a:rPr lang="en-US" sz="3200" i="1" dirty="0" err="1"/>
              <a:t>neydi</a:t>
            </a:r>
            <a:r>
              <a:rPr lang="en-US" sz="3200" i="1" dirty="0"/>
              <a:t>? </a:t>
            </a:r>
            <a:r>
              <a:rPr lang="en-US" sz="3200" i="1" dirty="0" err="1"/>
              <a:t>Lütfen</a:t>
            </a:r>
            <a:r>
              <a:rPr lang="en-US" sz="3200" i="1" dirty="0"/>
              <a:t> </a:t>
            </a:r>
            <a:r>
              <a:rPr lang="en-US" sz="3200" i="1" dirty="0" err="1"/>
              <a:t>durumunuza</a:t>
            </a:r>
            <a:r>
              <a:rPr lang="en-US" sz="3200" i="1" dirty="0"/>
              <a:t> </a:t>
            </a:r>
            <a:r>
              <a:rPr lang="en-US" sz="3200" i="1" dirty="0" err="1"/>
              <a:t>uygun</a:t>
            </a:r>
            <a:r>
              <a:rPr lang="en-US" sz="3200" i="1" dirty="0"/>
              <a:t> </a:t>
            </a:r>
            <a:r>
              <a:rPr lang="en-US" sz="3200" i="1" dirty="0" err="1"/>
              <a:t>olanları</a:t>
            </a:r>
            <a:r>
              <a:rPr lang="en-US" sz="3200" i="1" dirty="0"/>
              <a:t> </a:t>
            </a:r>
            <a:r>
              <a:rPr lang="en-US" sz="3200" i="1" dirty="0" err="1"/>
              <a:t>işaretleyin</a:t>
            </a:r>
            <a:r>
              <a:rPr lang="en-US" sz="3200" i="1" dirty="0"/>
              <a:t>.</a:t>
            </a:r>
          </a:p>
          <a:p>
            <a:pPr marL="0" indent="0" algn="ctr">
              <a:buNone/>
            </a:pPr>
            <a:r>
              <a:rPr lang="en-US" sz="3200" dirty="0"/>
              <a:t> </a:t>
            </a:r>
          </a:p>
        </p:txBody>
      </p:sp>
    </p:spTree>
    <p:extLst>
      <p:ext uri="{BB962C8B-B14F-4D97-AF65-F5344CB8AC3E}">
        <p14:creationId xmlns:p14="http://schemas.microsoft.com/office/powerpoint/2010/main" val="20039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1450" y="816239"/>
            <a:ext cx="7886700" cy="1325563"/>
          </a:xfrm>
        </p:spPr>
        <p:txBody>
          <a:bodyPr>
            <a:normAutofit/>
          </a:bodyPr>
          <a:lstStyle/>
          <a:p>
            <a:r>
              <a:rPr lang="en-US" sz="4000" b="1" dirty="0">
                <a:solidFill>
                  <a:schemeClr val="bg1"/>
                </a:solidFill>
                <a:latin typeface="+mn-lt"/>
              </a:rPr>
              <a:t>MY GOALS FOR THIS YEAR</a:t>
            </a:r>
            <a:br>
              <a:rPr lang="en-US" sz="4000" b="1" dirty="0">
                <a:solidFill>
                  <a:schemeClr val="bg1"/>
                </a:solidFill>
                <a:latin typeface="+mn-lt"/>
              </a:rPr>
            </a:br>
            <a:r>
              <a:rPr lang="en-US" sz="4000" b="1" i="1" dirty="0">
                <a:solidFill>
                  <a:schemeClr val="bg1"/>
                </a:solidFill>
                <a:latin typeface="+mn-lt"/>
              </a:rPr>
              <a:t>BU YIL İÇİN HEDEFLERİM</a:t>
            </a:r>
          </a:p>
        </p:txBody>
      </p:sp>
      <p:sp>
        <p:nvSpPr>
          <p:cNvPr id="3" name="Content Placeholder 2"/>
          <p:cNvSpPr>
            <a:spLocks noGrp="1"/>
          </p:cNvSpPr>
          <p:nvPr>
            <p:ph idx="1"/>
          </p:nvPr>
        </p:nvSpPr>
        <p:spPr>
          <a:xfrm>
            <a:off x="485775" y="2597150"/>
            <a:ext cx="7886700" cy="1546225"/>
          </a:xfrm>
        </p:spPr>
        <p:txBody>
          <a:bodyPr>
            <a:noAutofit/>
          </a:bodyPr>
          <a:lstStyle/>
          <a:p>
            <a:pPr marL="0" indent="0" algn="ctr">
              <a:buNone/>
            </a:pPr>
            <a:r>
              <a:rPr lang="en-US" sz="4000" b="1" dirty="0" smtClean="0">
                <a:solidFill>
                  <a:srgbClr val="7030A0"/>
                </a:solidFill>
              </a:rPr>
              <a:t> </a:t>
            </a:r>
            <a:endParaRPr lang="en-US" sz="4000" dirty="0" smtClean="0">
              <a:solidFill>
                <a:srgbClr val="7030A0"/>
              </a:solidFill>
            </a:endParaRPr>
          </a:p>
          <a:p>
            <a:pPr marL="0" indent="0" algn="ctr">
              <a:buNone/>
            </a:pPr>
            <a:r>
              <a:rPr lang="en-US" sz="4000" dirty="0" smtClean="0">
                <a:solidFill>
                  <a:srgbClr val="7030A0"/>
                </a:solidFill>
              </a:rPr>
              <a:t>LIST</a:t>
            </a:r>
            <a:r>
              <a:rPr lang="en-US" sz="4000" b="1" dirty="0" smtClean="0">
                <a:solidFill>
                  <a:srgbClr val="7030A0"/>
                </a:solidFill>
              </a:rPr>
              <a:t> </a:t>
            </a:r>
            <a:r>
              <a:rPr lang="en-US" sz="4000" dirty="0" smtClean="0">
                <a:solidFill>
                  <a:srgbClr val="7030A0"/>
                </a:solidFill>
              </a:rPr>
              <a:t>AT LEAST ONE FOR </a:t>
            </a:r>
          </a:p>
          <a:p>
            <a:pPr marL="0" indent="0" algn="ctr">
              <a:buNone/>
            </a:pPr>
            <a:r>
              <a:rPr lang="en-US" sz="4000" dirty="0" smtClean="0">
                <a:solidFill>
                  <a:srgbClr val="7030A0"/>
                </a:solidFill>
              </a:rPr>
              <a:t>EACH AREA OF YOUR LIFE.</a:t>
            </a:r>
          </a:p>
          <a:p>
            <a:pPr marL="0" indent="0" algn="ctr">
              <a:buNone/>
            </a:pPr>
            <a:r>
              <a:rPr lang="en-US" sz="4000" i="1" dirty="0" smtClean="0">
                <a:solidFill>
                  <a:srgbClr val="7030A0"/>
                </a:solidFill>
              </a:rPr>
              <a:t>HAYATINIZIN HER BİR ALANI İÇİN EN AZ BİR TANE LİSTELEYİN.</a:t>
            </a:r>
          </a:p>
          <a:p>
            <a:pPr marL="0" indent="0" algn="ctr">
              <a:buNone/>
            </a:pPr>
            <a:r>
              <a:rPr lang="en-US" sz="4000" dirty="0" smtClean="0">
                <a:solidFill>
                  <a:srgbClr val="7030A0"/>
                </a:solidFill>
              </a:rPr>
              <a:t> </a:t>
            </a:r>
            <a:endParaRPr lang="en-US" sz="4000" dirty="0">
              <a:solidFill>
                <a:srgbClr val="7030A0"/>
              </a:solidFill>
            </a:endParaRPr>
          </a:p>
        </p:txBody>
      </p:sp>
    </p:spTree>
    <p:extLst>
      <p:ext uri="{BB962C8B-B14F-4D97-AF65-F5344CB8AC3E}">
        <p14:creationId xmlns:p14="http://schemas.microsoft.com/office/powerpoint/2010/main" val="54139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9960" y="908051"/>
            <a:ext cx="6257925" cy="1325563"/>
          </a:xfrm>
        </p:spPr>
        <p:txBody>
          <a:bodyPr>
            <a:normAutofit fontScale="90000"/>
          </a:bodyPr>
          <a:lstStyle/>
          <a:p>
            <a:r>
              <a:rPr lang="en-US" sz="4000" b="1" dirty="0">
                <a:solidFill>
                  <a:schemeClr val="bg1"/>
                </a:solidFill>
                <a:latin typeface="+mn-lt"/>
              </a:rPr>
              <a:t>PERSONAL GROWTH EXERCISES</a:t>
            </a:r>
            <a:br>
              <a:rPr lang="en-US" sz="4000" b="1" dirty="0">
                <a:solidFill>
                  <a:schemeClr val="bg1"/>
                </a:solidFill>
                <a:latin typeface="+mn-lt"/>
              </a:rPr>
            </a:br>
            <a:r>
              <a:rPr lang="en-US" sz="4000" b="1" i="1" dirty="0">
                <a:solidFill>
                  <a:schemeClr val="bg1"/>
                </a:solidFill>
                <a:latin typeface="+mn-lt"/>
              </a:rPr>
              <a:t>KİŞİSEL GELİŞİM </a:t>
            </a:r>
            <a:r>
              <a:rPr lang="en-US" sz="4000" b="1" i="1" dirty="0" smtClean="0">
                <a:solidFill>
                  <a:schemeClr val="bg1"/>
                </a:solidFill>
                <a:latin typeface="+mn-lt"/>
              </a:rPr>
              <a:t>EGZERSİZLERİ</a:t>
            </a:r>
            <a:endParaRPr lang="en-US" sz="4000" i="1" dirty="0">
              <a:solidFill>
                <a:schemeClr val="bg1"/>
              </a:solidFill>
              <a:latin typeface="+mn-lt"/>
            </a:endParaRPr>
          </a:p>
        </p:txBody>
      </p:sp>
      <p:sp>
        <p:nvSpPr>
          <p:cNvPr id="3" name="Content Placeholder 2"/>
          <p:cNvSpPr>
            <a:spLocks noGrp="1"/>
          </p:cNvSpPr>
          <p:nvPr>
            <p:ph idx="1"/>
          </p:nvPr>
        </p:nvSpPr>
        <p:spPr>
          <a:xfrm>
            <a:off x="149901" y="2368446"/>
            <a:ext cx="8874177" cy="4489554"/>
          </a:xfrm>
        </p:spPr>
        <p:txBody>
          <a:bodyPr>
            <a:normAutofit/>
          </a:bodyPr>
          <a:lstStyle/>
          <a:p>
            <a:pPr marL="0" indent="0" algn="ctr">
              <a:buNone/>
            </a:pPr>
            <a:r>
              <a:rPr lang="en-US" sz="3600" dirty="0" smtClean="0"/>
              <a:t>3. Make </a:t>
            </a:r>
            <a:r>
              <a:rPr lang="en-US" sz="3600" dirty="0"/>
              <a:t>a list of your daily priorities. What will you do today that will move you toward your goals?  Put those things at the head of your To Do list</a:t>
            </a:r>
            <a:r>
              <a:rPr lang="en-US" sz="3600" dirty="0" smtClean="0"/>
              <a:t>.</a:t>
            </a:r>
          </a:p>
          <a:p>
            <a:pPr marL="0" indent="0" algn="ctr">
              <a:buNone/>
            </a:pPr>
            <a:r>
              <a:rPr lang="en-US" sz="3600" i="1" dirty="0"/>
              <a:t>3. </a:t>
            </a:r>
            <a:r>
              <a:rPr lang="en-US" sz="3600" i="1" dirty="0" err="1"/>
              <a:t>Günlük</a:t>
            </a:r>
            <a:r>
              <a:rPr lang="en-US" sz="3600" i="1" dirty="0"/>
              <a:t> </a:t>
            </a:r>
            <a:r>
              <a:rPr lang="en-US" sz="3600" i="1" dirty="0" err="1"/>
              <a:t>önceliklerinizin</a:t>
            </a:r>
            <a:r>
              <a:rPr lang="en-US" sz="3600" i="1" dirty="0"/>
              <a:t> </a:t>
            </a:r>
            <a:r>
              <a:rPr lang="en-US" sz="3600" i="1" dirty="0" err="1"/>
              <a:t>bir</a:t>
            </a:r>
            <a:r>
              <a:rPr lang="en-US" sz="3600" i="1" dirty="0"/>
              <a:t> </a:t>
            </a:r>
            <a:r>
              <a:rPr lang="en-US" sz="3600" i="1" dirty="0" err="1"/>
              <a:t>listesini</a:t>
            </a:r>
            <a:r>
              <a:rPr lang="en-US" sz="3600" i="1" dirty="0"/>
              <a:t> </a:t>
            </a:r>
            <a:r>
              <a:rPr lang="en-US" sz="3600" i="1" dirty="0" err="1"/>
              <a:t>yapın</a:t>
            </a:r>
            <a:r>
              <a:rPr lang="en-US" sz="3600" i="1" dirty="0"/>
              <a:t>. </a:t>
            </a:r>
            <a:r>
              <a:rPr lang="en-US" sz="3600" i="1" dirty="0" err="1"/>
              <a:t>Bugün</a:t>
            </a:r>
            <a:r>
              <a:rPr lang="en-US" sz="3600" i="1" dirty="0"/>
              <a:t> </a:t>
            </a:r>
            <a:r>
              <a:rPr lang="en-US" sz="3600" i="1" dirty="0" err="1"/>
              <a:t>sizi</a:t>
            </a:r>
            <a:r>
              <a:rPr lang="en-US" sz="3600" i="1" dirty="0"/>
              <a:t> </a:t>
            </a:r>
            <a:r>
              <a:rPr lang="en-US" sz="3600" i="1" dirty="0" err="1"/>
              <a:t>hedeflerinize</a:t>
            </a:r>
            <a:r>
              <a:rPr lang="en-US" sz="3600" i="1" dirty="0"/>
              <a:t> </a:t>
            </a:r>
            <a:r>
              <a:rPr lang="en-US" sz="3600" i="1" dirty="0" err="1"/>
              <a:t>doğru</a:t>
            </a:r>
            <a:r>
              <a:rPr lang="en-US" sz="3600" i="1" dirty="0"/>
              <a:t> </a:t>
            </a:r>
            <a:r>
              <a:rPr lang="en-US" sz="3600" i="1" dirty="0" err="1"/>
              <a:t>ilerletecek</a:t>
            </a:r>
            <a:r>
              <a:rPr lang="en-US" sz="3600" i="1" dirty="0"/>
              <a:t> ne </a:t>
            </a:r>
            <a:r>
              <a:rPr lang="en-US" sz="3600" i="1" dirty="0" err="1"/>
              <a:t>yapacaksınız</a:t>
            </a:r>
            <a:r>
              <a:rPr lang="en-US" sz="3600" i="1" dirty="0"/>
              <a:t>? </a:t>
            </a:r>
            <a:r>
              <a:rPr lang="en-US" sz="3600" i="1" dirty="0" err="1"/>
              <a:t>Bunları</a:t>
            </a:r>
            <a:r>
              <a:rPr lang="en-US" sz="3600" i="1" dirty="0"/>
              <a:t>, </a:t>
            </a:r>
            <a:r>
              <a:rPr lang="en-US" sz="3600" i="1" dirty="0" err="1"/>
              <a:t>yapılacaklar</a:t>
            </a:r>
            <a:r>
              <a:rPr lang="en-US" sz="3600" i="1" dirty="0"/>
              <a:t> </a:t>
            </a:r>
            <a:r>
              <a:rPr lang="en-US" sz="3600" i="1" dirty="0" err="1"/>
              <a:t>listenizin</a:t>
            </a:r>
            <a:r>
              <a:rPr lang="en-US" sz="3600" i="1" dirty="0"/>
              <a:t> </a:t>
            </a:r>
            <a:r>
              <a:rPr lang="en-US" sz="3600" i="1" dirty="0" err="1"/>
              <a:t>başına</a:t>
            </a:r>
            <a:r>
              <a:rPr lang="en-US" sz="3600" i="1" dirty="0"/>
              <a:t> </a:t>
            </a:r>
            <a:r>
              <a:rPr lang="en-US" sz="3600" i="1" dirty="0" err="1"/>
              <a:t>koyun</a:t>
            </a:r>
            <a:r>
              <a:rPr lang="en-US" sz="3600" i="1" dirty="0"/>
              <a:t>.</a:t>
            </a:r>
          </a:p>
          <a:p>
            <a:pPr marL="0" indent="0" algn="ctr">
              <a:buNone/>
            </a:pPr>
            <a:endParaRPr lang="en-US" sz="3600" dirty="0"/>
          </a:p>
        </p:txBody>
      </p:sp>
    </p:spTree>
    <p:extLst>
      <p:ext uri="{BB962C8B-B14F-4D97-AF65-F5344CB8AC3E}">
        <p14:creationId xmlns:p14="http://schemas.microsoft.com/office/powerpoint/2010/main" val="848819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p:cNvSpPr>
            <a:spLocks noGrp="1"/>
          </p:cNvSpPr>
          <p:nvPr>
            <p:ph type="title"/>
          </p:nvPr>
        </p:nvSpPr>
        <p:spPr>
          <a:xfrm>
            <a:off x="628650" y="838256"/>
            <a:ext cx="7886700" cy="1325563"/>
          </a:xfrm>
        </p:spPr>
        <p:txBody>
          <a:bodyPr/>
          <a:lstStyle/>
          <a:p>
            <a:r>
              <a:rPr lang="en-US" b="1" dirty="0">
                <a:solidFill>
                  <a:srgbClr val="941651"/>
                </a:solidFill>
                <a:latin typeface="+mn-lt"/>
              </a:rPr>
              <a:t>SUCCESS PRINCIPLE</a:t>
            </a:r>
            <a:br>
              <a:rPr lang="en-US" b="1" dirty="0">
                <a:solidFill>
                  <a:srgbClr val="941651"/>
                </a:solidFill>
                <a:latin typeface="+mn-lt"/>
              </a:rPr>
            </a:br>
            <a:r>
              <a:rPr lang="en-US" b="1" i="1" dirty="0">
                <a:solidFill>
                  <a:srgbClr val="941651"/>
                </a:solidFill>
                <a:latin typeface="+mn-lt"/>
              </a:rPr>
              <a:t>BAŞARI İLKESİ</a:t>
            </a:r>
            <a:endParaRPr lang="en-US" i="1" dirty="0">
              <a:solidFill>
                <a:srgbClr val="941651"/>
              </a:solidFill>
              <a:latin typeface="+mn-lt"/>
            </a:endParaRPr>
          </a:p>
        </p:txBody>
      </p:sp>
      <p:sp>
        <p:nvSpPr>
          <p:cNvPr id="3" name="Content Placeholder 2"/>
          <p:cNvSpPr>
            <a:spLocks noGrp="1"/>
          </p:cNvSpPr>
          <p:nvPr>
            <p:ph idx="1"/>
          </p:nvPr>
        </p:nvSpPr>
        <p:spPr>
          <a:xfrm>
            <a:off x="628650" y="3142413"/>
            <a:ext cx="8170575" cy="3648127"/>
          </a:xfrm>
        </p:spPr>
        <p:txBody>
          <a:bodyPr>
            <a:normAutofit/>
          </a:bodyPr>
          <a:lstStyle/>
          <a:p>
            <a:pPr marL="0" indent="0" algn="ctr">
              <a:spcBef>
                <a:spcPts val="2200"/>
              </a:spcBef>
              <a:buNone/>
            </a:pPr>
            <a:r>
              <a:rPr lang="en-US" sz="3600" dirty="0" smtClean="0"/>
              <a:t>Activity </a:t>
            </a:r>
            <a:r>
              <a:rPr lang="en-US" sz="3600" dirty="0"/>
              <a:t>does not lead to accomplishment until it is focused on a specific goal</a:t>
            </a:r>
            <a:r>
              <a:rPr lang="en-US" sz="3600" dirty="0" smtClean="0"/>
              <a:t>.</a:t>
            </a:r>
          </a:p>
          <a:p>
            <a:pPr marL="0" indent="0" algn="ctr">
              <a:spcBef>
                <a:spcPts val="2200"/>
              </a:spcBef>
              <a:buNone/>
            </a:pPr>
            <a:r>
              <a:rPr lang="en-US" sz="3600" i="1" dirty="0" err="1"/>
              <a:t>Faaliyet</a:t>
            </a:r>
            <a:r>
              <a:rPr lang="en-US" sz="3600" i="1" dirty="0"/>
              <a:t>, </a:t>
            </a:r>
            <a:r>
              <a:rPr lang="en-US" sz="3600" i="1" dirty="0" err="1"/>
              <a:t>belirli</a:t>
            </a:r>
            <a:r>
              <a:rPr lang="en-US" sz="3600" i="1" dirty="0"/>
              <a:t> </a:t>
            </a:r>
            <a:r>
              <a:rPr lang="en-US" sz="3600" i="1" dirty="0" err="1"/>
              <a:t>bir</a:t>
            </a:r>
            <a:r>
              <a:rPr lang="en-US" sz="3600" i="1" dirty="0"/>
              <a:t> </a:t>
            </a:r>
            <a:r>
              <a:rPr lang="en-US" sz="3600" i="1" dirty="0" err="1"/>
              <a:t>amaca</a:t>
            </a:r>
            <a:r>
              <a:rPr lang="en-US" sz="3600" i="1" dirty="0"/>
              <a:t> </a:t>
            </a:r>
            <a:r>
              <a:rPr lang="en-US" sz="3600" i="1" dirty="0" err="1"/>
              <a:t>odaklanıncaya</a:t>
            </a:r>
            <a:r>
              <a:rPr lang="en-US" sz="3600" i="1" dirty="0"/>
              <a:t> </a:t>
            </a:r>
            <a:r>
              <a:rPr lang="en-US" sz="3600" i="1" dirty="0" err="1"/>
              <a:t>kadar</a:t>
            </a:r>
            <a:r>
              <a:rPr lang="en-US" sz="3600" i="1" dirty="0"/>
              <a:t> </a:t>
            </a:r>
            <a:r>
              <a:rPr lang="en-US" sz="3600" i="1" dirty="0" err="1"/>
              <a:t>başarıya</a:t>
            </a:r>
            <a:r>
              <a:rPr lang="en-US" sz="3600" i="1" dirty="0"/>
              <a:t> </a:t>
            </a:r>
            <a:r>
              <a:rPr lang="en-US" sz="3600" i="1" dirty="0" err="1"/>
              <a:t>götürmez</a:t>
            </a:r>
            <a:r>
              <a:rPr lang="en-US" sz="3600" i="1" dirty="0" smtClean="0"/>
              <a:t>.</a:t>
            </a:r>
            <a:endParaRPr lang="en-US" sz="3600" i="1" dirty="0"/>
          </a:p>
        </p:txBody>
      </p:sp>
    </p:spTree>
    <p:extLst>
      <p:ext uri="{BB962C8B-B14F-4D97-AF65-F5344CB8AC3E}">
        <p14:creationId xmlns:p14="http://schemas.microsoft.com/office/powerpoint/2010/main" val="1834208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p:cNvSpPr>
            <a:spLocks noGrp="1"/>
          </p:cNvSpPr>
          <p:nvPr>
            <p:ph type="title"/>
          </p:nvPr>
        </p:nvSpPr>
        <p:spPr>
          <a:xfrm>
            <a:off x="628650" y="907586"/>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
        <p:nvSpPr>
          <p:cNvPr id="3" name="Content Placeholder 2"/>
          <p:cNvSpPr>
            <a:spLocks noGrp="1"/>
          </p:cNvSpPr>
          <p:nvPr>
            <p:ph idx="1"/>
          </p:nvPr>
        </p:nvSpPr>
        <p:spPr>
          <a:xfrm>
            <a:off x="134911" y="2353456"/>
            <a:ext cx="8904158" cy="4504544"/>
          </a:xfrm>
        </p:spPr>
        <p:txBody>
          <a:bodyPr>
            <a:normAutofit fontScale="92500" lnSpcReduction="20000"/>
          </a:bodyPr>
          <a:lstStyle/>
          <a:p>
            <a:pPr marL="0" indent="0" algn="ctr">
              <a:lnSpc>
                <a:spcPct val="100000"/>
              </a:lnSpc>
              <a:buNone/>
            </a:pPr>
            <a:r>
              <a:rPr lang="en-US" dirty="0"/>
              <a:t>Lord God, Thank You that I can trust you because you are a God of order.  I can breathe and live because you planned and provided for me before I was even born. Help me to emulate your goodness. Help me to focus and prepare in advance to the best of my ability, by your grace. Help me to accomplish all that you desire for me</a:t>
            </a:r>
            <a:r>
              <a:rPr lang="en-US" dirty="0" smtClean="0"/>
              <a:t>.</a:t>
            </a:r>
          </a:p>
          <a:p>
            <a:pPr marL="0" indent="0" algn="ctr">
              <a:lnSpc>
                <a:spcPct val="100000"/>
              </a:lnSpc>
              <a:buNone/>
            </a:pPr>
            <a:r>
              <a:rPr lang="en-US" i="1" dirty="0" err="1"/>
              <a:t>Göklerdeki</a:t>
            </a:r>
            <a:r>
              <a:rPr lang="en-US" i="1" dirty="0"/>
              <a:t> </a:t>
            </a:r>
            <a:r>
              <a:rPr lang="en-US" i="1" dirty="0" err="1"/>
              <a:t>Rab’bim</a:t>
            </a:r>
            <a:r>
              <a:rPr lang="en-US" i="1" dirty="0"/>
              <a:t>, Sana </a:t>
            </a:r>
            <a:r>
              <a:rPr lang="en-US" i="1" dirty="0" err="1"/>
              <a:t>güvenebileceğim</a:t>
            </a:r>
            <a:r>
              <a:rPr lang="en-US" i="1" dirty="0"/>
              <a:t> </a:t>
            </a:r>
            <a:r>
              <a:rPr lang="en-US" i="1" dirty="0" err="1"/>
              <a:t>için</a:t>
            </a:r>
            <a:r>
              <a:rPr lang="en-US" i="1" dirty="0"/>
              <a:t> </a:t>
            </a:r>
            <a:r>
              <a:rPr lang="en-US" i="1" dirty="0" err="1"/>
              <a:t>teşekkür</a:t>
            </a:r>
            <a:r>
              <a:rPr lang="en-US" i="1" dirty="0"/>
              <a:t> </a:t>
            </a:r>
            <a:r>
              <a:rPr lang="en-US" i="1" dirty="0" err="1"/>
              <a:t>ederim</a:t>
            </a:r>
            <a:r>
              <a:rPr lang="en-US" i="1" dirty="0"/>
              <a:t>, </a:t>
            </a:r>
            <a:r>
              <a:rPr lang="en-US" i="1" dirty="0" err="1"/>
              <a:t>çünkü</a:t>
            </a:r>
            <a:r>
              <a:rPr lang="en-US" i="1" dirty="0"/>
              <a:t> Sen </a:t>
            </a:r>
            <a:r>
              <a:rPr lang="en-US" i="1" dirty="0" err="1"/>
              <a:t>bir</a:t>
            </a:r>
            <a:r>
              <a:rPr lang="en-US" i="1" dirty="0"/>
              <a:t> </a:t>
            </a:r>
            <a:r>
              <a:rPr lang="en-US" i="1" dirty="0" err="1"/>
              <a:t>düzen</a:t>
            </a:r>
            <a:r>
              <a:rPr lang="en-US" i="1" dirty="0"/>
              <a:t> </a:t>
            </a:r>
            <a:r>
              <a:rPr lang="en-US" i="1" dirty="0" err="1"/>
              <a:t>Tanrısı’sın</a:t>
            </a:r>
            <a:r>
              <a:rPr lang="en-US" i="1" dirty="0"/>
              <a:t>. </a:t>
            </a:r>
            <a:r>
              <a:rPr lang="en-US" i="1" dirty="0" err="1"/>
              <a:t>Nefes</a:t>
            </a:r>
            <a:r>
              <a:rPr lang="en-US" i="1" dirty="0"/>
              <a:t> </a:t>
            </a:r>
            <a:r>
              <a:rPr lang="en-US" i="1" dirty="0" err="1"/>
              <a:t>alıp</a:t>
            </a:r>
            <a:r>
              <a:rPr lang="en-US" i="1" dirty="0"/>
              <a:t> </a:t>
            </a:r>
            <a:r>
              <a:rPr lang="en-US" i="1" dirty="0" err="1"/>
              <a:t>yaşayabiliyorum</a:t>
            </a:r>
            <a:r>
              <a:rPr lang="en-US" i="1" dirty="0"/>
              <a:t>, </a:t>
            </a:r>
            <a:r>
              <a:rPr lang="en-US" i="1" dirty="0" err="1"/>
              <a:t>çünkü</a:t>
            </a:r>
            <a:r>
              <a:rPr lang="en-US" i="1" dirty="0"/>
              <a:t> </a:t>
            </a:r>
            <a:r>
              <a:rPr lang="en-US" i="1" dirty="0" err="1"/>
              <a:t>daha</a:t>
            </a:r>
            <a:r>
              <a:rPr lang="en-US" i="1" dirty="0"/>
              <a:t> </a:t>
            </a:r>
            <a:r>
              <a:rPr lang="en-US" i="1" dirty="0" err="1"/>
              <a:t>doğumumdan</a:t>
            </a:r>
            <a:r>
              <a:rPr lang="en-US" i="1" dirty="0"/>
              <a:t> </a:t>
            </a:r>
            <a:r>
              <a:rPr lang="en-US" i="1" dirty="0" err="1"/>
              <a:t>önce</a:t>
            </a:r>
            <a:r>
              <a:rPr lang="en-US" i="1" dirty="0"/>
              <a:t> </a:t>
            </a:r>
            <a:r>
              <a:rPr lang="en-US" i="1" dirty="0" err="1"/>
              <a:t>benim</a:t>
            </a:r>
            <a:r>
              <a:rPr lang="en-US" i="1" dirty="0"/>
              <a:t> </a:t>
            </a:r>
            <a:r>
              <a:rPr lang="en-US" i="1" dirty="0" err="1"/>
              <a:t>için</a:t>
            </a:r>
            <a:r>
              <a:rPr lang="en-US" i="1" dirty="0"/>
              <a:t> </a:t>
            </a:r>
            <a:r>
              <a:rPr lang="en-US" i="1" dirty="0" err="1"/>
              <a:t>planlamış</a:t>
            </a:r>
            <a:r>
              <a:rPr lang="en-US" i="1" dirty="0"/>
              <a:t> </a:t>
            </a:r>
            <a:r>
              <a:rPr lang="en-US" i="1" dirty="0" err="1"/>
              <a:t>ve</a:t>
            </a:r>
            <a:r>
              <a:rPr lang="en-US" i="1" dirty="0"/>
              <a:t> </a:t>
            </a:r>
            <a:r>
              <a:rPr lang="en-US" i="1" dirty="0" err="1"/>
              <a:t>sağlamıştın</a:t>
            </a:r>
            <a:r>
              <a:rPr lang="en-US" i="1" dirty="0"/>
              <a:t>. Bana </a:t>
            </a:r>
            <a:r>
              <a:rPr lang="en-US" i="1" dirty="0" err="1"/>
              <a:t>iyi</a:t>
            </a:r>
            <a:r>
              <a:rPr lang="en-US" i="1" dirty="0"/>
              <a:t> </a:t>
            </a:r>
            <a:r>
              <a:rPr lang="en-US" i="1" dirty="0" err="1"/>
              <a:t>niyetini</a:t>
            </a:r>
            <a:r>
              <a:rPr lang="en-US" i="1" dirty="0"/>
              <a:t> </a:t>
            </a:r>
            <a:r>
              <a:rPr lang="en-US" i="1" dirty="0" err="1"/>
              <a:t>yansıtmama</a:t>
            </a:r>
            <a:r>
              <a:rPr lang="en-US" i="1" dirty="0"/>
              <a:t> </a:t>
            </a:r>
            <a:r>
              <a:rPr lang="en-US" i="1" dirty="0" err="1"/>
              <a:t>yardım</a:t>
            </a:r>
            <a:r>
              <a:rPr lang="en-US" i="1" dirty="0"/>
              <a:t> et. </a:t>
            </a:r>
            <a:r>
              <a:rPr lang="en-US" i="1" dirty="0" err="1"/>
              <a:t>Lütfunla</a:t>
            </a:r>
            <a:r>
              <a:rPr lang="en-US" i="1" dirty="0"/>
              <a:t>, </a:t>
            </a:r>
            <a:r>
              <a:rPr lang="en-US" i="1" dirty="0" err="1"/>
              <a:t>yeteneklerimin</a:t>
            </a:r>
            <a:r>
              <a:rPr lang="en-US" i="1" dirty="0"/>
              <a:t> </a:t>
            </a:r>
            <a:r>
              <a:rPr lang="en-US" i="1" dirty="0" err="1"/>
              <a:t>en</a:t>
            </a:r>
            <a:r>
              <a:rPr lang="en-US" i="1" dirty="0"/>
              <a:t> </a:t>
            </a:r>
            <a:r>
              <a:rPr lang="en-US" i="1" dirty="0" err="1"/>
              <a:t>iyisine</a:t>
            </a:r>
            <a:r>
              <a:rPr lang="en-US" i="1" dirty="0"/>
              <a:t> </a:t>
            </a:r>
            <a:r>
              <a:rPr lang="en-US" i="1" dirty="0" err="1"/>
              <a:t>odaklanmam</a:t>
            </a:r>
            <a:r>
              <a:rPr lang="en-US" i="1" dirty="0"/>
              <a:t> </a:t>
            </a:r>
            <a:r>
              <a:rPr lang="en-US" i="1" dirty="0" err="1"/>
              <a:t>ve</a:t>
            </a:r>
            <a:r>
              <a:rPr lang="en-US" i="1" dirty="0"/>
              <a:t> </a:t>
            </a:r>
            <a:r>
              <a:rPr lang="en-US" i="1" dirty="0" err="1"/>
              <a:t>şimdiden</a:t>
            </a:r>
            <a:r>
              <a:rPr lang="en-US" i="1" dirty="0"/>
              <a:t> </a:t>
            </a:r>
            <a:r>
              <a:rPr lang="en-US" i="1" dirty="0" err="1"/>
              <a:t>hazırlanmam</a:t>
            </a:r>
            <a:r>
              <a:rPr lang="en-US" i="1" dirty="0"/>
              <a:t> </a:t>
            </a:r>
            <a:r>
              <a:rPr lang="en-US" i="1" dirty="0" err="1"/>
              <a:t>için</a:t>
            </a:r>
            <a:r>
              <a:rPr lang="en-US" i="1" dirty="0"/>
              <a:t> </a:t>
            </a:r>
            <a:r>
              <a:rPr lang="en-US" i="1" dirty="0" err="1"/>
              <a:t>bana</a:t>
            </a:r>
            <a:r>
              <a:rPr lang="en-US" i="1" dirty="0"/>
              <a:t> </a:t>
            </a:r>
            <a:r>
              <a:rPr lang="en-US" i="1" dirty="0" err="1"/>
              <a:t>yardım</a:t>
            </a:r>
            <a:r>
              <a:rPr lang="en-US" i="1" dirty="0"/>
              <a:t> et. </a:t>
            </a:r>
            <a:r>
              <a:rPr lang="en-US" i="1" dirty="0" err="1"/>
              <a:t>Benim</a:t>
            </a:r>
            <a:r>
              <a:rPr lang="en-US" i="1" dirty="0"/>
              <a:t> </a:t>
            </a:r>
            <a:r>
              <a:rPr lang="en-US" i="1" dirty="0" err="1"/>
              <a:t>için</a:t>
            </a:r>
            <a:r>
              <a:rPr lang="en-US" i="1" dirty="0"/>
              <a:t> </a:t>
            </a:r>
            <a:r>
              <a:rPr lang="en-US" i="1" dirty="0" err="1"/>
              <a:t>arzuladığın</a:t>
            </a:r>
            <a:r>
              <a:rPr lang="en-US" i="1" dirty="0"/>
              <a:t> her </a:t>
            </a:r>
            <a:r>
              <a:rPr lang="en-US" i="1" dirty="0" err="1"/>
              <a:t>şeyi</a:t>
            </a:r>
            <a:r>
              <a:rPr lang="en-US" i="1" dirty="0"/>
              <a:t> </a:t>
            </a:r>
            <a:r>
              <a:rPr lang="en-US" i="1" dirty="0" err="1"/>
              <a:t>başarabilmemde</a:t>
            </a:r>
            <a:r>
              <a:rPr lang="en-US" i="1" dirty="0"/>
              <a:t> </a:t>
            </a:r>
            <a:r>
              <a:rPr lang="en-US" i="1" dirty="0" err="1"/>
              <a:t>yardımcı</a:t>
            </a:r>
            <a:r>
              <a:rPr lang="en-US" i="1" dirty="0"/>
              <a:t> </a:t>
            </a:r>
            <a:r>
              <a:rPr lang="en-US" i="1" dirty="0" err="1"/>
              <a:t>ol</a:t>
            </a:r>
            <a:r>
              <a:rPr lang="en-US" i="1" dirty="0"/>
              <a:t>.</a:t>
            </a:r>
          </a:p>
          <a:p>
            <a:pPr marL="0" indent="0" algn="ctr">
              <a:lnSpc>
                <a:spcPct val="100000"/>
              </a:lnSpc>
              <a:buNone/>
            </a:pPr>
            <a:endParaRPr lang="en-US" dirty="0"/>
          </a:p>
        </p:txBody>
      </p:sp>
    </p:spTree>
    <p:extLst>
      <p:ext uri="{BB962C8B-B14F-4D97-AF65-F5344CB8AC3E}">
        <p14:creationId xmlns:p14="http://schemas.microsoft.com/office/powerpoint/2010/main" val="1007710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1362</Words>
  <Application>Microsoft Macintosh PowerPoint</Application>
  <PresentationFormat>On-screen Show (4:3)</PresentationFormat>
  <Paragraphs>244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Palatino Linotype</vt:lpstr>
      <vt:lpstr>Office Theme</vt:lpstr>
      <vt:lpstr>PowerPoint Presentation</vt:lpstr>
      <vt:lpstr>PowerPoint Presentation</vt:lpstr>
      <vt:lpstr>PowerPoint Presentation</vt:lpstr>
      <vt:lpstr>PowerPoint Presentation</vt:lpstr>
      <vt:lpstr>PowerPoint Presentation</vt:lpstr>
      <vt:lpstr>PowerPoint Presentation</vt:lpstr>
      <vt:lpstr>Women with goals include: Hedefleri olan kadınlar:</vt:lpstr>
      <vt:lpstr>PowerPoint Presentation</vt:lpstr>
      <vt:lpstr>PowerPoint Presentation</vt:lpstr>
      <vt:lpstr>RATE YOURSELF KENDİNİZİ DEĞERLENDİRİN</vt:lpstr>
      <vt:lpstr>MY GOALS FOR THIS YEAR BU YIL İÇİN HEDEFLERİM</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19</cp:revision>
  <dcterms:created xsi:type="dcterms:W3CDTF">2016-03-01T16:29:43Z</dcterms:created>
  <dcterms:modified xsi:type="dcterms:W3CDTF">2018-03-23T18:32:54Z</dcterms:modified>
</cp:coreProperties>
</file>