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67" r:id="rId2"/>
    <p:sldId id="256" r:id="rId3"/>
    <p:sldId id="258" r:id="rId4"/>
    <p:sldId id="259" r:id="rId5"/>
    <p:sldId id="260" r:id="rId6"/>
    <p:sldId id="261" r:id="rId7"/>
    <p:sldId id="265" r:id="rId8"/>
    <p:sldId id="262" r:id="rId9"/>
    <p:sldId id="263" r:id="rId10"/>
    <p:sldId id="264"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71"/>
    <p:restoredTop sz="70128"/>
  </p:normalViewPr>
  <p:slideViewPr>
    <p:cSldViewPr snapToGrid="0" snapToObjects="1">
      <p:cViewPr>
        <p:scale>
          <a:sx n="80" d="100"/>
          <a:sy n="80" d="100"/>
        </p:scale>
        <p:origin x="568" y="256"/>
      </p:cViewPr>
      <p:guideLst/>
    </p:cSldViewPr>
  </p:slideViewPr>
  <p:notesTextViewPr>
    <p:cViewPr>
      <p:scale>
        <a:sx n="1" d="1"/>
        <a:sy n="1" d="1"/>
      </p:scale>
      <p:origin x="0" y="0"/>
    </p:cViewPr>
  </p:notesTextViewPr>
  <p:notesViewPr>
    <p:cSldViewPr snapToGrid="0" snapToObjects="1">
      <p:cViewPr varScale="1">
        <p:scale>
          <a:sx n="48" d="100"/>
          <a:sy n="48" d="100"/>
        </p:scale>
        <p:origin x="3208"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15296B-61CB-3A41-AF7C-CA5BD31A8AF3}"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578328-8B5B-8D45-B7C3-16DCDDD9ADF4}" type="slidenum">
              <a:rPr lang="en-US" smtClean="0"/>
              <a:t>‹#›</a:t>
            </a:fld>
            <a:endParaRPr lang="en-US"/>
          </a:p>
        </p:txBody>
      </p:sp>
    </p:spTree>
    <p:extLst>
      <p:ext uri="{BB962C8B-B14F-4D97-AF65-F5344CB8AC3E}">
        <p14:creationId xmlns:p14="http://schemas.microsoft.com/office/powerpoint/2010/main" val="1945795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39810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SUPPORTIVE WOMAN</a:t>
            </a:r>
          </a:p>
          <a:p>
            <a:r>
              <a:rPr lang="tr-TR" sz="1200" b="1" i="1" kern="1200" dirty="0" smtClean="0">
                <a:solidFill>
                  <a:schemeClr val="tx1"/>
                </a:solidFill>
                <a:effectLst/>
                <a:latin typeface="+mn-lt"/>
                <a:ea typeface="+mn-ea"/>
                <a:cs typeface="+mn-cs"/>
              </a:rPr>
              <a:t>DESTEKLEYİCİ BİR KADIN</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2</a:t>
            </a:fld>
            <a:endParaRPr lang="en-US"/>
          </a:p>
        </p:txBody>
      </p:sp>
    </p:spTree>
    <p:extLst>
      <p:ext uri="{BB962C8B-B14F-4D97-AF65-F5344CB8AC3E}">
        <p14:creationId xmlns:p14="http://schemas.microsoft.com/office/powerpoint/2010/main" val="1059869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smtClean="0">
                <a:solidFill>
                  <a:schemeClr val="tx1"/>
                </a:solidFill>
                <a:effectLst/>
                <a:latin typeface="+mn-lt"/>
                <a:ea typeface="+mn-ea"/>
                <a:cs typeface="+mn-cs"/>
              </a:rPr>
              <a:t>“Beloved, let us love one another, for love is of God; </a:t>
            </a:r>
          </a:p>
          <a:p>
            <a:r>
              <a:rPr lang="en-US" sz="1200" i="0" kern="1200" dirty="0" smtClean="0">
                <a:solidFill>
                  <a:schemeClr val="tx1"/>
                </a:solidFill>
                <a:effectLst/>
                <a:latin typeface="+mn-lt"/>
                <a:ea typeface="+mn-ea"/>
                <a:cs typeface="+mn-cs"/>
              </a:rPr>
              <a:t>and everyone who loves is born of God and knows God.” </a:t>
            </a:r>
          </a:p>
          <a:p>
            <a:r>
              <a:rPr lang="en-US" sz="1200" i="0" kern="1200" dirty="0" smtClean="0">
                <a:solidFill>
                  <a:schemeClr val="tx1"/>
                </a:solidFill>
                <a:effectLst/>
                <a:latin typeface="+mn-lt"/>
                <a:ea typeface="+mn-ea"/>
                <a:cs typeface="+mn-cs"/>
              </a:rPr>
              <a:t>1 John 4:7, NKJV</a:t>
            </a:r>
          </a:p>
          <a:p>
            <a:r>
              <a:rPr lang="tr-TR" sz="1200" i="1" kern="1200" dirty="0" smtClean="0">
                <a:solidFill>
                  <a:schemeClr val="tx1"/>
                </a:solidFill>
                <a:effectLst/>
                <a:latin typeface="+mn-lt"/>
                <a:ea typeface="+mn-ea"/>
                <a:cs typeface="+mn-cs"/>
              </a:rPr>
              <a:t>"Sevgili kardeşlerim, birbirimizi sevelim. Çünkü sevgi Tanrı'dandır.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Seven herkes Tanrı'dan doğmuştur ve Tanrı'yı tanır."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a:t>
            </a:r>
            <a:r>
              <a:rPr lang="tr-TR" sz="1200" i="1" kern="1200" dirty="0" err="1" smtClean="0">
                <a:solidFill>
                  <a:schemeClr val="tx1"/>
                </a:solidFill>
                <a:effectLst/>
                <a:latin typeface="+mn-lt"/>
                <a:ea typeface="+mn-ea"/>
                <a:cs typeface="+mn-cs"/>
              </a:rPr>
              <a:t>Yuhanna</a:t>
            </a:r>
            <a:r>
              <a:rPr lang="tr-TR" sz="1200" i="1" kern="1200" dirty="0" smtClean="0">
                <a:solidFill>
                  <a:schemeClr val="tx1"/>
                </a:solidFill>
                <a:effectLst/>
                <a:latin typeface="+mn-lt"/>
                <a:ea typeface="+mn-ea"/>
                <a:cs typeface="+mn-cs"/>
              </a:rPr>
              <a:t> 4:7</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Women need women, and everyone needs a supportive friend or two. Without someone we can trust, we can shrivel up and die. God made us to live together in peace and harmony and to support one another. Sin marred this ideal, yet as Christians in a community of forgiveness and love, a supportive network can be created.  </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Kadınların kadınlara ihtiyacı vardır ve herkesin destekleyici bir veya iki arkadaşa ihtiyacı vardır. Güvenebileceğimiz biri olmadan, büzüşebilir ve ölebiliriz. Rab bizi barış ve huzur içinde yaşamamız ve birbirimizi desteklememiz için yaptı. Günah bu ideali gölgeledi, ancak bağışlanma ve sevgi topluluğundaki Hristiyanlar olarak destekleyici bir ağ oluşturulabilir.</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Anne Sullivan was an unwanted, unloved, and blind teenager. Her mother had died, her father had deserted her, and her only brother died while they were in a miserable orphanage. All alone, she retreated into herself. In anger, she kicked and screamed when people came near. Her caregivers labelled her as mad. However, a kind nurse loved and supported her and won her confidence. In time Anne Sullivan became Helen Keller’s teacher and helped her overcome the isolation of blindness and deafness. Both Anne and Helen knew what it was to be supported by a caring friend.</a:t>
            </a:r>
            <a:r>
              <a:rPr lang="en-US" dirty="0" smtClean="0">
                <a:effectLst/>
              </a:rPr>
              <a:t> </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Anne </a:t>
            </a:r>
            <a:r>
              <a:rPr lang="tr-TR" sz="1200" i="1" kern="1200" dirty="0" err="1" smtClean="0">
                <a:solidFill>
                  <a:schemeClr val="tx1"/>
                </a:solidFill>
                <a:effectLst/>
                <a:latin typeface="+mn-lt"/>
                <a:ea typeface="+mn-ea"/>
                <a:cs typeface="+mn-cs"/>
              </a:rPr>
              <a:t>Sullivan</a:t>
            </a:r>
            <a:r>
              <a:rPr lang="tr-TR" sz="1200" i="1" kern="1200" dirty="0" smtClean="0">
                <a:solidFill>
                  <a:schemeClr val="tx1"/>
                </a:solidFill>
                <a:effectLst/>
                <a:latin typeface="+mn-lt"/>
                <a:ea typeface="+mn-ea"/>
                <a:cs typeface="+mn-cs"/>
              </a:rPr>
              <a:t>, istenmeyen, sevilmeyen ve kör bir ergendi. Annesi ölmüştü, babası onu terk etmişti ve tek kardeşi sefil bir yetimhanedelerken ölmüştü. Tek başına, kendi içine çekildi. Öfke içinde insanlar yaklaştığında onları tekmeledi ve çığlık attı. Bakıcıları onu deli diye etiketlediler. Bununla birlikte, bir hemşire onu sevdi, destekledi ve güvenini kazandı. Zamanla, Anne </a:t>
            </a:r>
            <a:r>
              <a:rPr lang="tr-TR" sz="1200" i="1" kern="1200" dirty="0" err="1" smtClean="0">
                <a:solidFill>
                  <a:schemeClr val="tx1"/>
                </a:solidFill>
                <a:effectLst/>
                <a:latin typeface="+mn-lt"/>
                <a:ea typeface="+mn-ea"/>
                <a:cs typeface="+mn-cs"/>
              </a:rPr>
              <a:t>Sullivan</a:t>
            </a:r>
            <a:r>
              <a:rPr lang="tr-TR" sz="1200" i="1" kern="1200" dirty="0" smtClean="0">
                <a:solidFill>
                  <a:schemeClr val="tx1"/>
                </a:solidFill>
                <a:effectLst/>
                <a:latin typeface="+mn-lt"/>
                <a:ea typeface="+mn-ea"/>
                <a:cs typeface="+mn-cs"/>
              </a:rPr>
              <a:t>, Helen </a:t>
            </a:r>
            <a:r>
              <a:rPr lang="tr-TR" sz="1200" i="1" kern="1200" dirty="0" err="1" smtClean="0">
                <a:solidFill>
                  <a:schemeClr val="tx1"/>
                </a:solidFill>
                <a:effectLst/>
                <a:latin typeface="+mn-lt"/>
                <a:ea typeface="+mn-ea"/>
                <a:cs typeface="+mn-cs"/>
              </a:rPr>
              <a:t>Keller'in</a:t>
            </a:r>
            <a:r>
              <a:rPr lang="tr-TR" sz="1200" i="1" kern="1200" dirty="0" smtClean="0">
                <a:solidFill>
                  <a:schemeClr val="tx1"/>
                </a:solidFill>
                <a:effectLst/>
                <a:latin typeface="+mn-lt"/>
                <a:ea typeface="+mn-ea"/>
                <a:cs typeface="+mn-cs"/>
              </a:rPr>
              <a:t> öğretmeni oldu, körlük ve sağırlığın getirdiği izolasyonun üstesinden gelmesine yardım etti. Hem Anne hem de Helen, ilgilenen bir arkadaş tarafından nasıl destekleneceğini biliyordu.</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3</a:t>
            </a:fld>
            <a:endParaRPr lang="en-US"/>
          </a:p>
        </p:txBody>
      </p:sp>
    </p:spTree>
    <p:extLst>
      <p:ext uri="{BB962C8B-B14F-4D97-AF65-F5344CB8AC3E}">
        <p14:creationId xmlns:p14="http://schemas.microsoft.com/office/powerpoint/2010/main" val="1100344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God’s Word says, “Dear friends, let us love one another, for love comes from God. Everyone who loves has been born of God and knows God”</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 John 4:7).</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Sözü der ki, "Sevgili kardeşlerim, birbirimizi sevelim. Çünkü sevgi Tanrı'dandır. Seven herkes Tanrı'dan doğmuştur ve Tanrı'yı tanır." (1. </a:t>
            </a:r>
            <a:r>
              <a:rPr lang="tr-TR" sz="1200" i="1" kern="1200" dirty="0" err="1" smtClean="0">
                <a:solidFill>
                  <a:schemeClr val="tx1"/>
                </a:solidFill>
                <a:effectLst/>
                <a:latin typeface="+mn-lt"/>
                <a:ea typeface="+mn-ea"/>
                <a:cs typeface="+mn-cs"/>
              </a:rPr>
              <a:t>Yuhanna</a:t>
            </a:r>
            <a:r>
              <a:rPr lang="tr-TR" sz="1200" i="1" kern="1200" dirty="0" smtClean="0">
                <a:solidFill>
                  <a:schemeClr val="tx1"/>
                </a:solidFill>
                <a:effectLst/>
                <a:latin typeface="+mn-lt"/>
                <a:ea typeface="+mn-ea"/>
                <a:cs typeface="+mn-cs"/>
              </a:rPr>
              <a:t> 4:7).</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Mother Teresa has been an inspiration to many. She helped thousands of poor people, but she was able to do this only because she had a supportive network of helpers. </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Rahibe Teresa birçok insana ilham kaynağı olmuştur. Binlerce yoksul insana yardım etti, ancak bunu sadece destekleyici bir yardım ağı olduğu için başardı.</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Many famous women have done great things for humanity but they do not do it alone. They have created a large network of supporters around them. No woman is an island. We do not and cannot walk alone. We cannot achieve success alone. None of us live to ourselves, accomplishing everything on our own (see Romans 14:7).</a:t>
            </a:r>
          </a:p>
          <a:p>
            <a:r>
              <a:rPr lang="tr-TR" sz="1200" i="1" kern="1200" dirty="0" smtClean="0">
                <a:solidFill>
                  <a:schemeClr val="tx1"/>
                </a:solidFill>
                <a:effectLst/>
                <a:latin typeface="+mn-lt"/>
                <a:ea typeface="+mn-ea"/>
                <a:cs typeface="+mn-cs"/>
              </a:rPr>
              <a:t>Birçok ünlü kadın insanlık için büyük şeyler yapmış, ancak bunu tek başlarına yapmamışlardır. Etraflarında geniş bir yardım ağı yaratmışlardır. Hiçbir kadın bir ada değildir. Yalnız yürümeyiz ve yürüyemeyiz. Tek başımıza başarıya ulaşamayız. Her şeyi kendi başımıza hallederek hiçbirimiz kendi kendine yaşayamaz (bkz. Romalılar 14:7).</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4</a:t>
            </a:fld>
            <a:endParaRPr lang="en-US"/>
          </a:p>
        </p:txBody>
      </p:sp>
    </p:spTree>
    <p:extLst>
      <p:ext uri="{BB962C8B-B14F-4D97-AF65-F5344CB8AC3E}">
        <p14:creationId xmlns:p14="http://schemas.microsoft.com/office/powerpoint/2010/main" val="506234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0325" y="887413"/>
            <a:ext cx="2554288" cy="1916112"/>
          </a:xfrm>
        </p:spPr>
      </p:sp>
      <p:sp>
        <p:nvSpPr>
          <p:cNvPr id="3" name="Notes Placeholder 2"/>
          <p:cNvSpPr>
            <a:spLocks noGrp="1"/>
          </p:cNvSpPr>
          <p:nvPr>
            <p:ph type="body" idx="1"/>
          </p:nvPr>
        </p:nvSpPr>
        <p:spPr>
          <a:xfrm>
            <a:off x="685800" y="3163423"/>
            <a:ext cx="5486400" cy="360045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WHAT IS A NETWORK? </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AĞ</a:t>
            </a:r>
            <a:r>
              <a:rPr lang="tr-TR" sz="1200" b="1" i="1" kern="1200" baseline="0" dirty="0" smtClean="0">
                <a:solidFill>
                  <a:schemeClr val="tx1"/>
                </a:solidFill>
                <a:effectLst/>
                <a:latin typeface="+mn-lt"/>
                <a:ea typeface="+mn-ea"/>
                <a:cs typeface="+mn-cs"/>
              </a:rPr>
              <a:t> NEDİR?</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Today we often hear the word </a:t>
            </a:r>
            <a:r>
              <a:rPr lang="en-US" sz="1200" i="1" kern="1200" dirty="0" smtClean="0">
                <a:solidFill>
                  <a:schemeClr val="tx1"/>
                </a:solidFill>
                <a:effectLst/>
                <a:latin typeface="+mn-lt"/>
                <a:ea typeface="+mn-ea"/>
                <a:cs typeface="+mn-cs"/>
              </a:rPr>
              <a:t>network</a:t>
            </a:r>
            <a:r>
              <a:rPr lang="en-US" sz="1200" kern="1200" dirty="0" smtClean="0">
                <a:solidFill>
                  <a:schemeClr val="tx1"/>
                </a:solidFill>
                <a:effectLst/>
                <a:latin typeface="+mn-lt"/>
                <a:ea typeface="+mn-ea"/>
                <a:cs typeface="+mn-cs"/>
              </a:rPr>
              <a:t>. This refers to a person’s circle of contacts. This circle consists of six recognizable levels of association:</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Bugün biz fazlasıyla ağ kelimesini duyuyoruz. Bu, bir kişinin irtibat çevresi anlamına gelir. Bu çevre altı saptanabilir çağrışım seviyesinden oluşur:</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Level 1 - Very close friends.</a:t>
            </a:r>
            <a:r>
              <a:rPr lang="en-US" sz="1200" kern="1200" dirty="0" smtClean="0">
                <a:solidFill>
                  <a:schemeClr val="tx1"/>
                </a:solidFill>
                <a:effectLst/>
                <a:latin typeface="+mn-lt"/>
                <a:ea typeface="+mn-ea"/>
                <a:cs typeface="+mn-cs"/>
              </a:rPr>
              <a:t> These are people we share with at an intimate level the deeper things of our souls—our hopes, fears, joys, and concerns. We may have only two or three friends at this level.</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Seviye 1 - Çok yakın arkadaşlar.</a:t>
            </a:r>
            <a:r>
              <a:rPr lang="tr-TR" sz="1200" i="1" kern="1200" dirty="0" smtClean="0">
                <a:solidFill>
                  <a:schemeClr val="tx1"/>
                </a:solidFill>
                <a:effectLst/>
                <a:latin typeface="+mn-lt"/>
                <a:ea typeface="+mn-ea"/>
                <a:cs typeface="+mn-cs"/>
              </a:rPr>
              <a:t> Bunlar, ruhlarımızın daha derindeki şeyleri samimi bir düzeyde paylaştığımız insanlardır—umutlarımız, korkularımız, sevinçlerimiz ve endişelerimiz. Bu seviyede sadece iki ya da üç arkadaşımız olabilir.</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Level 2 - Good friends</a:t>
            </a:r>
            <a:r>
              <a:rPr lang="en-US" sz="1200" b="1" i="1"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These are people (perhaps 12-20) we see often because we enjoy being with them. We eat, party, talk, travel together. We share but not as intimately as with those at Level 1.</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Seviye 2 - İyi arkadaşlar.</a:t>
            </a:r>
            <a:r>
              <a:rPr lang="tr-TR" sz="1200" i="1" kern="1200" dirty="0" smtClean="0">
                <a:solidFill>
                  <a:schemeClr val="tx1"/>
                </a:solidFill>
                <a:effectLst/>
                <a:latin typeface="+mn-lt"/>
                <a:ea typeface="+mn-ea"/>
                <a:cs typeface="+mn-cs"/>
              </a:rPr>
              <a:t> Bunlar, sıklıkla gördüğümüz insanlardır (belki de 12-20), çünkü onlarla birlikte olmaktan hoşlanıyoruz. Birlikte yeriz, eğleniriz, sohbet ederiz, seyahat ederiz. Ancak Seviye 1'dekilerle olduğu kadar samimi paylaşımlarda bulunmuyoruz.</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Level 3 - Casual friends.</a:t>
            </a:r>
            <a:r>
              <a:rPr lang="en-US" sz="1200" kern="1200" dirty="0" smtClean="0">
                <a:solidFill>
                  <a:schemeClr val="tx1"/>
                </a:solidFill>
                <a:effectLst/>
                <a:latin typeface="+mn-lt"/>
                <a:ea typeface="+mn-ea"/>
                <a:cs typeface="+mn-cs"/>
              </a:rPr>
              <a:t> In this group (50-100) are our neighbors and church family. There are warm feelings when we meet; we share many of the same experiences but not our close feelings.</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Seviye 3 - Sıradan arkadaşlar.</a:t>
            </a:r>
            <a:r>
              <a:rPr lang="tr-TR" sz="1200" i="1" kern="1200" dirty="0" smtClean="0">
                <a:solidFill>
                  <a:schemeClr val="tx1"/>
                </a:solidFill>
                <a:effectLst/>
                <a:latin typeface="+mn-lt"/>
                <a:ea typeface="+mn-ea"/>
                <a:cs typeface="+mn-cs"/>
              </a:rPr>
              <a:t> Bu grupta (50-100) komşularımız ve kilise ailemiz var. Karşılaştığımızda birbirimize sıcak duygularımız olur. Aynı deneyimlerimizden birçoğunu paylaşıyoruz ancak özel hislerimizi değil.</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Level 4 - Work associates and extended family.</a:t>
            </a:r>
            <a:r>
              <a:rPr lang="en-US" sz="1200" kern="1200" dirty="0" smtClean="0">
                <a:solidFill>
                  <a:schemeClr val="tx1"/>
                </a:solidFill>
                <a:effectLst/>
                <a:latin typeface="+mn-lt"/>
                <a:ea typeface="+mn-ea"/>
                <a:cs typeface="+mn-cs"/>
              </a:rPr>
              <a:t> We see these people on a daily basis in connection with work or school, or occasionally at family gatherings.  </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Seviye 4 - İş ortakları ve geniş aile.</a:t>
            </a:r>
            <a:r>
              <a:rPr lang="tr-TR" sz="1200" i="1" kern="1200" dirty="0" smtClean="0">
                <a:solidFill>
                  <a:schemeClr val="tx1"/>
                </a:solidFill>
                <a:effectLst/>
                <a:latin typeface="+mn-lt"/>
                <a:ea typeface="+mn-ea"/>
                <a:cs typeface="+mn-cs"/>
              </a:rPr>
              <a:t> Bu insanları günlük olarak iş veya okul ile birlikte ya da arada sırada aile toplantıları sırasında görüyoruz.</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Level 5 - Faraway friends.</a:t>
            </a:r>
            <a:r>
              <a:rPr lang="en-US" sz="1200" kern="1200" dirty="0" smtClean="0">
                <a:solidFill>
                  <a:schemeClr val="tx1"/>
                </a:solidFill>
                <a:effectLst/>
                <a:latin typeface="+mn-lt"/>
                <a:ea typeface="+mn-ea"/>
                <a:cs typeface="+mn-cs"/>
              </a:rPr>
              <a:t> These are people who have moved from the inner circles of our network toward the outer edge. Either they or we have moved. We exchange letters, emails.</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Seviye 5 - Uzak arkadaşlar.</a:t>
            </a:r>
            <a:r>
              <a:rPr lang="tr-TR" sz="1200" i="1" kern="1200" dirty="0" smtClean="0">
                <a:solidFill>
                  <a:schemeClr val="tx1"/>
                </a:solidFill>
                <a:effectLst/>
                <a:latin typeface="+mn-lt"/>
                <a:ea typeface="+mn-ea"/>
                <a:cs typeface="+mn-cs"/>
              </a:rPr>
              <a:t> Bunlar, ağımızın iç çevresinden dış kenarlara doğru hareket etmiş insanlardır. Ya onlar ya da biz taşındık. Mektuplaşır, e-postalar göndeririz.</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Level 6 - Acquaintances.</a:t>
            </a:r>
            <a:r>
              <a:rPr lang="en-US" sz="1200" kern="1200" dirty="0" smtClean="0">
                <a:solidFill>
                  <a:schemeClr val="tx1"/>
                </a:solidFill>
                <a:effectLst/>
                <a:latin typeface="+mn-lt"/>
                <a:ea typeface="+mn-ea"/>
                <a:cs typeface="+mn-cs"/>
              </a:rPr>
              <a:t> These are people we have met; we know their names and a little about them, but we don’t really count them as friends. The number in this group may be in the hundreds or even thousands.</a:t>
            </a:r>
          </a:p>
          <a:p>
            <a:r>
              <a:rPr lang="tr-TR" sz="1200" b="1" i="1" kern="1200" dirty="0" smtClean="0">
                <a:solidFill>
                  <a:schemeClr val="tx1"/>
                </a:solidFill>
                <a:effectLst/>
                <a:latin typeface="+mn-lt"/>
                <a:ea typeface="+mn-ea"/>
                <a:cs typeface="+mn-cs"/>
              </a:rPr>
              <a:t>Seviye 6 - Tanıdıklar.</a:t>
            </a:r>
            <a:r>
              <a:rPr lang="tr-TR" sz="1200" i="1" kern="1200" dirty="0" smtClean="0">
                <a:solidFill>
                  <a:schemeClr val="tx1"/>
                </a:solidFill>
                <a:effectLst/>
                <a:latin typeface="+mn-lt"/>
                <a:ea typeface="+mn-ea"/>
                <a:cs typeface="+mn-cs"/>
              </a:rPr>
              <a:t> Bunlar tanıştığımız insanlardır. Adlarını biliyoruz ve onları biraz tanıyoruz, fakat onları gerçekten arkadaş olarak saymıyoruz. Bu gruptaki sayı yüzlerce hatta binlerce olabilir. </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5</a:t>
            </a:fld>
            <a:endParaRPr lang="en-US"/>
          </a:p>
        </p:txBody>
      </p:sp>
    </p:spTree>
    <p:extLst>
      <p:ext uri="{BB962C8B-B14F-4D97-AF65-F5344CB8AC3E}">
        <p14:creationId xmlns:p14="http://schemas.microsoft.com/office/powerpoint/2010/main" val="438449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Church growth experts tell us that 85% of members baptized in the church come from among our personal networks. They also tell us that a new member needs at least seven close or good friends within the church if that new member is to remain. We need each other, we depend on each other, and women especially need other women as supportive friends.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Kilise gelişimi uzmanları, kilisede vaftiz edilen üyelerin % 85'inin kişisel ağlarımızdan geldiğini söylüyor. Ayrıca yeni bir üyenin kalıcılığı için kilisede en az yedi yakın veya iyi arkadaşa ihtiyaç duyduğunu da söylüyorlar. Birbirimize ihtiyacımız var, birbirimize bağlıyız ve kadınların özellikle diğer kadınlara destekleyici arkadaş olarak ihtiyaçları var.</a:t>
            </a:r>
            <a:endParaRPr lang="en-US" sz="1200" i="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2578328-8B5B-8D45-B7C3-16DCDDD9ADF4}" type="slidenum">
              <a:rPr lang="en-US" smtClean="0"/>
              <a:t>6</a:t>
            </a:fld>
            <a:endParaRPr lang="en-US"/>
          </a:p>
        </p:txBody>
      </p:sp>
    </p:spTree>
    <p:extLst>
      <p:ext uri="{BB962C8B-B14F-4D97-AF65-F5344CB8AC3E}">
        <p14:creationId xmlns:p14="http://schemas.microsoft.com/office/powerpoint/2010/main" val="2054792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0" y="833438"/>
            <a:ext cx="2446338" cy="1835150"/>
          </a:xfrm>
        </p:spPr>
      </p:sp>
      <p:sp>
        <p:nvSpPr>
          <p:cNvPr id="3" name="Notes Placeholder 2"/>
          <p:cNvSpPr>
            <a:spLocks noGrp="1"/>
          </p:cNvSpPr>
          <p:nvPr>
            <p:ph type="body" idx="1"/>
          </p:nvPr>
        </p:nvSpPr>
        <p:spPr>
          <a:xfrm>
            <a:off x="685800" y="2840693"/>
            <a:ext cx="5486400" cy="3600450"/>
          </a:xfrm>
        </p:spPr>
        <p:txBody>
          <a:bodyPr/>
          <a:lstStyle/>
          <a:p>
            <a:r>
              <a:rPr lang="en-US" sz="1200" kern="1200" dirty="0" smtClean="0">
                <a:solidFill>
                  <a:schemeClr val="tx1"/>
                </a:solidFill>
                <a:effectLst/>
                <a:latin typeface="+mn-lt"/>
                <a:ea typeface="+mn-ea"/>
                <a:cs typeface="+mn-cs"/>
              </a:rPr>
              <a:t>Six specific habits to expand a personal network:</a:t>
            </a:r>
          </a:p>
          <a:p>
            <a:r>
              <a:rPr lang="en-US" sz="1200" b="1" kern="1200" dirty="0" smtClean="0">
                <a:solidFill>
                  <a:schemeClr val="tx1"/>
                </a:solidFill>
                <a:effectLst/>
                <a:latin typeface="+mn-lt"/>
                <a:ea typeface="+mn-ea"/>
                <a:cs typeface="+mn-cs"/>
              </a:rPr>
              <a:t>1.</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Experience doing.</a:t>
            </a:r>
            <a:r>
              <a:rPr lang="en-US" sz="1200" kern="1200" dirty="0" smtClean="0">
                <a:solidFill>
                  <a:schemeClr val="tx1"/>
                </a:solidFill>
                <a:effectLst/>
                <a:latin typeface="+mn-lt"/>
                <a:ea typeface="+mn-ea"/>
                <a:cs typeface="+mn-cs"/>
              </a:rPr>
              <a:t> She expands her network by learning new skills through classes, workshops, seminars, sports, church work, or community activities.</a:t>
            </a:r>
          </a:p>
          <a:p>
            <a:r>
              <a:rPr lang="en-US" sz="1200" b="1" kern="1200" dirty="0" smtClean="0">
                <a:solidFill>
                  <a:schemeClr val="tx1"/>
                </a:solidFill>
                <a:effectLst/>
                <a:latin typeface="+mn-lt"/>
                <a:ea typeface="+mn-ea"/>
                <a:cs typeface="+mn-cs"/>
              </a:rPr>
              <a:t>2.</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Risk linking</a:t>
            </a:r>
            <a:r>
              <a:rPr lang="en-US" sz="1200" kern="1200" dirty="0" smtClean="0">
                <a:solidFill>
                  <a:schemeClr val="tx1"/>
                </a:solidFill>
                <a:effectLst/>
                <a:latin typeface="+mn-lt"/>
                <a:ea typeface="+mn-ea"/>
                <a:cs typeface="+mn-cs"/>
              </a:rPr>
              <a:t>. A woman of excellence seeks out ways to meet new people, especially those who are successful. She will risk linking with others</a:t>
            </a:r>
            <a:r>
              <a:rPr lang="en-US" sz="1200" u="sng"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3.</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Show belonging.</a:t>
            </a:r>
            <a:r>
              <a:rPr lang="en-US" sz="1200" kern="1200" dirty="0" smtClean="0">
                <a:solidFill>
                  <a:schemeClr val="tx1"/>
                </a:solidFill>
                <a:effectLst/>
                <a:latin typeface="+mn-lt"/>
                <a:ea typeface="+mn-ea"/>
                <a:cs typeface="+mn-cs"/>
              </a:rPr>
              <a:t> The successful woman gets involved. She shows that she belongs by participating in sponsored activities and showing her enthusiasm. She is a booster for any group she joins.</a:t>
            </a:r>
          </a:p>
          <a:p>
            <a:r>
              <a:rPr lang="en-US" sz="1200" b="1" kern="1200" dirty="0" smtClean="0">
                <a:solidFill>
                  <a:schemeClr val="tx1"/>
                </a:solidFill>
                <a:effectLst/>
                <a:latin typeface="+mn-lt"/>
                <a:ea typeface="+mn-ea"/>
                <a:cs typeface="+mn-cs"/>
              </a:rPr>
              <a:t>4.</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Blessing through gifts. </a:t>
            </a:r>
            <a:r>
              <a:rPr lang="en-US" sz="1200" kern="1200" dirty="0" smtClean="0">
                <a:solidFill>
                  <a:schemeClr val="tx1"/>
                </a:solidFill>
                <a:effectLst/>
                <a:latin typeface="+mn-lt"/>
                <a:ea typeface="+mn-ea"/>
                <a:cs typeface="+mn-cs"/>
              </a:rPr>
              <a:t>The woman of excellence uses her gifts to bless others. By finding a need and filling it, she draws people and success to her doorstep.</a:t>
            </a:r>
          </a:p>
          <a:p>
            <a:r>
              <a:rPr lang="en-US" sz="1200" b="1" kern="1200" dirty="0" smtClean="0">
                <a:solidFill>
                  <a:schemeClr val="tx1"/>
                </a:solidFill>
                <a:effectLst/>
                <a:latin typeface="+mn-lt"/>
                <a:ea typeface="+mn-ea"/>
                <a:cs typeface="+mn-cs"/>
              </a:rPr>
              <a:t>5.</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Finding a mentor.</a:t>
            </a:r>
            <a:r>
              <a:rPr lang="en-US" sz="1200" kern="1200" dirty="0" smtClean="0">
                <a:solidFill>
                  <a:schemeClr val="tx1"/>
                </a:solidFill>
                <a:effectLst/>
                <a:latin typeface="+mn-lt"/>
                <a:ea typeface="+mn-ea"/>
                <a:cs typeface="+mn-cs"/>
              </a:rPr>
              <a:t> The aspiring woman finds a mentor, a successful woman or women, who can help her become a woman of excellence. A mentor gives wise counsel, listens, assists, and shares.</a:t>
            </a:r>
          </a:p>
          <a:p>
            <a:r>
              <a:rPr lang="en-US" sz="1200" b="1" kern="1200" dirty="0" smtClean="0">
                <a:solidFill>
                  <a:schemeClr val="tx1"/>
                </a:solidFill>
                <a:effectLst/>
                <a:latin typeface="+mn-lt"/>
                <a:ea typeface="+mn-ea"/>
                <a:cs typeface="+mn-cs"/>
              </a:rPr>
              <a:t>6.</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Sharing what she knows.</a:t>
            </a:r>
            <a:r>
              <a:rPr lang="en-US" sz="1200" kern="1200" dirty="0" smtClean="0">
                <a:solidFill>
                  <a:schemeClr val="tx1"/>
                </a:solidFill>
                <a:effectLst/>
                <a:latin typeface="+mn-lt"/>
                <a:ea typeface="+mn-ea"/>
                <a:cs typeface="+mn-cs"/>
              </a:rPr>
              <a:t> The successful woman shares what she knows</a:t>
            </a:r>
            <a:r>
              <a:rPr lang="en-US" sz="1200" u="sng"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with others. She looks for opportunities to teach, share, write, lead a seminar, or simply talk with a friend.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Titus 2:3,4 we read,</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“Let the aged women… teach the young women” </a:t>
            </a:r>
            <a:r>
              <a:rPr lang="en-US" sz="1200" i="1" kern="1200" dirty="0" smtClean="0">
                <a:solidFill>
                  <a:schemeClr val="tx1"/>
                </a:solidFill>
                <a:effectLst/>
                <a:latin typeface="+mn-lt"/>
                <a:ea typeface="+mn-ea"/>
                <a:cs typeface="+mn-cs"/>
              </a:rPr>
              <a:t>(KJV)</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Women need women. Many hurting women are in our churches and communities: grieving women, abused women, battered women, forsaken women, addicted women, lonely women. There are many needs, needs that only another woman can fill. Wonderful things happen when women begin to support one another. Miracles occur when women begin to expand their networks.  </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AĞIN GENİŞLETİLMESİ İÇİN 6 ALIŞKANLIK</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1. Faaliyette bulunma.</a:t>
            </a:r>
            <a:r>
              <a:rPr lang="tr-TR" sz="1200" i="1" kern="1200" dirty="0" smtClean="0">
                <a:solidFill>
                  <a:schemeClr val="tx1"/>
                </a:solidFill>
                <a:effectLst/>
                <a:latin typeface="+mn-lt"/>
                <a:ea typeface="+mn-ea"/>
                <a:cs typeface="+mn-cs"/>
              </a:rPr>
              <a:t> Kurslar, workshoplar, seminerler, spor, kilise çalışmaları veya topluluk etkinlikleri yoluyla yeni beceriler öğrenerek ağını genişletir.</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2. Bağ kurmayı göze alma.</a:t>
            </a:r>
            <a:r>
              <a:rPr lang="tr-TR" sz="1200" i="1" kern="1200" dirty="0" smtClean="0">
                <a:solidFill>
                  <a:schemeClr val="tx1"/>
                </a:solidFill>
                <a:effectLst/>
                <a:latin typeface="+mn-lt"/>
                <a:ea typeface="+mn-ea"/>
                <a:cs typeface="+mn-cs"/>
              </a:rPr>
              <a:t> Mükemmel bir kadın, özellikle başarılı olan yeni insanlarla tanışma yollarını araştırır. Başkaları ile bağ kurmayı göze alır.</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3. Aidiyet gösterin.</a:t>
            </a:r>
            <a:r>
              <a:rPr lang="tr-TR" sz="1200" i="1" kern="1200" dirty="0" smtClean="0">
                <a:solidFill>
                  <a:schemeClr val="tx1"/>
                </a:solidFill>
                <a:effectLst/>
                <a:latin typeface="+mn-lt"/>
                <a:ea typeface="+mn-ea"/>
                <a:cs typeface="+mn-cs"/>
              </a:rPr>
              <a:t> Başarılı kadın işin içine girer. Sponsorlu etkinliklere katılarak ve coşkusunu göstererek ait olduğunu gösterir. O, katıldığı herhangi bir grupta körükleyicidir.</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4. Armağanlar yoluyla </a:t>
            </a:r>
            <a:r>
              <a:rPr lang="tr-TR" sz="1200" b="1" i="1" kern="1200" dirty="0" err="1" smtClean="0">
                <a:solidFill>
                  <a:schemeClr val="tx1"/>
                </a:solidFill>
                <a:effectLst/>
                <a:latin typeface="+mn-lt"/>
                <a:ea typeface="+mn-ea"/>
                <a:cs typeface="+mn-cs"/>
              </a:rPr>
              <a:t>bereketleme</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Mükemmel kadın armağanlarını başkalarını </a:t>
            </a:r>
            <a:r>
              <a:rPr lang="tr-TR" sz="1200" i="1" kern="1200" dirty="0" err="1" smtClean="0">
                <a:solidFill>
                  <a:schemeClr val="tx1"/>
                </a:solidFill>
                <a:effectLst/>
                <a:latin typeface="+mn-lt"/>
                <a:ea typeface="+mn-ea"/>
                <a:cs typeface="+mn-cs"/>
              </a:rPr>
              <a:t>bereketlemek</a:t>
            </a:r>
            <a:r>
              <a:rPr lang="tr-TR" sz="1200" i="1" kern="1200" dirty="0" smtClean="0">
                <a:solidFill>
                  <a:schemeClr val="tx1"/>
                </a:solidFill>
                <a:effectLst/>
                <a:latin typeface="+mn-lt"/>
                <a:ea typeface="+mn-ea"/>
                <a:cs typeface="+mn-cs"/>
              </a:rPr>
              <a:t> için kullanır. Bir ihtiyacı saptayıp onu karşılayarak, insanları ve başarıyı kendine çeker.</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5. Danışman bulmak.</a:t>
            </a:r>
            <a:r>
              <a:rPr lang="tr-TR" sz="1200" i="1" kern="1200" dirty="0" smtClean="0">
                <a:solidFill>
                  <a:schemeClr val="tx1"/>
                </a:solidFill>
                <a:effectLst/>
                <a:latin typeface="+mn-lt"/>
                <a:ea typeface="+mn-ea"/>
                <a:cs typeface="+mn-cs"/>
              </a:rPr>
              <a:t> Amacı olan kadın, başarılı bir kadın ya da kendisinin mükemmel kadın haline gelmesine yardımcı olabilecek bir akıl hocası bulur. Bir akıl hocası bilgece öğütler sunar, dinler, yardımcı olur ve paylaşır.</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6. Bildiklerini paylaşmak.</a:t>
            </a:r>
            <a:r>
              <a:rPr lang="tr-TR" sz="1200" i="1" kern="1200" dirty="0" smtClean="0">
                <a:solidFill>
                  <a:schemeClr val="tx1"/>
                </a:solidFill>
                <a:effectLst/>
                <a:latin typeface="+mn-lt"/>
                <a:ea typeface="+mn-ea"/>
                <a:cs typeface="+mn-cs"/>
              </a:rPr>
              <a:t> Başarılı kadın, bildiklerini diğerleriyle paylaşır. Öğretmek, paylaşmak, yazmak, seminer yapmak ya da sadece bir arkadaşıyla konuşmak için fırsatlar arar.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Titus</a:t>
            </a:r>
            <a:r>
              <a:rPr lang="tr-TR" sz="1200" i="1" kern="1200" dirty="0" smtClean="0">
                <a:solidFill>
                  <a:schemeClr val="tx1"/>
                </a:solidFill>
                <a:effectLst/>
                <a:latin typeface="+mn-lt"/>
                <a:ea typeface="+mn-ea"/>
                <a:cs typeface="+mn-cs"/>
              </a:rPr>
              <a:t> 2:3,4'te, "yaşlı kadınlar... genç kadınları eğitebilmeli" diye okuyoruz.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Kadınların kadınlara ihtiyacı var. Kederli kadınlar, istismara uğramış kadınlar, hırpalanmış kadınlar, terk edilmiş kadınlar, bağımlı kadınlar ve yalnız kadınlar; birçok acı çeken kadın bizim kiliselerimizde ve topluluklarımızdalardır. Sadece bir başka kadının doldurabileceği birçok ihtiyaçları vardır. Kadınlar birbirlerini desteklemeye başlayınca harika şeyler olur. Kadınlar ağlarını genişletmeye başladığında mucizeler ortaya çıkar.</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2578328-8B5B-8D45-B7C3-16DCDDD9ADF4}" type="slidenum">
              <a:rPr lang="en-US" smtClean="0"/>
              <a:t>7</a:t>
            </a:fld>
            <a:endParaRPr lang="en-US"/>
          </a:p>
        </p:txBody>
      </p:sp>
    </p:spTree>
    <p:extLst>
      <p:ext uri="{BB962C8B-B14F-4D97-AF65-F5344CB8AC3E}">
        <p14:creationId xmlns:p14="http://schemas.microsoft.com/office/powerpoint/2010/main" val="1465319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30213"/>
            <a:ext cx="2017713" cy="1512887"/>
          </a:xfrm>
        </p:spPr>
      </p:sp>
      <p:sp>
        <p:nvSpPr>
          <p:cNvPr id="3" name="Notes Placeholder 2"/>
          <p:cNvSpPr>
            <a:spLocks noGrp="1"/>
          </p:cNvSpPr>
          <p:nvPr>
            <p:ph type="body" idx="1"/>
          </p:nvPr>
        </p:nvSpPr>
        <p:spPr>
          <a:xfrm>
            <a:off x="685800" y="2033867"/>
            <a:ext cx="5486400" cy="3600450"/>
          </a:xfrm>
        </p:spPr>
        <p:txBody>
          <a:bodyPr/>
          <a:lstStyle/>
          <a:p>
            <a:r>
              <a:rPr lang="en-US" sz="1200" b="1" kern="1200" dirty="0" smtClean="0">
                <a:solidFill>
                  <a:schemeClr val="tx1"/>
                </a:solidFill>
                <a:effectLst/>
                <a:latin typeface="+mn-lt"/>
                <a:ea typeface="+mn-ea"/>
                <a:cs typeface="+mn-cs"/>
              </a:rPr>
              <a:t>RATE YOURSELF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a scale of 1-5, rate yourself in your use of the following methods of expanding your network. Five is the best.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successful woman seeks new experiences, learns new skills, and enjoys gaining new information.</a:t>
            </a:r>
          </a:p>
          <a:p>
            <a:r>
              <a:rPr lang="en-US" sz="1200" kern="1200" dirty="0" smtClean="0">
                <a:solidFill>
                  <a:schemeClr val="tx1"/>
                </a:solidFill>
                <a:effectLst/>
                <a:latin typeface="+mn-lt"/>
                <a:ea typeface="+mn-ea"/>
                <a:cs typeface="+mn-cs"/>
              </a:rPr>
              <a:t>			1	2	3	4	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woman of excellence risks connecting with people and organizations.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1	2	3	4	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successful woman becomes part of a group by participating, cooperating, and expressing enthusiasm.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1	2	3	4	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woman who is a winner shares her talents. She seeks a need; then tries to fill it.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1	2	3	4	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woman of excellence finds a mentor to help her succeed.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1	2	3	4	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6.</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successful woman looks for ways to share her expertise with others.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1	2	3	4	5</a:t>
            </a:r>
          </a:p>
          <a:p>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KENDİNİZİ </a:t>
            </a:r>
            <a:r>
              <a:rPr lang="en-US" sz="1200" b="1" i="1" kern="1200" dirty="0" smtClean="0">
                <a:solidFill>
                  <a:schemeClr val="tx1"/>
                </a:solidFill>
                <a:effectLst/>
                <a:latin typeface="+mn-lt"/>
                <a:ea typeface="+mn-ea"/>
                <a:cs typeface="+mn-cs"/>
              </a:rPr>
              <a:t>DEĞERLENDİRİN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1-5 ölçeğinde, ağınızı genişletmek için aşağıdaki yöntemleri kullanışınız konusunda kendinizi değerlendirin. Beş en iyisidir.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Başarılı kadın yeni deneyimler arar, yeni beceriler öğrenir ve yeni bilgiler kazanmaktan hoşlanır.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1	2	3	4	5</a:t>
            </a:r>
          </a:p>
          <a:p>
            <a:r>
              <a:rPr lang="en-US" sz="1200" i="1"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Mükemmel kadın insanlarla ve kuruluşlarla bağlantı kurmayı göze alır.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1	2	3	4	5</a:t>
            </a:r>
          </a:p>
          <a:p>
            <a:r>
              <a:rPr lang="en-US" sz="1200" i="1"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Başarılı kadın, katılmak, işbirliği yapmak ve coşkusunu dile getirmek suretiyle bir grubun parçası haline gelir.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1	2	3	4	5</a:t>
            </a:r>
          </a:p>
          <a:p>
            <a:r>
              <a:rPr lang="en-US" sz="1200" i="1"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4. Galip bir kadın yeteneklerini paylaşır. Bir ihtiyacı saptar; sonra onu karşılar.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1	2	3	4	5</a:t>
            </a:r>
          </a:p>
          <a:p>
            <a:r>
              <a:rPr lang="en-US" sz="1200" i="1"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5. Mükemmel kadın kendisinin başarıya ulaşmasında yardımcı olacak bir akıl hocası bulur.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1	2	3	4	5</a:t>
            </a:r>
          </a:p>
          <a:p>
            <a:r>
              <a:rPr lang="en-US" sz="1200" i="1"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6. Başarılı kadın uzmanlığını başkalarıyla paylaşmanın yollarını arar.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1	2	3	4	5</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8</a:t>
            </a:fld>
            <a:endParaRPr lang="en-US"/>
          </a:p>
        </p:txBody>
      </p:sp>
    </p:spTree>
    <p:extLst>
      <p:ext uri="{BB962C8B-B14F-4D97-AF65-F5344CB8AC3E}">
        <p14:creationId xmlns:p14="http://schemas.microsoft.com/office/powerpoint/2010/main" val="838768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 EXERCISES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Think of the biggest achievement of your life. Write that achievement at the top of a sheet of paper. Under it make a list of all the people who helped make it possible. Then take a moment to thank the Lord for the network of friends who helped you achieve.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Draw a small circle in the center of a sheet of paper. Surround it with five concentric circles.  Let each circle stand for one level of your personal network. Label the circles. Write the names of at least three people who fit into each circle.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Make a list of women who have served as your mentors. What is one thing you learned from each woman?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Make a list of women for whom you have been mentor or coach in some aspect of life.  What did they learn from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the next month ask God to lead you to a woman for whom you can support and with whom you can share something God has taught you.</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GELİŞİM EGZERSİZLERİ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Hayatınızın en büyük başarısını düşünün. Bu başarıyı bir kâğıdın üst tarafına yazın. Bunun altına, bunu mümkün kılan her insanı yazarak liste hazırlayın. Ardından başarmanıza yardımcı olan arkadaş ağı için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şükretmek için biraz zaman ayırın.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Bir kâğıt sayfasının ortasına küçük bir daire çizin. Bunu, beş eş merkezli daireler ile çevreleyin. Her bir daire kişisel ağınızın bir seviyesini oluştursun. Daireleri adlandırın. Her bir daireye uyan en az üç kişinin adını yazın.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Akıl hocalığınızı yapan kadınların bir listesini yapın. Her kadından öğrendiğin şey nedir?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4. Yaşamın bir anında danışmanı olduğunuz kadınların bir listesini yapın. Senden ne öğrendiler?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5. Gelecek ay için </a:t>
            </a:r>
            <a:r>
              <a:rPr lang="tr-TR" sz="1200" i="1" kern="1200" dirty="0" err="1" smtClean="0">
                <a:solidFill>
                  <a:schemeClr val="tx1"/>
                </a:solidFill>
                <a:effectLst/>
                <a:latin typeface="+mn-lt"/>
                <a:ea typeface="+mn-ea"/>
                <a:cs typeface="+mn-cs"/>
              </a:rPr>
              <a:t>Rab’den</a:t>
            </a:r>
            <a:r>
              <a:rPr lang="tr-TR" sz="1200" i="1" kern="1200" dirty="0" smtClean="0">
                <a:solidFill>
                  <a:schemeClr val="tx1"/>
                </a:solidFill>
                <a:effectLst/>
                <a:latin typeface="+mn-lt"/>
                <a:ea typeface="+mn-ea"/>
                <a:cs typeface="+mn-cs"/>
              </a:rPr>
              <a:t> sizi O’nun öğrettiği bir şeyi paylaşabileceğiniz ve destekleyebileceğiniz bir kadına götürmesini isteyin.</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9</a:t>
            </a:fld>
            <a:endParaRPr lang="en-US"/>
          </a:p>
        </p:txBody>
      </p:sp>
    </p:spTree>
    <p:extLst>
      <p:ext uri="{BB962C8B-B14F-4D97-AF65-F5344CB8AC3E}">
        <p14:creationId xmlns:p14="http://schemas.microsoft.com/office/powerpoint/2010/main" val="1681984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PRINCIPLE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cannot be successful alone. What we become depends a great deal on the people in our personal networks.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 İLKESİ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Yalnız başımıza başarılı olamayız. Kim olacağımız, büyük ölçüde kişisel ağımızdaki insanlara bağlıdır.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10</a:t>
            </a:fld>
            <a:endParaRPr lang="en-US"/>
          </a:p>
        </p:txBody>
      </p:sp>
    </p:spTree>
    <p:extLst>
      <p:ext uri="{BB962C8B-B14F-4D97-AF65-F5344CB8AC3E}">
        <p14:creationId xmlns:p14="http://schemas.microsoft.com/office/powerpoint/2010/main" val="1847068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a:t>
            </a:r>
            <a:r>
              <a:rPr lang="en-US" sz="1200" b="1" kern="1200" dirty="0" smtClean="0">
                <a:solidFill>
                  <a:schemeClr val="tx1"/>
                </a:solidFill>
                <a:effectLst/>
                <a:latin typeface="+mn-lt"/>
                <a:ea typeface="+mn-ea"/>
                <a:cs typeface="+mn-cs"/>
              </a:rPr>
              <a:t>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Dear God, You made me for fellowship and company. We need each other and a supportive friend or two. Thank You for my friends who support me. Please help me to be a supportive friend to someone who needs a listening ear and a caring heart. When I need someone to bless me, please guide me to those who would be my true friends. Thank you for Jesus, my very best friend and chief supporter.</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BUGÜN </a:t>
            </a:r>
            <a:r>
              <a:rPr lang="tr-TR" sz="1200" b="1" i="1" kern="1200" smtClean="0">
                <a:solidFill>
                  <a:schemeClr val="tx1"/>
                </a:solidFill>
                <a:effectLst/>
                <a:latin typeface="+mn-lt"/>
                <a:ea typeface="+mn-ea"/>
                <a:cs typeface="+mn-cs"/>
              </a:rPr>
              <a:t>İÇİN </a:t>
            </a:r>
            <a:r>
              <a:rPr lang="tr-TR" sz="1200" b="1" i="1" kern="1200" smtClean="0">
                <a:solidFill>
                  <a:schemeClr val="tx1"/>
                </a:solidFill>
                <a:effectLst/>
                <a:latin typeface="+mn-lt"/>
                <a:ea typeface="+mn-ea"/>
                <a:cs typeface="+mn-cs"/>
              </a:rPr>
              <a:t>DUAM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Sevgili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beni birlik ve beraberlik için yarattın. Birbirimize ve destekleyici bir-iki arkadaşa ihtiyacımız var. Bana destek olan arkadaşlarım için teşekkürler. Lütfen dinlenmeye ve ilgilenen bir kalbe ihtiyacı olan bir kişiye destekleyici bir arkadaş olmamda bana yardım et. Beni </a:t>
            </a:r>
            <a:r>
              <a:rPr lang="tr-TR" sz="1200" i="1" kern="1200" dirty="0" err="1" smtClean="0">
                <a:solidFill>
                  <a:schemeClr val="tx1"/>
                </a:solidFill>
                <a:effectLst/>
                <a:latin typeface="+mn-lt"/>
                <a:ea typeface="+mn-ea"/>
                <a:cs typeface="+mn-cs"/>
              </a:rPr>
              <a:t>bereketlemesi</a:t>
            </a:r>
            <a:r>
              <a:rPr lang="tr-TR" sz="1200" i="1" kern="1200" dirty="0" smtClean="0">
                <a:solidFill>
                  <a:schemeClr val="tx1"/>
                </a:solidFill>
                <a:effectLst/>
                <a:latin typeface="+mn-lt"/>
                <a:ea typeface="+mn-ea"/>
                <a:cs typeface="+mn-cs"/>
              </a:rPr>
              <a:t> için birisine ihtiyacım olduğunda, lütfen beni gerçek arkadaşım olacak kişilere yönlendir. En iyi arkadaşım ve baş destekçim olan İsa için teşekkür ederim.</a:t>
            </a:r>
            <a:endParaRPr lang="en-US" sz="1200" i="1" kern="1200" dirty="0" smtClean="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578328-8B5B-8D45-B7C3-16DCDDD9ADF4}" type="slidenum">
              <a:rPr lang="en-US" smtClean="0"/>
              <a:t>11</a:t>
            </a:fld>
            <a:endParaRPr lang="en-US"/>
          </a:p>
        </p:txBody>
      </p:sp>
    </p:spTree>
    <p:extLst>
      <p:ext uri="{BB962C8B-B14F-4D97-AF65-F5344CB8AC3E}">
        <p14:creationId xmlns:p14="http://schemas.microsoft.com/office/powerpoint/2010/main" val="675059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CA451D-119E-F04A-B132-CF1D44E549E2}"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1247364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CA451D-119E-F04A-B132-CF1D44E549E2}"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714428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CA451D-119E-F04A-B132-CF1D44E549E2}"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811216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CA451D-119E-F04A-B132-CF1D44E549E2}"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188774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CA451D-119E-F04A-B132-CF1D44E549E2}"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36987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CA451D-119E-F04A-B132-CF1D44E549E2}"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1628357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CA451D-119E-F04A-B132-CF1D44E549E2}"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27179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A451D-119E-F04A-B132-CF1D44E549E2}"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375469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A451D-119E-F04A-B132-CF1D44E549E2}"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121600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CA451D-119E-F04A-B132-CF1D44E549E2}"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1981331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CA451D-119E-F04A-B132-CF1D44E549E2}"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85AE9-D9A7-3F48-B07B-510EA00DC828}" type="slidenum">
              <a:rPr lang="en-US" smtClean="0"/>
              <a:t>‹#›</a:t>
            </a:fld>
            <a:endParaRPr lang="en-US"/>
          </a:p>
        </p:txBody>
      </p:sp>
    </p:spTree>
    <p:extLst>
      <p:ext uri="{BB962C8B-B14F-4D97-AF65-F5344CB8AC3E}">
        <p14:creationId xmlns:p14="http://schemas.microsoft.com/office/powerpoint/2010/main" val="13566699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A451D-119E-F04A-B132-CF1D44E549E2}"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785AE9-D9A7-3F48-B07B-510EA00DC828}" type="slidenum">
              <a:rPr lang="en-US" smtClean="0"/>
              <a:t>‹#›</a:t>
            </a:fld>
            <a:endParaRPr lang="en-US"/>
          </a:p>
        </p:txBody>
      </p:sp>
    </p:spTree>
    <p:extLst>
      <p:ext uri="{BB962C8B-B14F-4D97-AF65-F5344CB8AC3E}">
        <p14:creationId xmlns:p14="http://schemas.microsoft.com/office/powerpoint/2010/main" val="30149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974017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42899" y="4729223"/>
            <a:ext cx="8429625" cy="1655762"/>
          </a:xfrm>
        </p:spPr>
        <p:txBody>
          <a:bodyPr>
            <a:normAutofit/>
          </a:bodyPr>
          <a:lstStyle/>
          <a:p>
            <a:pPr>
              <a:lnSpc>
                <a:spcPct val="80000"/>
              </a:lnSpc>
              <a:spcBef>
                <a:spcPts val="0"/>
              </a:spcBef>
            </a:pPr>
            <a:r>
              <a:rPr lang="en-US" sz="4000" b="1" dirty="0" smtClean="0">
                <a:solidFill>
                  <a:srgbClr val="FFC000"/>
                </a:solidFill>
              </a:rPr>
              <a:t>A </a:t>
            </a:r>
            <a:r>
              <a:rPr lang="en-US" sz="4000" b="1" i="1" dirty="0">
                <a:solidFill>
                  <a:srgbClr val="FFC000"/>
                </a:solidFill>
                <a:latin typeface="Palatino Linotype" charset="0"/>
                <a:ea typeface="Palatino Linotype" charset="0"/>
                <a:cs typeface="Palatino Linotype" charset="0"/>
              </a:rPr>
              <a:t>S</a:t>
            </a:r>
            <a:r>
              <a:rPr lang="en-US" sz="4000" b="1" i="1" dirty="0" smtClean="0">
                <a:solidFill>
                  <a:srgbClr val="FFC000"/>
                </a:solidFill>
                <a:latin typeface="Palatino Linotype" charset="0"/>
                <a:ea typeface="Palatino Linotype" charset="0"/>
                <a:cs typeface="Palatino Linotype" charset="0"/>
              </a:rPr>
              <a:t>upportive</a:t>
            </a:r>
            <a:r>
              <a:rPr lang="en-US" sz="4000" b="1" dirty="0" smtClean="0">
                <a:solidFill>
                  <a:srgbClr val="FFC000"/>
                </a:solidFill>
              </a:rPr>
              <a:t> Woman: </a:t>
            </a:r>
            <a:r>
              <a:rPr lang="en-US" sz="4000" b="1" i="1" dirty="0" smtClean="0">
                <a:solidFill>
                  <a:schemeClr val="bg1"/>
                </a:solidFill>
                <a:latin typeface="Palatino Linotype" charset="0"/>
                <a:ea typeface="Palatino Linotype" charset="0"/>
                <a:cs typeface="Palatino Linotype" charset="0"/>
              </a:rPr>
              <a:t>Lesson 5</a:t>
            </a:r>
          </a:p>
          <a:p>
            <a:pPr>
              <a:lnSpc>
                <a:spcPct val="80000"/>
              </a:lnSpc>
              <a:spcBef>
                <a:spcPts val="0"/>
              </a:spcBef>
            </a:pPr>
            <a:r>
              <a:rPr lang="en-US" sz="4000" b="1" i="1" dirty="0" err="1" smtClean="0">
                <a:solidFill>
                  <a:srgbClr val="FFC000"/>
                </a:solidFill>
                <a:latin typeface="Palatino Linotype" charset="0"/>
                <a:ea typeface="Palatino Linotype" charset="0"/>
                <a:cs typeface="Palatino Linotype" charset="0"/>
              </a:rPr>
              <a:t>Destekleyici</a:t>
            </a:r>
            <a:r>
              <a:rPr lang="en-US" sz="4000" b="1" dirty="0" smtClean="0">
                <a:solidFill>
                  <a:srgbClr val="FFC000"/>
                </a:solidFill>
              </a:rPr>
              <a:t> </a:t>
            </a:r>
            <a:r>
              <a:rPr lang="en-US" sz="4000" b="1" dirty="0" err="1">
                <a:solidFill>
                  <a:srgbClr val="FFC000"/>
                </a:solidFill>
              </a:rPr>
              <a:t>B</a:t>
            </a:r>
            <a:r>
              <a:rPr lang="en-US" sz="4000" b="1" dirty="0" err="1" smtClean="0">
                <a:solidFill>
                  <a:srgbClr val="FFC000"/>
                </a:solidFill>
              </a:rPr>
              <a:t>ir</a:t>
            </a:r>
            <a:r>
              <a:rPr lang="en-US" sz="4000" b="1" dirty="0" smtClean="0">
                <a:solidFill>
                  <a:srgbClr val="FFC000"/>
                </a:solidFill>
              </a:rPr>
              <a:t> Kadın: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5</a:t>
            </a:r>
            <a:endParaRPr lang="en-US" sz="4000" i="1" dirty="0" smtClean="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1336229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328815" cy="6858000"/>
          </a:xfrm>
          <a:prstGeom prst="rect">
            <a:avLst/>
          </a:prstGeom>
        </p:spPr>
      </p:pic>
      <p:sp>
        <p:nvSpPr>
          <p:cNvPr id="3" name="Content Placeholder 2"/>
          <p:cNvSpPr>
            <a:spLocks noGrp="1"/>
          </p:cNvSpPr>
          <p:nvPr>
            <p:ph idx="1"/>
          </p:nvPr>
        </p:nvSpPr>
        <p:spPr>
          <a:xfrm>
            <a:off x="224852" y="2488367"/>
            <a:ext cx="8919148" cy="4257207"/>
          </a:xfrm>
        </p:spPr>
        <p:txBody>
          <a:bodyPr>
            <a:normAutofit/>
          </a:bodyPr>
          <a:lstStyle/>
          <a:p>
            <a:pPr marL="0" indent="0" algn="ctr">
              <a:lnSpc>
                <a:spcPct val="100000"/>
              </a:lnSpc>
              <a:spcBef>
                <a:spcPts val="2200"/>
              </a:spcBef>
              <a:buNone/>
            </a:pPr>
            <a:r>
              <a:rPr lang="en-US" sz="3200" dirty="0"/>
              <a:t>“Beloved, let us love one another, for love is of God; a</a:t>
            </a:r>
            <a:r>
              <a:rPr lang="en-US" sz="3200" dirty="0" smtClean="0"/>
              <a:t>nd </a:t>
            </a:r>
            <a:r>
              <a:rPr lang="en-US" sz="3200" dirty="0"/>
              <a:t>everyone who loves is born of God and knows God.” </a:t>
            </a:r>
            <a:r>
              <a:rPr lang="en-US" sz="3200" dirty="0" smtClean="0"/>
              <a:t> </a:t>
            </a:r>
            <a:r>
              <a:rPr lang="en-US" dirty="0" smtClean="0"/>
              <a:t>1. </a:t>
            </a:r>
            <a:r>
              <a:rPr lang="en-US" dirty="0"/>
              <a:t>John 4:7, </a:t>
            </a:r>
            <a:r>
              <a:rPr lang="en-US" dirty="0" smtClean="0"/>
              <a:t>NKJV</a:t>
            </a:r>
          </a:p>
          <a:p>
            <a:pPr marL="0" indent="0" algn="ctr">
              <a:lnSpc>
                <a:spcPct val="100000"/>
              </a:lnSpc>
              <a:spcBef>
                <a:spcPts val="2200"/>
              </a:spcBef>
              <a:buNone/>
            </a:pPr>
            <a:r>
              <a:rPr lang="en-US" sz="3200" i="1" dirty="0" smtClean="0"/>
              <a:t>“</a:t>
            </a:r>
            <a:r>
              <a:rPr lang="en-US" sz="3200" i="1" dirty="0" err="1" smtClean="0"/>
              <a:t>Sevgili</a:t>
            </a:r>
            <a:r>
              <a:rPr lang="en-US" sz="3200" i="1" dirty="0" smtClean="0"/>
              <a:t> </a:t>
            </a:r>
            <a:r>
              <a:rPr lang="en-US" sz="3200" i="1" dirty="0" err="1"/>
              <a:t>kardeşlerim</a:t>
            </a:r>
            <a:r>
              <a:rPr lang="en-US" sz="3200" i="1" dirty="0"/>
              <a:t>, </a:t>
            </a:r>
            <a:r>
              <a:rPr lang="en-US" sz="3200" i="1" dirty="0" err="1"/>
              <a:t>birbirimizi</a:t>
            </a:r>
            <a:r>
              <a:rPr lang="en-US" sz="3200" i="1" dirty="0"/>
              <a:t> </a:t>
            </a:r>
            <a:r>
              <a:rPr lang="en-US" sz="3200" i="1" dirty="0" err="1"/>
              <a:t>sevelim</a:t>
            </a:r>
            <a:r>
              <a:rPr lang="en-US" sz="3200" i="1" dirty="0"/>
              <a:t>. </a:t>
            </a:r>
            <a:r>
              <a:rPr lang="en-US" sz="3200" i="1" dirty="0" err="1"/>
              <a:t>Çünkü</a:t>
            </a:r>
            <a:r>
              <a:rPr lang="en-US" sz="3200" i="1" dirty="0"/>
              <a:t> </a:t>
            </a:r>
            <a:r>
              <a:rPr lang="en-US" sz="3200" i="1" dirty="0" err="1"/>
              <a:t>sevgi</a:t>
            </a:r>
            <a:r>
              <a:rPr lang="en-US" sz="3200" i="1" dirty="0"/>
              <a:t> </a:t>
            </a:r>
            <a:r>
              <a:rPr lang="en-US" sz="3200" i="1" dirty="0" err="1"/>
              <a:t>Tanrı'dandır</a:t>
            </a:r>
            <a:r>
              <a:rPr lang="en-US" sz="3200" i="1" dirty="0"/>
              <a:t>. </a:t>
            </a:r>
            <a:r>
              <a:rPr lang="en-US" sz="3200" i="1" dirty="0" smtClean="0"/>
              <a:t>Seven </a:t>
            </a:r>
            <a:r>
              <a:rPr lang="en-US" sz="3200" i="1" dirty="0" err="1"/>
              <a:t>herkes</a:t>
            </a:r>
            <a:r>
              <a:rPr lang="en-US" sz="3200" i="1" dirty="0"/>
              <a:t> </a:t>
            </a:r>
            <a:r>
              <a:rPr lang="en-US" sz="3200" i="1" dirty="0" err="1"/>
              <a:t>Tanrı'dan</a:t>
            </a:r>
            <a:r>
              <a:rPr lang="en-US" sz="3200" i="1" dirty="0"/>
              <a:t> </a:t>
            </a:r>
            <a:r>
              <a:rPr lang="en-US" sz="3200" i="1" dirty="0" err="1"/>
              <a:t>doğmuştur</a:t>
            </a:r>
            <a:r>
              <a:rPr lang="en-US" sz="3200" i="1" dirty="0"/>
              <a:t> </a:t>
            </a:r>
            <a:r>
              <a:rPr lang="en-US" sz="3200" i="1" dirty="0" err="1"/>
              <a:t>ve</a:t>
            </a:r>
            <a:r>
              <a:rPr lang="en-US" sz="3200" i="1" dirty="0"/>
              <a:t> </a:t>
            </a:r>
            <a:r>
              <a:rPr lang="en-US" sz="3200" i="1" dirty="0" err="1"/>
              <a:t>Tanrı'yı</a:t>
            </a:r>
            <a:r>
              <a:rPr lang="en-US" sz="3200" i="1" dirty="0"/>
              <a:t> </a:t>
            </a:r>
            <a:r>
              <a:rPr lang="en-US" sz="3200" i="1" dirty="0" err="1"/>
              <a:t>tanır</a:t>
            </a:r>
            <a:r>
              <a:rPr lang="en-US" sz="3200" i="1" dirty="0" smtClean="0"/>
              <a:t>.”</a:t>
            </a:r>
            <a:r>
              <a:rPr lang="en-US" i="1" dirty="0" smtClean="0"/>
              <a:t>   1</a:t>
            </a:r>
            <a:r>
              <a:rPr lang="en-US" i="1" dirty="0"/>
              <a:t>. </a:t>
            </a:r>
            <a:r>
              <a:rPr lang="en-US" i="1" dirty="0" err="1"/>
              <a:t>Yuhanna</a:t>
            </a:r>
            <a:r>
              <a:rPr lang="en-US" i="1" dirty="0"/>
              <a:t> </a:t>
            </a:r>
            <a:r>
              <a:rPr lang="en-US" i="1" dirty="0" smtClean="0"/>
              <a:t>4:7</a:t>
            </a:r>
            <a:endParaRPr lang="en-US" i="1" dirty="0"/>
          </a:p>
        </p:txBody>
      </p:sp>
    </p:spTree>
    <p:extLst>
      <p:ext uri="{BB962C8B-B14F-4D97-AF65-F5344CB8AC3E}">
        <p14:creationId xmlns:p14="http://schemas.microsoft.com/office/powerpoint/2010/main" val="731168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328815" cy="6858000"/>
          </a:xfrm>
          <a:prstGeom prst="rect">
            <a:avLst/>
          </a:prstGeom>
        </p:spPr>
      </p:pic>
      <p:sp>
        <p:nvSpPr>
          <p:cNvPr id="3" name="Content Placeholder 2"/>
          <p:cNvSpPr>
            <a:spLocks noGrp="1"/>
          </p:cNvSpPr>
          <p:nvPr>
            <p:ph idx="1"/>
          </p:nvPr>
        </p:nvSpPr>
        <p:spPr>
          <a:xfrm>
            <a:off x="164892" y="2368446"/>
            <a:ext cx="8979108" cy="4489554"/>
          </a:xfrm>
        </p:spPr>
        <p:txBody>
          <a:bodyPr>
            <a:normAutofit/>
          </a:bodyPr>
          <a:lstStyle/>
          <a:p>
            <a:pPr marL="0" indent="0" algn="ctr">
              <a:lnSpc>
                <a:spcPct val="110000"/>
              </a:lnSpc>
              <a:spcBef>
                <a:spcPts val="2200"/>
              </a:spcBef>
              <a:buNone/>
            </a:pPr>
            <a:r>
              <a:rPr lang="en-US" sz="3200" dirty="0"/>
              <a:t>“Dear friends, let us love one another, for love comes from God. Everyone who loves has been born of God and knows God</a:t>
            </a:r>
            <a:r>
              <a:rPr lang="en-US" sz="3200" dirty="0" smtClean="0"/>
              <a:t>”  </a:t>
            </a:r>
            <a:r>
              <a:rPr lang="en-US" sz="2600" dirty="0" smtClean="0"/>
              <a:t>(</a:t>
            </a:r>
            <a:r>
              <a:rPr lang="en-US" sz="2600" dirty="0"/>
              <a:t>1 John 4:7</a:t>
            </a:r>
            <a:r>
              <a:rPr lang="en-US" sz="2600" dirty="0" smtClean="0"/>
              <a:t>).</a:t>
            </a:r>
          </a:p>
          <a:p>
            <a:pPr marL="0" indent="0" algn="ctr">
              <a:lnSpc>
                <a:spcPct val="110000"/>
              </a:lnSpc>
              <a:spcBef>
                <a:spcPts val="2200"/>
              </a:spcBef>
              <a:buNone/>
            </a:pPr>
            <a:r>
              <a:rPr lang="en-US" sz="3200" i="1" dirty="0" err="1"/>
              <a:t>Rab’bin</a:t>
            </a:r>
            <a:r>
              <a:rPr lang="en-US" sz="3200" i="1" dirty="0"/>
              <a:t> </a:t>
            </a:r>
            <a:r>
              <a:rPr lang="en-US" sz="3200" i="1" dirty="0" err="1"/>
              <a:t>Sözü</a:t>
            </a:r>
            <a:r>
              <a:rPr lang="en-US" sz="3200" i="1" dirty="0"/>
              <a:t> der </a:t>
            </a:r>
            <a:r>
              <a:rPr lang="en-US" sz="3200" i="1" dirty="0" err="1"/>
              <a:t>ki</a:t>
            </a:r>
            <a:r>
              <a:rPr lang="en-US" sz="3200" i="1" dirty="0"/>
              <a:t>, "</a:t>
            </a:r>
            <a:r>
              <a:rPr lang="en-US" sz="3200" i="1" dirty="0" err="1"/>
              <a:t>Sevgili</a:t>
            </a:r>
            <a:r>
              <a:rPr lang="en-US" sz="3200" i="1" dirty="0"/>
              <a:t> </a:t>
            </a:r>
            <a:r>
              <a:rPr lang="en-US" sz="3200" i="1" dirty="0" err="1"/>
              <a:t>kardeşlerim</a:t>
            </a:r>
            <a:r>
              <a:rPr lang="en-US" sz="3200" i="1" dirty="0"/>
              <a:t>, </a:t>
            </a:r>
            <a:r>
              <a:rPr lang="en-US" sz="3200" i="1" dirty="0" err="1"/>
              <a:t>birbirimizi</a:t>
            </a:r>
            <a:r>
              <a:rPr lang="en-US" sz="3200" i="1" dirty="0"/>
              <a:t> </a:t>
            </a:r>
            <a:r>
              <a:rPr lang="en-US" sz="3200" i="1" dirty="0" err="1"/>
              <a:t>sevelim</a:t>
            </a:r>
            <a:r>
              <a:rPr lang="en-US" sz="3200" i="1" dirty="0"/>
              <a:t>. </a:t>
            </a:r>
            <a:r>
              <a:rPr lang="en-US" sz="3200" i="1" dirty="0" err="1"/>
              <a:t>Çünkü</a:t>
            </a:r>
            <a:r>
              <a:rPr lang="en-US" sz="3200" i="1" dirty="0"/>
              <a:t> </a:t>
            </a:r>
            <a:r>
              <a:rPr lang="en-US" sz="3200" i="1" dirty="0" err="1"/>
              <a:t>sevgi</a:t>
            </a:r>
            <a:r>
              <a:rPr lang="en-US" sz="3200" i="1" dirty="0"/>
              <a:t> </a:t>
            </a:r>
            <a:r>
              <a:rPr lang="en-US" sz="3200" i="1" dirty="0" err="1"/>
              <a:t>Tanrı'dandır</a:t>
            </a:r>
            <a:r>
              <a:rPr lang="en-US" sz="3200" i="1" dirty="0"/>
              <a:t>. Seven </a:t>
            </a:r>
            <a:r>
              <a:rPr lang="en-US" sz="3200" i="1" dirty="0" err="1"/>
              <a:t>herkes</a:t>
            </a:r>
            <a:r>
              <a:rPr lang="en-US" sz="3200" i="1" dirty="0"/>
              <a:t> </a:t>
            </a:r>
            <a:r>
              <a:rPr lang="en-US" sz="3200" i="1" dirty="0" err="1"/>
              <a:t>Tanrı'dan</a:t>
            </a:r>
            <a:r>
              <a:rPr lang="en-US" sz="3200" i="1" dirty="0"/>
              <a:t> </a:t>
            </a:r>
            <a:r>
              <a:rPr lang="en-US" sz="3200" i="1" dirty="0" err="1"/>
              <a:t>doğmuştur</a:t>
            </a:r>
            <a:r>
              <a:rPr lang="en-US" sz="3200" i="1" dirty="0"/>
              <a:t> </a:t>
            </a:r>
            <a:r>
              <a:rPr lang="en-US" sz="3200" i="1" dirty="0" err="1"/>
              <a:t>ve</a:t>
            </a:r>
            <a:r>
              <a:rPr lang="en-US" sz="3200" i="1" dirty="0"/>
              <a:t> </a:t>
            </a:r>
            <a:r>
              <a:rPr lang="en-US" sz="3200" i="1" dirty="0" err="1"/>
              <a:t>Tanrı'yı</a:t>
            </a:r>
            <a:r>
              <a:rPr lang="en-US" sz="3200" i="1" dirty="0"/>
              <a:t> </a:t>
            </a:r>
            <a:r>
              <a:rPr lang="en-US" sz="3200" i="1" dirty="0" err="1"/>
              <a:t>tanır</a:t>
            </a:r>
            <a:r>
              <a:rPr lang="en-US" sz="3200" i="1" dirty="0" smtClean="0"/>
              <a:t>.”  </a:t>
            </a:r>
            <a:r>
              <a:rPr lang="en-US" sz="2600" i="1" dirty="0"/>
              <a:t>(1. </a:t>
            </a:r>
            <a:r>
              <a:rPr lang="en-US" sz="2600" i="1" dirty="0" err="1"/>
              <a:t>Yuhanna</a:t>
            </a:r>
            <a:r>
              <a:rPr lang="en-US" sz="2600" i="1" dirty="0"/>
              <a:t> 4:7</a:t>
            </a:r>
            <a:r>
              <a:rPr lang="en-US" sz="2600" i="1" dirty="0" smtClean="0"/>
              <a:t>).</a:t>
            </a:r>
            <a:endParaRPr lang="en-US" sz="2600" i="1" dirty="0"/>
          </a:p>
        </p:txBody>
      </p:sp>
    </p:spTree>
    <p:extLst>
      <p:ext uri="{BB962C8B-B14F-4D97-AF65-F5344CB8AC3E}">
        <p14:creationId xmlns:p14="http://schemas.microsoft.com/office/powerpoint/2010/main" val="688681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328815" cy="6858000"/>
          </a:xfrm>
          <a:prstGeom prst="rect">
            <a:avLst/>
          </a:prstGeom>
        </p:spPr>
      </p:pic>
      <p:sp>
        <p:nvSpPr>
          <p:cNvPr id="2" name="Title 1"/>
          <p:cNvSpPr>
            <a:spLocks noGrp="1"/>
          </p:cNvSpPr>
          <p:nvPr>
            <p:ph type="title"/>
          </p:nvPr>
        </p:nvSpPr>
        <p:spPr>
          <a:xfrm>
            <a:off x="278487" y="896913"/>
            <a:ext cx="7886700" cy="1325563"/>
          </a:xfrm>
        </p:spPr>
        <p:txBody>
          <a:bodyPr/>
          <a:lstStyle/>
          <a:p>
            <a:r>
              <a:rPr lang="en-US" b="1" dirty="0">
                <a:solidFill>
                  <a:schemeClr val="bg1"/>
                </a:solidFill>
                <a:latin typeface="+mn-lt"/>
              </a:rPr>
              <a:t>WHAT IS A NETWORK</a:t>
            </a:r>
            <a:r>
              <a:rPr lang="en-US" b="1" dirty="0" smtClean="0">
                <a:solidFill>
                  <a:schemeClr val="bg1"/>
                </a:solidFill>
                <a:latin typeface="+mn-lt"/>
              </a:rPr>
              <a:t>?</a:t>
            </a:r>
            <a:br>
              <a:rPr lang="en-US" b="1" dirty="0" smtClean="0">
                <a:solidFill>
                  <a:schemeClr val="bg1"/>
                </a:solidFill>
                <a:latin typeface="+mn-lt"/>
              </a:rPr>
            </a:br>
            <a:r>
              <a:rPr lang="en-US" b="1" dirty="0" smtClean="0">
                <a:solidFill>
                  <a:schemeClr val="bg1"/>
                </a:solidFill>
                <a:latin typeface="+mn-lt"/>
              </a:rPr>
              <a:t>AĞ NEDİR?</a:t>
            </a:r>
            <a:endParaRPr lang="en-US" dirty="0">
              <a:solidFill>
                <a:schemeClr val="bg1"/>
              </a:solidFill>
              <a:latin typeface="+mn-lt"/>
            </a:endParaRPr>
          </a:p>
        </p:txBody>
      </p:sp>
      <p:sp>
        <p:nvSpPr>
          <p:cNvPr id="3" name="Content Placeholder 2"/>
          <p:cNvSpPr>
            <a:spLocks noGrp="1"/>
          </p:cNvSpPr>
          <p:nvPr>
            <p:ph idx="1"/>
          </p:nvPr>
        </p:nvSpPr>
        <p:spPr>
          <a:xfrm>
            <a:off x="30777" y="2406651"/>
            <a:ext cx="4552947" cy="4451349"/>
          </a:xfrm>
        </p:spPr>
        <p:txBody>
          <a:bodyPr>
            <a:normAutofit/>
          </a:bodyPr>
          <a:lstStyle/>
          <a:p>
            <a:pPr marL="0" indent="0">
              <a:spcBef>
                <a:spcPts val="2000"/>
              </a:spcBef>
              <a:buNone/>
            </a:pPr>
            <a:r>
              <a:rPr lang="en-US" sz="3200" dirty="0" smtClean="0"/>
              <a:t>Level 1 - Very close friends</a:t>
            </a:r>
          </a:p>
          <a:p>
            <a:pPr marL="0" indent="0">
              <a:spcBef>
                <a:spcPts val="2000"/>
              </a:spcBef>
              <a:buNone/>
            </a:pPr>
            <a:r>
              <a:rPr lang="en-US" sz="3200" dirty="0"/>
              <a:t>Level 2 - Good </a:t>
            </a:r>
            <a:r>
              <a:rPr lang="en-US" sz="3200" dirty="0" smtClean="0"/>
              <a:t>friends</a:t>
            </a:r>
            <a:endParaRPr lang="en-US" sz="3200" i="1" dirty="0" smtClean="0"/>
          </a:p>
          <a:p>
            <a:pPr marL="0" indent="0">
              <a:spcBef>
                <a:spcPts val="2000"/>
              </a:spcBef>
              <a:buNone/>
            </a:pPr>
            <a:r>
              <a:rPr lang="en-US" sz="3200" dirty="0"/>
              <a:t>Level 3 - Casual </a:t>
            </a:r>
            <a:r>
              <a:rPr lang="en-US" sz="3200" dirty="0" smtClean="0"/>
              <a:t>friends</a:t>
            </a:r>
          </a:p>
          <a:p>
            <a:pPr marL="0" indent="0">
              <a:spcBef>
                <a:spcPts val="2000"/>
              </a:spcBef>
              <a:buNone/>
            </a:pPr>
            <a:r>
              <a:rPr lang="en-US" sz="3200" dirty="0"/>
              <a:t>Level 4 - Work associates and extended </a:t>
            </a:r>
            <a:r>
              <a:rPr lang="en-US" sz="3200" dirty="0" smtClean="0"/>
              <a:t>family</a:t>
            </a:r>
          </a:p>
          <a:p>
            <a:pPr marL="0" indent="0">
              <a:spcBef>
                <a:spcPts val="2000"/>
              </a:spcBef>
              <a:buNone/>
            </a:pPr>
            <a:r>
              <a:rPr lang="en-US" sz="3200" dirty="0"/>
              <a:t>Level 5 - Faraway </a:t>
            </a:r>
            <a:r>
              <a:rPr lang="en-US" sz="3200" dirty="0" smtClean="0"/>
              <a:t>friends</a:t>
            </a:r>
          </a:p>
          <a:p>
            <a:pPr marL="0" indent="0">
              <a:spcBef>
                <a:spcPts val="2000"/>
              </a:spcBef>
              <a:buNone/>
            </a:pPr>
            <a:r>
              <a:rPr lang="en-US" sz="3200" dirty="0"/>
              <a:t>Level 6 - Acquaintances</a:t>
            </a:r>
            <a:r>
              <a:rPr lang="en-US" sz="3200" dirty="0" smtClean="0"/>
              <a:t>.</a:t>
            </a:r>
          </a:p>
        </p:txBody>
      </p:sp>
      <p:sp>
        <p:nvSpPr>
          <p:cNvPr id="5" name="Content Placeholder 2"/>
          <p:cNvSpPr txBox="1">
            <a:spLocks/>
          </p:cNvSpPr>
          <p:nvPr/>
        </p:nvSpPr>
        <p:spPr>
          <a:xfrm>
            <a:off x="4697721" y="2406652"/>
            <a:ext cx="4840231" cy="45637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Font typeface="Arial" panose="020B0604020202020204" pitchFamily="34" charset="0"/>
              <a:buNone/>
            </a:pPr>
            <a:r>
              <a:rPr lang="en-US" sz="3200" i="1" dirty="0" err="1" smtClean="0"/>
              <a:t>Seviye</a:t>
            </a:r>
            <a:r>
              <a:rPr lang="en-US" sz="3200" i="1" dirty="0" smtClean="0"/>
              <a:t> 1 – </a:t>
            </a:r>
            <a:r>
              <a:rPr lang="en-US" sz="3200" i="1" dirty="0" err="1" smtClean="0"/>
              <a:t>Çok</a:t>
            </a:r>
            <a:r>
              <a:rPr lang="en-US" sz="3200" i="1" dirty="0" smtClean="0"/>
              <a:t> </a:t>
            </a:r>
            <a:r>
              <a:rPr lang="en-US" sz="3200" i="1" dirty="0" err="1" smtClean="0"/>
              <a:t>yakın</a:t>
            </a:r>
            <a:r>
              <a:rPr lang="en-US" sz="3200" i="1" dirty="0" smtClean="0"/>
              <a:t> </a:t>
            </a:r>
            <a:r>
              <a:rPr lang="en-US" sz="3200" i="1" dirty="0" err="1" smtClean="0"/>
              <a:t>arkadaşlar</a:t>
            </a:r>
            <a:endParaRPr lang="en-US" sz="3200" i="1" dirty="0" smtClean="0"/>
          </a:p>
          <a:p>
            <a:pPr marL="0" indent="0">
              <a:spcBef>
                <a:spcPts val="1200"/>
              </a:spcBef>
              <a:buNone/>
            </a:pPr>
            <a:r>
              <a:rPr lang="en-US" sz="3200" i="1" dirty="0" err="1"/>
              <a:t>Seviye</a:t>
            </a:r>
            <a:r>
              <a:rPr lang="en-US" sz="3200" i="1" dirty="0"/>
              <a:t> </a:t>
            </a:r>
            <a:r>
              <a:rPr lang="en-US" sz="3200" i="1" dirty="0" smtClean="0"/>
              <a:t>2 – </a:t>
            </a:r>
            <a:r>
              <a:rPr lang="en-US" sz="3200" i="1" dirty="0" err="1" smtClean="0"/>
              <a:t>İyi</a:t>
            </a:r>
            <a:r>
              <a:rPr lang="en-US" sz="3200" i="1" dirty="0" smtClean="0"/>
              <a:t> </a:t>
            </a:r>
            <a:r>
              <a:rPr lang="en-US" sz="3200" i="1" dirty="0" err="1" smtClean="0"/>
              <a:t>arkadaşlar</a:t>
            </a:r>
            <a:endParaRPr lang="en-US" sz="3200" i="1" dirty="0" smtClean="0"/>
          </a:p>
          <a:p>
            <a:pPr marL="0" indent="0">
              <a:spcBef>
                <a:spcPts val="1200"/>
              </a:spcBef>
              <a:buNone/>
            </a:pPr>
            <a:r>
              <a:rPr lang="en-US" sz="3200" i="1" dirty="0" err="1"/>
              <a:t>Seviye</a:t>
            </a:r>
            <a:r>
              <a:rPr lang="en-US" sz="3200" i="1" dirty="0"/>
              <a:t> </a:t>
            </a:r>
            <a:r>
              <a:rPr lang="en-US" sz="3200" i="1" dirty="0" smtClean="0"/>
              <a:t>3 – </a:t>
            </a:r>
            <a:r>
              <a:rPr lang="en-US" sz="3200" i="1" dirty="0" err="1" smtClean="0"/>
              <a:t>Sıradan</a:t>
            </a:r>
            <a:r>
              <a:rPr lang="en-US" sz="3200" i="1" dirty="0" smtClean="0"/>
              <a:t> </a:t>
            </a:r>
            <a:r>
              <a:rPr lang="en-US" sz="3200" i="1" dirty="0" err="1" smtClean="0"/>
              <a:t>arkadaşlar</a:t>
            </a:r>
            <a:endParaRPr lang="en-US" sz="3200" i="1" dirty="0" smtClean="0"/>
          </a:p>
          <a:p>
            <a:pPr marL="0" indent="0">
              <a:spcBef>
                <a:spcPts val="1200"/>
              </a:spcBef>
              <a:buNone/>
            </a:pPr>
            <a:r>
              <a:rPr lang="en-US" sz="3200" i="1" dirty="0" err="1"/>
              <a:t>Seviye</a:t>
            </a:r>
            <a:r>
              <a:rPr lang="en-US" sz="3200" i="1" dirty="0"/>
              <a:t> </a:t>
            </a:r>
            <a:r>
              <a:rPr lang="en-US" sz="3200" i="1" dirty="0" smtClean="0"/>
              <a:t>4 – </a:t>
            </a:r>
            <a:r>
              <a:rPr lang="en-US" sz="3200" i="1" dirty="0" err="1" smtClean="0"/>
              <a:t>İş</a:t>
            </a:r>
            <a:r>
              <a:rPr lang="en-US" sz="3200" i="1" dirty="0" smtClean="0"/>
              <a:t> </a:t>
            </a:r>
            <a:r>
              <a:rPr lang="en-US" sz="3200" i="1" dirty="0" err="1" smtClean="0"/>
              <a:t>ortaklar</a:t>
            </a:r>
            <a:r>
              <a:rPr lang="en-US" sz="3200" i="1" dirty="0" smtClean="0"/>
              <a:t> </a:t>
            </a:r>
            <a:r>
              <a:rPr lang="en-US" sz="3200" i="1" dirty="0" err="1" smtClean="0"/>
              <a:t>ve</a:t>
            </a:r>
            <a:r>
              <a:rPr lang="en-US" sz="3200" i="1" dirty="0" smtClean="0"/>
              <a:t> </a:t>
            </a:r>
            <a:r>
              <a:rPr lang="en-US" sz="3200" i="1" dirty="0" err="1" smtClean="0"/>
              <a:t>uzak</a:t>
            </a:r>
            <a:r>
              <a:rPr lang="en-US" sz="3200" i="1" dirty="0" smtClean="0"/>
              <a:t> </a:t>
            </a:r>
            <a:r>
              <a:rPr lang="en-US" sz="3200" i="1" dirty="0" err="1" smtClean="0"/>
              <a:t>aile</a:t>
            </a:r>
            <a:endParaRPr lang="en-US" sz="3200" i="1" dirty="0" smtClean="0"/>
          </a:p>
          <a:p>
            <a:pPr marL="0" indent="0">
              <a:spcBef>
                <a:spcPts val="1200"/>
              </a:spcBef>
              <a:buNone/>
            </a:pPr>
            <a:r>
              <a:rPr lang="en-US" sz="3200" i="1" dirty="0" err="1"/>
              <a:t>Seviye</a:t>
            </a:r>
            <a:r>
              <a:rPr lang="en-US" sz="3200" i="1" dirty="0"/>
              <a:t> </a:t>
            </a:r>
            <a:r>
              <a:rPr lang="en-US" sz="3200" i="1" dirty="0" smtClean="0"/>
              <a:t>5 – </a:t>
            </a:r>
            <a:r>
              <a:rPr lang="en-US" sz="3200" i="1" dirty="0" err="1" smtClean="0"/>
              <a:t>Uzak</a:t>
            </a:r>
            <a:r>
              <a:rPr lang="en-US" sz="3200" i="1" dirty="0" smtClean="0"/>
              <a:t> </a:t>
            </a:r>
            <a:r>
              <a:rPr lang="en-US" sz="3200" i="1" dirty="0" err="1" smtClean="0"/>
              <a:t>arkadaşlar</a:t>
            </a:r>
            <a:endParaRPr lang="en-US" sz="3200" i="1" dirty="0" smtClean="0"/>
          </a:p>
          <a:p>
            <a:pPr marL="0" indent="0">
              <a:spcBef>
                <a:spcPts val="1200"/>
              </a:spcBef>
              <a:buNone/>
            </a:pPr>
            <a:r>
              <a:rPr lang="en-US" sz="3200" i="1" dirty="0" err="1"/>
              <a:t>Seviye</a:t>
            </a:r>
            <a:r>
              <a:rPr lang="en-US" sz="3200" i="1" dirty="0"/>
              <a:t> </a:t>
            </a:r>
            <a:r>
              <a:rPr lang="en-US" sz="3200" i="1" dirty="0" smtClean="0"/>
              <a:t>6 - </a:t>
            </a:r>
            <a:r>
              <a:rPr lang="en-US" sz="3200" i="1" dirty="0" err="1" smtClean="0"/>
              <a:t>Tanıdıklar</a:t>
            </a:r>
            <a:r>
              <a:rPr lang="en-US" sz="3200" i="1" dirty="0" smtClean="0"/>
              <a:t>.</a:t>
            </a:r>
          </a:p>
          <a:p>
            <a:pPr marL="0" indent="0">
              <a:buFont typeface="Arial" panose="020B0604020202020204" pitchFamily="34" charset="0"/>
              <a:buNone/>
            </a:pPr>
            <a:endParaRPr lang="en-US" sz="3200" dirty="0" smtClean="0"/>
          </a:p>
          <a:p>
            <a:pPr marL="0" indent="0">
              <a:buFont typeface="Arial" panose="020B0604020202020204" pitchFamily="34" charset="0"/>
              <a:buNone/>
            </a:pPr>
            <a:endParaRPr lang="en-US" sz="3200" dirty="0"/>
          </a:p>
        </p:txBody>
      </p:sp>
    </p:spTree>
    <p:extLst>
      <p:ext uri="{BB962C8B-B14F-4D97-AF65-F5344CB8AC3E}">
        <p14:creationId xmlns:p14="http://schemas.microsoft.com/office/powerpoint/2010/main" val="860000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328815" cy="6858000"/>
          </a:xfrm>
          <a:prstGeom prst="rect">
            <a:avLst/>
          </a:prstGeom>
        </p:spPr>
      </p:pic>
      <p:sp>
        <p:nvSpPr>
          <p:cNvPr id="3" name="Content Placeholder 2"/>
          <p:cNvSpPr>
            <a:spLocks noGrp="1"/>
          </p:cNvSpPr>
          <p:nvPr>
            <p:ph idx="1"/>
          </p:nvPr>
        </p:nvSpPr>
        <p:spPr>
          <a:xfrm>
            <a:off x="614596" y="2772347"/>
            <a:ext cx="8394491" cy="3523521"/>
          </a:xfrm>
        </p:spPr>
        <p:txBody>
          <a:bodyPr>
            <a:normAutofit/>
          </a:bodyPr>
          <a:lstStyle/>
          <a:p>
            <a:pPr marL="0" indent="0" algn="ctr">
              <a:lnSpc>
                <a:spcPct val="100000"/>
              </a:lnSpc>
              <a:buNone/>
            </a:pPr>
            <a:r>
              <a:rPr lang="en-US" sz="3200" dirty="0"/>
              <a:t>Church growth experts tell us that 85% of members baptized in the church come from among our personal networks</a:t>
            </a:r>
            <a:r>
              <a:rPr lang="en-US" sz="3200" dirty="0" smtClean="0"/>
              <a:t>.</a:t>
            </a:r>
          </a:p>
          <a:p>
            <a:pPr marL="0" indent="0" algn="ctr">
              <a:lnSpc>
                <a:spcPct val="100000"/>
              </a:lnSpc>
              <a:buNone/>
            </a:pPr>
            <a:r>
              <a:rPr lang="en-US" sz="3200" i="1" dirty="0" err="1"/>
              <a:t>Kilise</a:t>
            </a:r>
            <a:r>
              <a:rPr lang="en-US" sz="3200" i="1" dirty="0"/>
              <a:t> </a:t>
            </a:r>
            <a:r>
              <a:rPr lang="en-US" sz="3200" i="1" dirty="0" err="1"/>
              <a:t>gelişimi</a:t>
            </a:r>
            <a:r>
              <a:rPr lang="en-US" sz="3200" i="1" dirty="0"/>
              <a:t> </a:t>
            </a:r>
            <a:r>
              <a:rPr lang="en-US" sz="3200" i="1" dirty="0" err="1"/>
              <a:t>uzmanları</a:t>
            </a:r>
            <a:r>
              <a:rPr lang="en-US" sz="3200" i="1" dirty="0"/>
              <a:t>, </a:t>
            </a:r>
            <a:r>
              <a:rPr lang="en-US" sz="3200" i="1" dirty="0" err="1"/>
              <a:t>kilisede</a:t>
            </a:r>
            <a:r>
              <a:rPr lang="en-US" sz="3200" i="1" dirty="0"/>
              <a:t> </a:t>
            </a:r>
            <a:r>
              <a:rPr lang="en-US" sz="3200" i="1" dirty="0" err="1"/>
              <a:t>vaftiz</a:t>
            </a:r>
            <a:r>
              <a:rPr lang="en-US" sz="3200" i="1" dirty="0"/>
              <a:t> </a:t>
            </a:r>
            <a:r>
              <a:rPr lang="en-US" sz="3200" i="1" dirty="0" err="1"/>
              <a:t>edilen</a:t>
            </a:r>
            <a:r>
              <a:rPr lang="en-US" sz="3200" i="1" dirty="0"/>
              <a:t> </a:t>
            </a:r>
            <a:r>
              <a:rPr lang="en-US" sz="3200" i="1" dirty="0" err="1"/>
              <a:t>üyelerin</a:t>
            </a:r>
            <a:r>
              <a:rPr lang="en-US" sz="3200" i="1" dirty="0"/>
              <a:t> % 85'inin </a:t>
            </a:r>
            <a:r>
              <a:rPr lang="en-US" sz="3200" i="1" dirty="0" err="1"/>
              <a:t>kişisel</a:t>
            </a:r>
            <a:r>
              <a:rPr lang="en-US" sz="3200" i="1" dirty="0"/>
              <a:t> </a:t>
            </a:r>
            <a:r>
              <a:rPr lang="en-US" sz="3200" i="1" dirty="0" err="1"/>
              <a:t>ağlarımızdan</a:t>
            </a:r>
            <a:r>
              <a:rPr lang="en-US" sz="3200" i="1" dirty="0"/>
              <a:t> </a:t>
            </a:r>
            <a:r>
              <a:rPr lang="en-US" sz="3200" i="1" dirty="0" err="1"/>
              <a:t>geldiğini</a:t>
            </a:r>
            <a:r>
              <a:rPr lang="en-US" sz="3200" i="1" dirty="0"/>
              <a:t> </a:t>
            </a:r>
            <a:r>
              <a:rPr lang="en-US" sz="3200" i="1" dirty="0" err="1"/>
              <a:t>söylüyor</a:t>
            </a:r>
            <a:r>
              <a:rPr lang="en-US" sz="3200" i="1" dirty="0"/>
              <a:t>.</a:t>
            </a:r>
            <a:endParaRPr lang="en-US" sz="3200" i="1" dirty="0" smtClean="0"/>
          </a:p>
          <a:p>
            <a:pPr marL="0" indent="0" algn="ctr">
              <a:lnSpc>
                <a:spcPct val="100000"/>
              </a:lnSpc>
              <a:buNone/>
            </a:pPr>
            <a:endParaRPr lang="en-US" sz="3200" dirty="0"/>
          </a:p>
        </p:txBody>
      </p:sp>
    </p:spTree>
    <p:extLst>
      <p:ext uri="{BB962C8B-B14F-4D97-AF65-F5344CB8AC3E}">
        <p14:creationId xmlns:p14="http://schemas.microsoft.com/office/powerpoint/2010/main" val="1722074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328815" cy="6858000"/>
          </a:xfrm>
          <a:prstGeom prst="rect">
            <a:avLst/>
          </a:prstGeom>
        </p:spPr>
      </p:pic>
      <p:sp>
        <p:nvSpPr>
          <p:cNvPr id="2" name="Title 1"/>
          <p:cNvSpPr>
            <a:spLocks noGrp="1"/>
          </p:cNvSpPr>
          <p:nvPr>
            <p:ph type="title"/>
          </p:nvPr>
        </p:nvSpPr>
        <p:spPr>
          <a:xfrm>
            <a:off x="224853" y="739885"/>
            <a:ext cx="5801194" cy="1325563"/>
          </a:xfrm>
        </p:spPr>
        <p:txBody>
          <a:bodyPr>
            <a:normAutofit fontScale="90000"/>
          </a:bodyPr>
          <a:lstStyle/>
          <a:p>
            <a:pPr algn="ctr"/>
            <a:r>
              <a:rPr lang="en-US" b="1" dirty="0">
                <a:solidFill>
                  <a:schemeClr val="bg1"/>
                </a:solidFill>
              </a:rPr>
              <a:t>Six specific habits </a:t>
            </a:r>
            <a:r>
              <a:rPr lang="en-US" b="1" dirty="0" smtClean="0">
                <a:solidFill>
                  <a:schemeClr val="bg1"/>
                </a:solidFill>
              </a:rPr>
              <a:t/>
            </a:r>
            <a:br>
              <a:rPr lang="en-US" b="1" dirty="0" smtClean="0">
                <a:solidFill>
                  <a:schemeClr val="bg1"/>
                </a:solidFill>
              </a:rPr>
            </a:br>
            <a:r>
              <a:rPr lang="en-US" sz="4000" b="1" dirty="0" smtClean="0">
                <a:solidFill>
                  <a:schemeClr val="bg1"/>
                </a:solidFill>
              </a:rPr>
              <a:t>to </a:t>
            </a:r>
            <a:r>
              <a:rPr lang="en-US" sz="4000" b="1" dirty="0">
                <a:solidFill>
                  <a:schemeClr val="bg1"/>
                </a:solidFill>
              </a:rPr>
              <a:t>expand a personal network:</a:t>
            </a:r>
            <a:br>
              <a:rPr lang="en-US" sz="4000" b="1" dirty="0">
                <a:solidFill>
                  <a:schemeClr val="bg1"/>
                </a:solidFill>
              </a:rPr>
            </a:br>
            <a:r>
              <a:rPr lang="en-US" sz="4000" b="1" i="1" dirty="0" err="1" smtClean="0">
                <a:solidFill>
                  <a:schemeClr val="bg1"/>
                </a:solidFill>
              </a:rPr>
              <a:t>Ağın</a:t>
            </a:r>
            <a:r>
              <a:rPr lang="en-US" sz="4000" b="1" i="1" dirty="0" smtClean="0">
                <a:solidFill>
                  <a:schemeClr val="bg1"/>
                </a:solidFill>
              </a:rPr>
              <a:t> </a:t>
            </a:r>
            <a:r>
              <a:rPr lang="en-US" sz="4000" b="1" i="1" dirty="0" err="1" smtClean="0">
                <a:solidFill>
                  <a:schemeClr val="bg1"/>
                </a:solidFill>
              </a:rPr>
              <a:t>genişletilmesi</a:t>
            </a:r>
            <a:r>
              <a:rPr lang="en-US" sz="4000" b="1" i="1" dirty="0" smtClean="0">
                <a:solidFill>
                  <a:schemeClr val="bg1"/>
                </a:solidFill>
              </a:rPr>
              <a:t> </a:t>
            </a:r>
            <a:r>
              <a:rPr lang="en-US" sz="4000" b="1" i="1" dirty="0" err="1" smtClean="0">
                <a:solidFill>
                  <a:schemeClr val="bg1"/>
                </a:solidFill>
              </a:rPr>
              <a:t>için</a:t>
            </a:r>
            <a:r>
              <a:rPr lang="en-US" sz="4000" b="1" i="1" dirty="0" smtClean="0">
                <a:solidFill>
                  <a:schemeClr val="bg1"/>
                </a:solidFill>
              </a:rPr>
              <a:t>          </a:t>
            </a:r>
            <a:r>
              <a:rPr lang="en-US" b="1" i="1" dirty="0" err="1" smtClean="0">
                <a:solidFill>
                  <a:schemeClr val="bg1"/>
                </a:solidFill>
              </a:rPr>
              <a:t>altı</a:t>
            </a:r>
            <a:r>
              <a:rPr lang="en-US" b="1" i="1" dirty="0" smtClean="0">
                <a:solidFill>
                  <a:schemeClr val="bg1"/>
                </a:solidFill>
              </a:rPr>
              <a:t> </a:t>
            </a:r>
            <a:r>
              <a:rPr lang="en-US" b="1" i="1" dirty="0" err="1" smtClean="0">
                <a:solidFill>
                  <a:schemeClr val="bg1"/>
                </a:solidFill>
              </a:rPr>
              <a:t>alışkanlık</a:t>
            </a:r>
            <a:r>
              <a:rPr lang="en-US" b="1" i="1" dirty="0" smtClean="0">
                <a:solidFill>
                  <a:schemeClr val="bg1"/>
                </a:solidFill>
              </a:rPr>
              <a:t/>
            </a:r>
            <a:br>
              <a:rPr lang="en-US" b="1" i="1" dirty="0" smtClean="0">
                <a:solidFill>
                  <a:schemeClr val="bg1"/>
                </a:solidFill>
              </a:rPr>
            </a:br>
            <a:r>
              <a:rPr lang="en-US" b="1" dirty="0">
                <a:solidFill>
                  <a:schemeClr val="bg1"/>
                </a:solidFill>
              </a:rPr>
              <a:t> </a:t>
            </a:r>
          </a:p>
        </p:txBody>
      </p:sp>
      <p:sp>
        <p:nvSpPr>
          <p:cNvPr id="3" name="Content Placeholder 2"/>
          <p:cNvSpPr>
            <a:spLocks noGrp="1"/>
          </p:cNvSpPr>
          <p:nvPr>
            <p:ph idx="1"/>
          </p:nvPr>
        </p:nvSpPr>
        <p:spPr>
          <a:xfrm>
            <a:off x="224853" y="2727270"/>
            <a:ext cx="4362137" cy="4351338"/>
          </a:xfrm>
        </p:spPr>
        <p:txBody>
          <a:bodyPr>
            <a:normAutofit/>
          </a:bodyPr>
          <a:lstStyle/>
          <a:p>
            <a:pPr marL="370350" indent="-370350">
              <a:buFont typeface="+mj-lt"/>
              <a:buAutoNum type="arabicPeriod"/>
            </a:pPr>
            <a:r>
              <a:rPr lang="en-US" sz="3200" dirty="0"/>
              <a:t>Experience doing.  </a:t>
            </a:r>
          </a:p>
          <a:p>
            <a:pPr marL="370350" indent="-370350">
              <a:buFont typeface="+mj-lt"/>
              <a:buAutoNum type="arabicPeriod"/>
            </a:pPr>
            <a:r>
              <a:rPr lang="en-US" sz="3200" dirty="0" smtClean="0"/>
              <a:t>Risk </a:t>
            </a:r>
            <a:r>
              <a:rPr lang="en-US" sz="3200" dirty="0"/>
              <a:t>linking. </a:t>
            </a:r>
            <a:endParaRPr lang="en-US" sz="3200" dirty="0" smtClean="0"/>
          </a:p>
          <a:p>
            <a:pPr marL="370350" indent="-370350">
              <a:buFont typeface="+mj-lt"/>
              <a:buAutoNum type="arabicPeriod"/>
            </a:pPr>
            <a:r>
              <a:rPr lang="en-US" sz="3200" dirty="0" smtClean="0"/>
              <a:t>Show </a:t>
            </a:r>
            <a:r>
              <a:rPr lang="en-US" sz="3200" dirty="0"/>
              <a:t>belonging.  </a:t>
            </a:r>
          </a:p>
          <a:p>
            <a:pPr marL="370350" indent="-370350">
              <a:buFont typeface="+mj-lt"/>
              <a:buAutoNum type="arabicPeriod"/>
            </a:pPr>
            <a:r>
              <a:rPr lang="en-US" sz="3200" dirty="0" smtClean="0"/>
              <a:t>Blessing </a:t>
            </a:r>
            <a:r>
              <a:rPr lang="en-US" sz="3200" dirty="0"/>
              <a:t>through gifts. </a:t>
            </a:r>
            <a:endParaRPr lang="en-US" sz="3200" dirty="0" smtClean="0"/>
          </a:p>
          <a:p>
            <a:pPr marL="370350" indent="-370350">
              <a:buFont typeface="+mj-lt"/>
              <a:buAutoNum type="arabicPeriod"/>
            </a:pPr>
            <a:r>
              <a:rPr lang="en-US" sz="3200" dirty="0" smtClean="0"/>
              <a:t>Finding </a:t>
            </a:r>
            <a:r>
              <a:rPr lang="en-US" sz="3200" dirty="0"/>
              <a:t>a mentor.  </a:t>
            </a:r>
          </a:p>
          <a:p>
            <a:pPr marL="370350" indent="-370350">
              <a:buFont typeface="+mj-lt"/>
              <a:buAutoNum type="arabicPeriod"/>
            </a:pPr>
            <a:r>
              <a:rPr lang="en-US" sz="3200" dirty="0" smtClean="0"/>
              <a:t>Sharing </a:t>
            </a:r>
            <a:r>
              <a:rPr lang="en-US" sz="3200" dirty="0"/>
              <a:t>what she knows. </a:t>
            </a:r>
          </a:p>
        </p:txBody>
      </p:sp>
      <p:sp>
        <p:nvSpPr>
          <p:cNvPr id="5" name="Content Placeholder 2"/>
          <p:cNvSpPr txBox="1">
            <a:spLocks/>
          </p:cNvSpPr>
          <p:nvPr/>
        </p:nvSpPr>
        <p:spPr>
          <a:xfrm>
            <a:off x="4664406" y="2727270"/>
            <a:ext cx="466440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70350" indent="-370350">
              <a:buFont typeface="+mj-lt"/>
              <a:buAutoNum type="arabicPeriod"/>
            </a:pPr>
            <a:r>
              <a:rPr lang="en-US" sz="3200" i="1" dirty="0" err="1" smtClean="0"/>
              <a:t>Faaliyette</a:t>
            </a:r>
            <a:r>
              <a:rPr lang="en-US" sz="3200" i="1" dirty="0" smtClean="0"/>
              <a:t> </a:t>
            </a:r>
            <a:r>
              <a:rPr lang="en-US" sz="3200" i="1" dirty="0" err="1"/>
              <a:t>bulunma</a:t>
            </a:r>
            <a:r>
              <a:rPr lang="en-US" sz="3200" i="1" dirty="0"/>
              <a:t>. </a:t>
            </a:r>
            <a:r>
              <a:rPr lang="en-US" sz="3200" i="1" dirty="0" smtClean="0"/>
              <a:t> </a:t>
            </a:r>
          </a:p>
          <a:p>
            <a:pPr marL="370350" indent="-370350">
              <a:buFont typeface="+mj-lt"/>
              <a:buAutoNum type="arabicPeriod"/>
            </a:pPr>
            <a:r>
              <a:rPr lang="en-US" sz="3200" i="1" dirty="0" err="1" smtClean="0"/>
              <a:t>Bağ</a:t>
            </a:r>
            <a:r>
              <a:rPr lang="en-US" sz="3200" i="1" dirty="0" smtClean="0"/>
              <a:t> </a:t>
            </a:r>
            <a:r>
              <a:rPr lang="en-US" sz="3200" i="1" dirty="0" err="1"/>
              <a:t>kurmayı</a:t>
            </a:r>
            <a:r>
              <a:rPr lang="en-US" sz="3200" i="1" dirty="0"/>
              <a:t> </a:t>
            </a:r>
            <a:r>
              <a:rPr lang="en-US" sz="3200" i="1" dirty="0" err="1"/>
              <a:t>göze</a:t>
            </a:r>
            <a:r>
              <a:rPr lang="en-US" sz="3200" i="1" dirty="0"/>
              <a:t> </a:t>
            </a:r>
            <a:r>
              <a:rPr lang="en-US" sz="3200" i="1" dirty="0" smtClean="0"/>
              <a:t>alma. </a:t>
            </a:r>
          </a:p>
          <a:p>
            <a:pPr marL="370350" indent="-370350">
              <a:buFont typeface="+mj-lt"/>
              <a:buAutoNum type="arabicPeriod"/>
            </a:pPr>
            <a:r>
              <a:rPr lang="en-US" sz="3200" i="1" dirty="0" err="1" smtClean="0"/>
              <a:t>Aidiyet</a:t>
            </a:r>
            <a:r>
              <a:rPr lang="en-US" sz="3200" i="1" dirty="0" smtClean="0"/>
              <a:t> </a:t>
            </a:r>
            <a:r>
              <a:rPr lang="en-US" sz="3200" i="1" dirty="0" err="1"/>
              <a:t>gösterin</a:t>
            </a:r>
            <a:r>
              <a:rPr lang="en-US" sz="3200" i="1" dirty="0"/>
              <a:t>. </a:t>
            </a:r>
            <a:r>
              <a:rPr lang="en-US" sz="3200" i="1" dirty="0" smtClean="0"/>
              <a:t> </a:t>
            </a:r>
          </a:p>
          <a:p>
            <a:pPr marL="370350" indent="-370350">
              <a:buFont typeface="+mj-lt"/>
              <a:buAutoNum type="arabicPeriod"/>
            </a:pPr>
            <a:r>
              <a:rPr lang="en-US" sz="3200" i="1" dirty="0" err="1" smtClean="0"/>
              <a:t>Armağanlar</a:t>
            </a:r>
            <a:r>
              <a:rPr lang="en-US" sz="3200" i="1" dirty="0" smtClean="0"/>
              <a:t> </a:t>
            </a:r>
            <a:r>
              <a:rPr lang="en-US" sz="3200" i="1" dirty="0" err="1"/>
              <a:t>yoluyla</a:t>
            </a:r>
            <a:r>
              <a:rPr lang="en-US" sz="3200" i="1" dirty="0"/>
              <a:t> </a:t>
            </a:r>
            <a:r>
              <a:rPr lang="en-US" sz="3200" i="1" dirty="0" err="1"/>
              <a:t>bereketleme</a:t>
            </a:r>
            <a:r>
              <a:rPr lang="en-US" sz="3200" i="1" dirty="0"/>
              <a:t>.</a:t>
            </a:r>
            <a:endParaRPr lang="en-US" sz="3200" i="1" dirty="0" smtClean="0"/>
          </a:p>
          <a:p>
            <a:pPr marL="370350" indent="-370350">
              <a:buFont typeface="+mj-lt"/>
              <a:buAutoNum type="arabicPeriod"/>
            </a:pPr>
            <a:r>
              <a:rPr lang="en-US" sz="3200" i="1" dirty="0" err="1" smtClean="0"/>
              <a:t>Danışman</a:t>
            </a:r>
            <a:r>
              <a:rPr lang="en-US" sz="3200" i="1" dirty="0" smtClean="0"/>
              <a:t> </a:t>
            </a:r>
            <a:r>
              <a:rPr lang="en-US" sz="3200" i="1" dirty="0" err="1"/>
              <a:t>bulmak</a:t>
            </a:r>
            <a:r>
              <a:rPr lang="en-US" sz="3200" i="1" dirty="0"/>
              <a:t>.</a:t>
            </a:r>
            <a:r>
              <a:rPr lang="en-US" sz="3200" i="1" dirty="0" smtClean="0"/>
              <a:t> </a:t>
            </a:r>
          </a:p>
          <a:p>
            <a:pPr marL="370350" indent="-370350">
              <a:buFont typeface="+mj-lt"/>
              <a:buAutoNum type="arabicPeriod"/>
            </a:pPr>
            <a:r>
              <a:rPr lang="en-US" sz="3200" i="1" dirty="0" err="1" smtClean="0"/>
              <a:t>Bildiklerini</a:t>
            </a:r>
            <a:r>
              <a:rPr lang="en-US" sz="3200" i="1" dirty="0" smtClean="0"/>
              <a:t> </a:t>
            </a:r>
            <a:r>
              <a:rPr lang="en-US" sz="3200" i="1" dirty="0" err="1"/>
              <a:t>paylaşmak</a:t>
            </a:r>
            <a:r>
              <a:rPr lang="en-US" sz="3200" i="1" dirty="0"/>
              <a:t>.</a:t>
            </a:r>
          </a:p>
        </p:txBody>
      </p:sp>
    </p:spTree>
    <p:extLst>
      <p:ext uri="{BB962C8B-B14F-4D97-AF65-F5344CB8AC3E}">
        <p14:creationId xmlns:p14="http://schemas.microsoft.com/office/powerpoint/2010/main" val="1901324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328815" cy="6858000"/>
          </a:xfrm>
          <a:prstGeom prst="rect">
            <a:avLst/>
          </a:prstGeom>
        </p:spPr>
      </p:pic>
      <p:sp>
        <p:nvSpPr>
          <p:cNvPr id="2" name="Title 1"/>
          <p:cNvSpPr>
            <a:spLocks noGrp="1"/>
          </p:cNvSpPr>
          <p:nvPr>
            <p:ph type="title"/>
          </p:nvPr>
        </p:nvSpPr>
        <p:spPr>
          <a:xfrm>
            <a:off x="160312" y="447461"/>
            <a:ext cx="7886700" cy="1706803"/>
          </a:xfrm>
        </p:spPr>
        <p:txBody>
          <a:bodyPr>
            <a:normAutofit/>
          </a:bodyPr>
          <a:lstStyle/>
          <a:p>
            <a:pPr>
              <a:lnSpc>
                <a:spcPct val="120000"/>
              </a:lnSpc>
              <a:spcBef>
                <a:spcPts val="0"/>
              </a:spcBef>
            </a:pPr>
            <a:r>
              <a:rPr lang="en-US" sz="4000" b="1" dirty="0">
                <a:solidFill>
                  <a:schemeClr val="bg1"/>
                </a:solidFill>
                <a:latin typeface="+mn-lt"/>
              </a:rPr>
              <a:t>RATE </a:t>
            </a:r>
            <a:r>
              <a:rPr lang="en-US" sz="4000" b="1" dirty="0" smtClean="0">
                <a:solidFill>
                  <a:schemeClr val="bg1"/>
                </a:solidFill>
                <a:latin typeface="+mn-lt"/>
              </a:rPr>
              <a:t>YOURSELF</a:t>
            </a: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KENDİNİZİ DEĞERLENDİRİN</a:t>
            </a:r>
            <a:endParaRPr lang="en-US" sz="4000" i="1" dirty="0">
              <a:solidFill>
                <a:schemeClr val="bg1"/>
              </a:solidFill>
              <a:latin typeface="+mn-lt"/>
            </a:endParaRPr>
          </a:p>
        </p:txBody>
      </p:sp>
      <p:sp>
        <p:nvSpPr>
          <p:cNvPr id="3" name="Content Placeholder 2"/>
          <p:cNvSpPr>
            <a:spLocks noGrp="1"/>
          </p:cNvSpPr>
          <p:nvPr>
            <p:ph idx="1"/>
          </p:nvPr>
        </p:nvSpPr>
        <p:spPr>
          <a:xfrm>
            <a:off x="320733" y="2688625"/>
            <a:ext cx="8646804" cy="4097184"/>
          </a:xfrm>
        </p:spPr>
        <p:txBody>
          <a:bodyPr>
            <a:noAutofit/>
          </a:bodyPr>
          <a:lstStyle/>
          <a:p>
            <a:pPr marL="0" indent="0" algn="ctr">
              <a:lnSpc>
                <a:spcPct val="100000"/>
              </a:lnSpc>
              <a:buNone/>
            </a:pPr>
            <a:r>
              <a:rPr lang="en-US" sz="3400" dirty="0" smtClean="0"/>
              <a:t>1. The </a:t>
            </a:r>
            <a:r>
              <a:rPr lang="en-US" sz="3400" dirty="0"/>
              <a:t>successful woman seeks new experiences, learns new skills, and enjoys gaining new </a:t>
            </a:r>
            <a:r>
              <a:rPr lang="en-US" sz="3400" dirty="0" smtClean="0"/>
              <a:t>information.</a:t>
            </a:r>
          </a:p>
          <a:p>
            <a:pPr marL="0" indent="0" algn="ctr">
              <a:lnSpc>
                <a:spcPct val="100000"/>
              </a:lnSpc>
              <a:buNone/>
            </a:pPr>
            <a:r>
              <a:rPr lang="tr-TR" sz="3400" i="1" dirty="0" smtClean="0"/>
              <a:t>1</a:t>
            </a:r>
            <a:r>
              <a:rPr lang="tr-TR" sz="3400" i="1" dirty="0"/>
              <a:t>. Başarılı kadın yeni deneyimler arar, yeni beceriler öğrenir ve yeni bilgiler kazanmaktan </a:t>
            </a:r>
            <a:r>
              <a:rPr lang="tr-TR" sz="3400" i="1" dirty="0" smtClean="0"/>
              <a:t>hoşlanır</a:t>
            </a:r>
            <a:r>
              <a:rPr lang="tr-TR" sz="3400" i="1" dirty="0"/>
              <a:t>.</a:t>
            </a:r>
            <a:endParaRPr lang="en-US" sz="3400" i="1" dirty="0"/>
          </a:p>
        </p:txBody>
      </p:sp>
    </p:spTree>
    <p:extLst>
      <p:ext uri="{BB962C8B-B14F-4D97-AF65-F5344CB8AC3E}">
        <p14:creationId xmlns:p14="http://schemas.microsoft.com/office/powerpoint/2010/main" val="625142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328815" cy="6858000"/>
          </a:xfrm>
          <a:prstGeom prst="rect">
            <a:avLst/>
          </a:prstGeom>
        </p:spPr>
      </p:pic>
      <p:sp>
        <p:nvSpPr>
          <p:cNvPr id="2" name="Title 1"/>
          <p:cNvSpPr>
            <a:spLocks noGrp="1"/>
          </p:cNvSpPr>
          <p:nvPr>
            <p:ph type="title"/>
          </p:nvPr>
        </p:nvSpPr>
        <p:spPr>
          <a:xfrm>
            <a:off x="-61996" y="878963"/>
            <a:ext cx="6633275" cy="1325563"/>
          </a:xfrm>
        </p:spPr>
        <p:txBody>
          <a:bodyPr>
            <a:noAutofit/>
          </a:bodyPr>
          <a:lstStyle/>
          <a:p>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GELİŞİM </a:t>
            </a:r>
            <a:r>
              <a:rPr lang="en-US" sz="3600" b="1" i="1" dirty="0" smtClean="0">
                <a:solidFill>
                  <a:schemeClr val="bg1"/>
                </a:solidFill>
                <a:latin typeface="+mn-lt"/>
              </a:rPr>
              <a:t>EGZERSİZLERİ</a:t>
            </a:r>
            <a:endParaRPr lang="en-US" sz="3600" i="1" dirty="0">
              <a:solidFill>
                <a:schemeClr val="bg1"/>
              </a:solidFill>
              <a:latin typeface="+mn-lt"/>
            </a:endParaRPr>
          </a:p>
        </p:txBody>
      </p:sp>
      <p:sp>
        <p:nvSpPr>
          <p:cNvPr id="3" name="Content Placeholder 2"/>
          <p:cNvSpPr>
            <a:spLocks noGrp="1"/>
          </p:cNvSpPr>
          <p:nvPr>
            <p:ph idx="1"/>
          </p:nvPr>
        </p:nvSpPr>
        <p:spPr>
          <a:xfrm>
            <a:off x="742950" y="3054350"/>
            <a:ext cx="7886700" cy="1946275"/>
          </a:xfrm>
        </p:spPr>
        <p:txBody>
          <a:bodyPr>
            <a:noAutofit/>
          </a:bodyPr>
          <a:lstStyle/>
          <a:p>
            <a:pPr marL="0" indent="0" algn="ctr">
              <a:buNone/>
            </a:pPr>
            <a:r>
              <a:rPr lang="en-US" sz="3600" dirty="0"/>
              <a:t>3. Make a list of women who have served as your mentors. What is one thing you learned from each woman?</a:t>
            </a:r>
          </a:p>
        </p:txBody>
      </p:sp>
      <p:sp>
        <p:nvSpPr>
          <p:cNvPr id="5" name="TextBox 4"/>
          <p:cNvSpPr txBox="1"/>
          <p:nvPr/>
        </p:nvSpPr>
        <p:spPr>
          <a:xfrm>
            <a:off x="796126" y="4773712"/>
            <a:ext cx="7962863" cy="1754326"/>
          </a:xfrm>
          <a:prstGeom prst="rect">
            <a:avLst/>
          </a:prstGeom>
          <a:noFill/>
        </p:spPr>
        <p:txBody>
          <a:bodyPr wrap="square" rtlCol="0">
            <a:spAutoFit/>
          </a:bodyPr>
          <a:lstStyle/>
          <a:p>
            <a:r>
              <a:rPr lang="tr-TR" sz="3600" i="1" dirty="0"/>
              <a:t>3. Akıl hocalığınızı yapan kadınların bir listesini yapın. Her kadından öğrendiğin şey nedir</a:t>
            </a:r>
            <a:r>
              <a:rPr lang="tr-TR" sz="3600" i="1" dirty="0" smtClean="0"/>
              <a:t>?</a:t>
            </a:r>
            <a:endParaRPr lang="en-US" sz="3600" i="1" dirty="0"/>
          </a:p>
        </p:txBody>
      </p:sp>
    </p:spTree>
    <p:extLst>
      <p:ext uri="{BB962C8B-B14F-4D97-AF65-F5344CB8AC3E}">
        <p14:creationId xmlns:p14="http://schemas.microsoft.com/office/powerpoint/2010/main" val="1558758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328815" cy="6858000"/>
          </a:xfrm>
          <a:prstGeom prst="rect">
            <a:avLst/>
          </a:prstGeom>
        </p:spPr>
      </p:pic>
      <p:sp>
        <p:nvSpPr>
          <p:cNvPr id="2" name="Title 1"/>
          <p:cNvSpPr>
            <a:spLocks noGrp="1"/>
          </p:cNvSpPr>
          <p:nvPr>
            <p:ph type="title"/>
          </p:nvPr>
        </p:nvSpPr>
        <p:spPr>
          <a:xfrm>
            <a:off x="340393" y="600243"/>
            <a:ext cx="5178091" cy="1325563"/>
          </a:xfrm>
        </p:spPr>
        <p:txBody>
          <a:bodyPr>
            <a:normAutofit/>
          </a:bodyPr>
          <a:lstStyle/>
          <a:p>
            <a:r>
              <a:rPr lang="en-US" sz="4000" b="1" dirty="0">
                <a:solidFill>
                  <a:schemeClr val="bg1"/>
                </a:solidFill>
                <a:latin typeface="+mn-lt"/>
              </a:rPr>
              <a:t>SUCCESS PRINCIPLE </a:t>
            </a:r>
            <a:r>
              <a:rPr lang="en-US" sz="4000" b="1" i="1" dirty="0">
                <a:solidFill>
                  <a:schemeClr val="bg1"/>
                </a:solidFill>
                <a:latin typeface="+mn-lt"/>
              </a:rPr>
              <a:t>BAŞARI </a:t>
            </a:r>
            <a:r>
              <a:rPr lang="en-US" sz="4000" b="1" i="1" dirty="0" smtClean="0">
                <a:solidFill>
                  <a:schemeClr val="bg1"/>
                </a:solidFill>
                <a:latin typeface="+mn-lt"/>
              </a:rPr>
              <a:t>İLKESİ</a:t>
            </a:r>
            <a:endParaRPr lang="en-US" sz="4000" i="1" dirty="0">
              <a:solidFill>
                <a:schemeClr val="bg1"/>
              </a:solidFill>
              <a:latin typeface="+mn-lt"/>
            </a:endParaRPr>
          </a:p>
        </p:txBody>
      </p:sp>
      <p:sp>
        <p:nvSpPr>
          <p:cNvPr id="3" name="Content Placeholder 2"/>
          <p:cNvSpPr>
            <a:spLocks noGrp="1"/>
          </p:cNvSpPr>
          <p:nvPr>
            <p:ph idx="1"/>
          </p:nvPr>
        </p:nvSpPr>
        <p:spPr>
          <a:xfrm>
            <a:off x="628650" y="2254250"/>
            <a:ext cx="7886700" cy="4403224"/>
          </a:xfrm>
        </p:spPr>
        <p:txBody>
          <a:bodyPr>
            <a:noAutofit/>
          </a:bodyPr>
          <a:lstStyle/>
          <a:p>
            <a:pPr marL="0" indent="0" algn="ctr">
              <a:lnSpc>
                <a:spcPct val="100000"/>
              </a:lnSpc>
              <a:buNone/>
            </a:pPr>
            <a:r>
              <a:rPr lang="en-US" sz="3600" b="1" dirty="0"/>
              <a:t> </a:t>
            </a:r>
            <a:endParaRPr lang="en-US" sz="3600" dirty="0"/>
          </a:p>
          <a:p>
            <a:pPr marL="0" indent="0" algn="ctr">
              <a:lnSpc>
                <a:spcPct val="100000"/>
              </a:lnSpc>
              <a:buNone/>
            </a:pPr>
            <a:r>
              <a:rPr lang="en-US" sz="3600" dirty="0"/>
              <a:t>We cannot be successful alone. What we become depends a great deal on the people in our personal networks</a:t>
            </a:r>
            <a:r>
              <a:rPr lang="en-US" sz="3600" dirty="0" smtClean="0"/>
              <a:t>.</a:t>
            </a:r>
          </a:p>
          <a:p>
            <a:pPr marL="0" indent="0" algn="ctr">
              <a:lnSpc>
                <a:spcPct val="100000"/>
              </a:lnSpc>
              <a:buNone/>
            </a:pPr>
            <a:r>
              <a:rPr lang="en-US" sz="3600" i="1" dirty="0" err="1"/>
              <a:t>Yalnız</a:t>
            </a:r>
            <a:r>
              <a:rPr lang="en-US" sz="3600" i="1" dirty="0"/>
              <a:t> </a:t>
            </a:r>
            <a:r>
              <a:rPr lang="en-US" sz="3600" i="1" dirty="0" err="1"/>
              <a:t>başımıza</a:t>
            </a:r>
            <a:r>
              <a:rPr lang="en-US" sz="3600" i="1" dirty="0"/>
              <a:t> </a:t>
            </a:r>
            <a:r>
              <a:rPr lang="en-US" sz="3600" i="1" dirty="0" err="1"/>
              <a:t>başarılı</a:t>
            </a:r>
            <a:r>
              <a:rPr lang="en-US" sz="3600" i="1" dirty="0"/>
              <a:t> </a:t>
            </a:r>
            <a:r>
              <a:rPr lang="en-US" sz="3600" i="1" dirty="0" err="1"/>
              <a:t>olamayız</a:t>
            </a:r>
            <a:r>
              <a:rPr lang="en-US" sz="3600" i="1" dirty="0"/>
              <a:t>. Kim </a:t>
            </a:r>
            <a:r>
              <a:rPr lang="en-US" sz="3600" i="1" dirty="0" err="1"/>
              <a:t>olacağımız</a:t>
            </a:r>
            <a:r>
              <a:rPr lang="en-US" sz="3600" i="1" dirty="0"/>
              <a:t>, </a:t>
            </a:r>
            <a:r>
              <a:rPr lang="en-US" sz="3600" i="1" dirty="0" err="1"/>
              <a:t>büyük</a:t>
            </a:r>
            <a:r>
              <a:rPr lang="en-US" sz="3600" i="1" dirty="0"/>
              <a:t> </a:t>
            </a:r>
            <a:r>
              <a:rPr lang="en-US" sz="3600" i="1" dirty="0" err="1"/>
              <a:t>ölçüde</a:t>
            </a:r>
            <a:r>
              <a:rPr lang="en-US" sz="3600" i="1" dirty="0"/>
              <a:t> </a:t>
            </a:r>
            <a:r>
              <a:rPr lang="en-US" sz="3600" i="1" dirty="0" err="1"/>
              <a:t>kişisel</a:t>
            </a:r>
            <a:r>
              <a:rPr lang="en-US" sz="3600" i="1" dirty="0"/>
              <a:t> </a:t>
            </a:r>
            <a:r>
              <a:rPr lang="en-US" sz="3600" i="1" dirty="0" err="1"/>
              <a:t>ağımızdaki</a:t>
            </a:r>
            <a:r>
              <a:rPr lang="en-US" sz="3600" i="1" dirty="0"/>
              <a:t> </a:t>
            </a:r>
            <a:r>
              <a:rPr lang="en-US" sz="3600" i="1" dirty="0" err="1"/>
              <a:t>insanlara</a:t>
            </a:r>
            <a:r>
              <a:rPr lang="en-US" sz="3600" i="1" dirty="0"/>
              <a:t> </a:t>
            </a:r>
            <a:r>
              <a:rPr lang="en-US" sz="3600" i="1" dirty="0" err="1"/>
              <a:t>bağlıdır</a:t>
            </a:r>
            <a:r>
              <a:rPr lang="en-US" sz="3600" i="1" dirty="0"/>
              <a:t>.</a:t>
            </a:r>
          </a:p>
          <a:p>
            <a:pPr marL="0" indent="0" algn="ctr">
              <a:lnSpc>
                <a:spcPct val="100000"/>
              </a:lnSpc>
              <a:buNone/>
            </a:pPr>
            <a:endParaRPr lang="en-US" sz="3600" dirty="0"/>
          </a:p>
          <a:p>
            <a:pPr marL="0" indent="0" algn="ctr">
              <a:lnSpc>
                <a:spcPct val="100000"/>
              </a:lnSpc>
              <a:buNone/>
            </a:pPr>
            <a:endParaRPr lang="en-US" sz="3600" dirty="0"/>
          </a:p>
        </p:txBody>
      </p:sp>
    </p:spTree>
    <p:extLst>
      <p:ext uri="{BB962C8B-B14F-4D97-AF65-F5344CB8AC3E}">
        <p14:creationId xmlns:p14="http://schemas.microsoft.com/office/powerpoint/2010/main" val="1432908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23" y="1"/>
            <a:ext cx="9342023" cy="6858000"/>
          </a:xfrm>
          <a:prstGeom prst="rect">
            <a:avLst/>
          </a:prstGeom>
        </p:spPr>
      </p:pic>
      <p:sp>
        <p:nvSpPr>
          <p:cNvPr id="2" name="Title 1"/>
          <p:cNvSpPr>
            <a:spLocks noGrp="1"/>
          </p:cNvSpPr>
          <p:nvPr>
            <p:ph type="title"/>
          </p:nvPr>
        </p:nvSpPr>
        <p:spPr>
          <a:xfrm>
            <a:off x="371475" y="368968"/>
            <a:ext cx="7886700" cy="2121821"/>
          </a:xfrm>
        </p:spPr>
        <p:txBody>
          <a:bodyPr>
            <a:normAutofit/>
          </a:bodyPr>
          <a:lstStyle/>
          <a:p>
            <a:pPr algn="ctr"/>
            <a:r>
              <a:rPr lang="en-US" sz="4000" b="1" dirty="0">
                <a:solidFill>
                  <a:srgbClr val="941651"/>
                </a:solidFill>
                <a:latin typeface="+mn-lt"/>
              </a:rPr>
              <a:t>MY PRAYER FOR TODAY</a:t>
            </a:r>
            <a:br>
              <a:rPr lang="en-US" sz="4000" b="1" dirty="0">
                <a:solidFill>
                  <a:srgbClr val="941651"/>
                </a:solidFill>
                <a:latin typeface="+mn-lt"/>
              </a:rPr>
            </a:br>
            <a:r>
              <a:rPr lang="en-US" sz="4000" b="1" i="1" dirty="0">
                <a:solidFill>
                  <a:srgbClr val="941651"/>
                </a:solidFill>
                <a:latin typeface="+mn-lt"/>
              </a:rPr>
              <a:t>BUGÜN İÇİN </a:t>
            </a:r>
            <a:r>
              <a:rPr lang="en-US" sz="4000" b="1" i="1" dirty="0" smtClean="0">
                <a:solidFill>
                  <a:srgbClr val="941651"/>
                </a:solidFill>
                <a:latin typeface="+mn-lt"/>
              </a:rPr>
              <a:t>DUAM</a:t>
            </a:r>
            <a:endParaRPr lang="en-US" sz="4000" i="1" dirty="0">
              <a:solidFill>
                <a:srgbClr val="941651"/>
              </a:solidFill>
              <a:latin typeface="+mn-lt"/>
            </a:endParaRPr>
          </a:p>
        </p:txBody>
      </p:sp>
      <p:sp>
        <p:nvSpPr>
          <p:cNvPr id="3" name="Content Placeholder 2"/>
          <p:cNvSpPr>
            <a:spLocks noGrp="1"/>
          </p:cNvSpPr>
          <p:nvPr>
            <p:ph idx="1"/>
          </p:nvPr>
        </p:nvSpPr>
        <p:spPr>
          <a:xfrm>
            <a:off x="-1" y="1920373"/>
            <a:ext cx="9031705" cy="4889501"/>
          </a:xfrm>
        </p:spPr>
        <p:txBody>
          <a:bodyPr>
            <a:normAutofit fontScale="77500" lnSpcReduction="20000"/>
          </a:bodyPr>
          <a:lstStyle/>
          <a:p>
            <a:pPr marL="0" indent="0" algn="ctr">
              <a:lnSpc>
                <a:spcPct val="100000"/>
              </a:lnSpc>
              <a:buNone/>
            </a:pPr>
            <a:r>
              <a:rPr lang="en-US" dirty="0"/>
              <a:t> </a:t>
            </a:r>
          </a:p>
          <a:p>
            <a:pPr marL="0" indent="0" algn="ctr">
              <a:lnSpc>
                <a:spcPct val="100000"/>
              </a:lnSpc>
              <a:buNone/>
            </a:pPr>
            <a:r>
              <a:rPr lang="en-US" sz="3200" dirty="0"/>
              <a:t>Dear God, You made me for fellowship and company. We need each other and a supportive friend or two. Thank You for my friends who support me. Please help me to be a supportive friend to someone who needs a listening ear and a caring heart. When I need someone to bless me, please guide me to those who would be my true friends. Thank you for Jesus, my very best friend and chief supporter</a:t>
            </a:r>
            <a:r>
              <a:rPr lang="en-US" sz="3200" dirty="0" smtClean="0"/>
              <a:t>.</a:t>
            </a:r>
          </a:p>
          <a:p>
            <a:pPr marL="0" indent="0" algn="ctr">
              <a:lnSpc>
                <a:spcPct val="100000"/>
              </a:lnSpc>
              <a:buNone/>
            </a:pPr>
            <a:r>
              <a:rPr lang="en-US" sz="3200" i="1" dirty="0" err="1"/>
              <a:t>Sevgili</a:t>
            </a:r>
            <a:r>
              <a:rPr lang="en-US" sz="3200" i="1" dirty="0"/>
              <a:t> </a:t>
            </a:r>
            <a:r>
              <a:rPr lang="en-US" sz="3200" i="1" dirty="0" err="1"/>
              <a:t>Rab’bim</a:t>
            </a:r>
            <a:r>
              <a:rPr lang="en-US" sz="3200" i="1" dirty="0"/>
              <a:t>, </a:t>
            </a:r>
            <a:r>
              <a:rPr lang="en-US" sz="3200" i="1" dirty="0" err="1"/>
              <a:t>beni</a:t>
            </a:r>
            <a:r>
              <a:rPr lang="en-US" sz="3200" i="1" dirty="0"/>
              <a:t> </a:t>
            </a:r>
            <a:r>
              <a:rPr lang="en-US" sz="3200" i="1" dirty="0" err="1"/>
              <a:t>birlik</a:t>
            </a:r>
            <a:r>
              <a:rPr lang="en-US" sz="3200" i="1" dirty="0"/>
              <a:t> </a:t>
            </a:r>
            <a:r>
              <a:rPr lang="en-US" sz="3200" i="1" dirty="0" err="1"/>
              <a:t>ve</a:t>
            </a:r>
            <a:r>
              <a:rPr lang="en-US" sz="3200" i="1" dirty="0"/>
              <a:t> </a:t>
            </a:r>
            <a:r>
              <a:rPr lang="en-US" sz="3200" i="1" dirty="0" err="1"/>
              <a:t>beraberlik</a:t>
            </a:r>
            <a:r>
              <a:rPr lang="en-US" sz="3200" i="1" dirty="0"/>
              <a:t> </a:t>
            </a:r>
            <a:r>
              <a:rPr lang="en-US" sz="3200" i="1" dirty="0" err="1"/>
              <a:t>için</a:t>
            </a:r>
            <a:r>
              <a:rPr lang="en-US" sz="3200" i="1" dirty="0"/>
              <a:t> </a:t>
            </a:r>
            <a:r>
              <a:rPr lang="en-US" sz="3200" i="1" dirty="0" err="1"/>
              <a:t>yarattın</a:t>
            </a:r>
            <a:r>
              <a:rPr lang="en-US" sz="3200" i="1" dirty="0"/>
              <a:t>. </a:t>
            </a:r>
            <a:r>
              <a:rPr lang="en-US" sz="3200" i="1" dirty="0" err="1"/>
              <a:t>Birbirimize</a:t>
            </a:r>
            <a:r>
              <a:rPr lang="en-US" sz="3200" i="1" dirty="0"/>
              <a:t> </a:t>
            </a:r>
            <a:r>
              <a:rPr lang="en-US" sz="3200" i="1" dirty="0" err="1"/>
              <a:t>ve</a:t>
            </a:r>
            <a:r>
              <a:rPr lang="en-US" sz="3200" i="1" dirty="0"/>
              <a:t> </a:t>
            </a:r>
            <a:r>
              <a:rPr lang="en-US" sz="3200" i="1" dirty="0" err="1"/>
              <a:t>destekleyici</a:t>
            </a:r>
            <a:r>
              <a:rPr lang="en-US" sz="3200" i="1" dirty="0"/>
              <a:t> </a:t>
            </a:r>
            <a:r>
              <a:rPr lang="en-US" sz="3200" i="1" dirty="0" err="1"/>
              <a:t>bir-iki</a:t>
            </a:r>
            <a:r>
              <a:rPr lang="en-US" sz="3200" i="1" dirty="0"/>
              <a:t> </a:t>
            </a:r>
            <a:r>
              <a:rPr lang="en-US" sz="3200" i="1" dirty="0" err="1"/>
              <a:t>arkadaşa</a:t>
            </a:r>
            <a:r>
              <a:rPr lang="en-US" sz="3200" i="1" dirty="0"/>
              <a:t> </a:t>
            </a:r>
            <a:r>
              <a:rPr lang="en-US" sz="3200" i="1" dirty="0" err="1"/>
              <a:t>ihtiyacımız</a:t>
            </a:r>
            <a:r>
              <a:rPr lang="en-US" sz="3200" i="1" dirty="0"/>
              <a:t> var. Bana </a:t>
            </a:r>
            <a:r>
              <a:rPr lang="en-US" sz="3200" i="1" dirty="0" err="1"/>
              <a:t>destek</a:t>
            </a:r>
            <a:r>
              <a:rPr lang="en-US" sz="3200" i="1" dirty="0"/>
              <a:t> </a:t>
            </a:r>
            <a:r>
              <a:rPr lang="en-US" sz="3200" i="1" dirty="0" err="1"/>
              <a:t>olan</a:t>
            </a:r>
            <a:r>
              <a:rPr lang="en-US" sz="3200" i="1" dirty="0"/>
              <a:t> </a:t>
            </a:r>
            <a:r>
              <a:rPr lang="en-US" sz="3200" i="1" dirty="0" err="1"/>
              <a:t>arkadaşlarım</a:t>
            </a:r>
            <a:r>
              <a:rPr lang="en-US" sz="3200" i="1" dirty="0"/>
              <a:t> </a:t>
            </a:r>
            <a:r>
              <a:rPr lang="en-US" sz="3200" i="1" dirty="0" err="1"/>
              <a:t>için</a:t>
            </a:r>
            <a:r>
              <a:rPr lang="en-US" sz="3200" i="1" dirty="0"/>
              <a:t> </a:t>
            </a:r>
            <a:r>
              <a:rPr lang="en-US" sz="3200" i="1" dirty="0" err="1"/>
              <a:t>teşekkürler</a:t>
            </a:r>
            <a:r>
              <a:rPr lang="en-US" sz="3200" i="1" dirty="0"/>
              <a:t>. </a:t>
            </a:r>
            <a:r>
              <a:rPr lang="en-US" sz="3200" i="1" dirty="0" err="1"/>
              <a:t>Lütfen</a:t>
            </a:r>
            <a:r>
              <a:rPr lang="en-US" sz="3200" i="1" dirty="0"/>
              <a:t> </a:t>
            </a:r>
            <a:r>
              <a:rPr lang="en-US" sz="3200" i="1" dirty="0" err="1"/>
              <a:t>dinlenmeye</a:t>
            </a:r>
            <a:r>
              <a:rPr lang="en-US" sz="3200" i="1" dirty="0"/>
              <a:t> </a:t>
            </a:r>
            <a:r>
              <a:rPr lang="en-US" sz="3200" i="1" dirty="0" err="1"/>
              <a:t>ve</a:t>
            </a:r>
            <a:r>
              <a:rPr lang="en-US" sz="3200" i="1" dirty="0"/>
              <a:t> </a:t>
            </a:r>
            <a:r>
              <a:rPr lang="en-US" sz="3200" i="1" dirty="0" err="1"/>
              <a:t>ilgilenen</a:t>
            </a:r>
            <a:r>
              <a:rPr lang="en-US" sz="3200" i="1" dirty="0"/>
              <a:t> </a:t>
            </a:r>
            <a:r>
              <a:rPr lang="en-US" sz="3200" i="1" dirty="0" err="1"/>
              <a:t>bir</a:t>
            </a:r>
            <a:r>
              <a:rPr lang="en-US" sz="3200" i="1" dirty="0"/>
              <a:t> </a:t>
            </a:r>
            <a:r>
              <a:rPr lang="en-US" sz="3200" i="1" dirty="0" err="1"/>
              <a:t>kalbe</a:t>
            </a:r>
            <a:r>
              <a:rPr lang="en-US" sz="3200" i="1" dirty="0"/>
              <a:t> </a:t>
            </a:r>
            <a:r>
              <a:rPr lang="en-US" sz="3200" i="1" dirty="0" err="1"/>
              <a:t>ihtiyacı</a:t>
            </a:r>
            <a:r>
              <a:rPr lang="en-US" sz="3200" i="1" dirty="0"/>
              <a:t> </a:t>
            </a:r>
            <a:r>
              <a:rPr lang="en-US" sz="3200" i="1" dirty="0" err="1"/>
              <a:t>olan</a:t>
            </a:r>
            <a:r>
              <a:rPr lang="en-US" sz="3200" i="1" dirty="0"/>
              <a:t> </a:t>
            </a:r>
            <a:r>
              <a:rPr lang="en-US" sz="3200" i="1" dirty="0" err="1"/>
              <a:t>bir</a:t>
            </a:r>
            <a:r>
              <a:rPr lang="en-US" sz="3200" i="1" dirty="0"/>
              <a:t> </a:t>
            </a:r>
            <a:r>
              <a:rPr lang="en-US" sz="3200" i="1" dirty="0" err="1"/>
              <a:t>kişiye</a:t>
            </a:r>
            <a:r>
              <a:rPr lang="en-US" sz="3200" i="1" dirty="0"/>
              <a:t> </a:t>
            </a:r>
            <a:r>
              <a:rPr lang="en-US" sz="3200" i="1" dirty="0" err="1"/>
              <a:t>destekleyici</a:t>
            </a:r>
            <a:r>
              <a:rPr lang="en-US" sz="3200" i="1" dirty="0"/>
              <a:t> </a:t>
            </a:r>
            <a:r>
              <a:rPr lang="en-US" sz="3200" i="1" dirty="0" err="1"/>
              <a:t>bir</a:t>
            </a:r>
            <a:r>
              <a:rPr lang="en-US" sz="3200" i="1" dirty="0"/>
              <a:t> </a:t>
            </a:r>
            <a:r>
              <a:rPr lang="en-US" sz="3200" i="1" dirty="0" err="1"/>
              <a:t>arkadaş</a:t>
            </a:r>
            <a:r>
              <a:rPr lang="en-US" sz="3200" i="1" dirty="0"/>
              <a:t> </a:t>
            </a:r>
            <a:r>
              <a:rPr lang="en-US" sz="3200" i="1" dirty="0" err="1"/>
              <a:t>olmamda</a:t>
            </a:r>
            <a:r>
              <a:rPr lang="en-US" sz="3200" i="1" dirty="0"/>
              <a:t> </a:t>
            </a:r>
            <a:r>
              <a:rPr lang="en-US" sz="3200" i="1" dirty="0" err="1"/>
              <a:t>bana</a:t>
            </a:r>
            <a:r>
              <a:rPr lang="en-US" sz="3200" i="1" dirty="0"/>
              <a:t> </a:t>
            </a:r>
            <a:r>
              <a:rPr lang="en-US" sz="3200" i="1" dirty="0" err="1"/>
              <a:t>yardım</a:t>
            </a:r>
            <a:r>
              <a:rPr lang="en-US" sz="3200" i="1" dirty="0"/>
              <a:t> et. </a:t>
            </a:r>
            <a:r>
              <a:rPr lang="en-US" sz="3200" i="1" dirty="0" err="1"/>
              <a:t>Beni</a:t>
            </a:r>
            <a:r>
              <a:rPr lang="en-US" sz="3200" i="1" dirty="0"/>
              <a:t> </a:t>
            </a:r>
            <a:r>
              <a:rPr lang="en-US" sz="3200" i="1" dirty="0" err="1"/>
              <a:t>bereketlemesi</a:t>
            </a:r>
            <a:r>
              <a:rPr lang="en-US" sz="3200" i="1" dirty="0"/>
              <a:t> </a:t>
            </a:r>
            <a:r>
              <a:rPr lang="en-US" sz="3200" i="1" dirty="0" err="1"/>
              <a:t>için</a:t>
            </a:r>
            <a:r>
              <a:rPr lang="en-US" sz="3200" i="1" dirty="0"/>
              <a:t> </a:t>
            </a:r>
            <a:r>
              <a:rPr lang="en-US" sz="3200" i="1" dirty="0" err="1"/>
              <a:t>birisine</a:t>
            </a:r>
            <a:r>
              <a:rPr lang="en-US" sz="3200" i="1" dirty="0"/>
              <a:t> </a:t>
            </a:r>
            <a:r>
              <a:rPr lang="en-US" sz="3200" i="1" dirty="0" err="1"/>
              <a:t>ihtiyacım</a:t>
            </a:r>
            <a:r>
              <a:rPr lang="en-US" sz="3200" i="1" dirty="0"/>
              <a:t> </a:t>
            </a:r>
            <a:r>
              <a:rPr lang="en-US" sz="3200" i="1" dirty="0" err="1"/>
              <a:t>olduğunda</a:t>
            </a:r>
            <a:r>
              <a:rPr lang="en-US" sz="3200" i="1" dirty="0"/>
              <a:t>, </a:t>
            </a:r>
            <a:r>
              <a:rPr lang="en-US" sz="3200" i="1" dirty="0" err="1"/>
              <a:t>lütfen</a:t>
            </a:r>
            <a:r>
              <a:rPr lang="en-US" sz="3200" i="1" dirty="0"/>
              <a:t> </a:t>
            </a:r>
            <a:r>
              <a:rPr lang="en-US" sz="3200" i="1" dirty="0" err="1"/>
              <a:t>beni</a:t>
            </a:r>
            <a:r>
              <a:rPr lang="en-US" sz="3200" i="1" dirty="0"/>
              <a:t> </a:t>
            </a:r>
            <a:r>
              <a:rPr lang="en-US" sz="3200" i="1" dirty="0" err="1"/>
              <a:t>gerçek</a:t>
            </a:r>
            <a:r>
              <a:rPr lang="en-US" sz="3200" i="1" dirty="0"/>
              <a:t> </a:t>
            </a:r>
            <a:r>
              <a:rPr lang="en-US" sz="3200" i="1" dirty="0" err="1"/>
              <a:t>arkadaşım</a:t>
            </a:r>
            <a:r>
              <a:rPr lang="en-US" sz="3200" i="1" dirty="0"/>
              <a:t> </a:t>
            </a:r>
            <a:r>
              <a:rPr lang="en-US" sz="3200" i="1" dirty="0" err="1"/>
              <a:t>olacak</a:t>
            </a:r>
            <a:r>
              <a:rPr lang="en-US" sz="3200" i="1" dirty="0"/>
              <a:t> </a:t>
            </a:r>
            <a:r>
              <a:rPr lang="en-US" sz="3200" i="1" dirty="0" err="1"/>
              <a:t>kişilere</a:t>
            </a:r>
            <a:r>
              <a:rPr lang="en-US" sz="3200" i="1" dirty="0"/>
              <a:t> </a:t>
            </a:r>
            <a:r>
              <a:rPr lang="en-US" sz="3200" i="1" dirty="0" err="1"/>
              <a:t>yönlendir</a:t>
            </a:r>
            <a:r>
              <a:rPr lang="en-US" sz="3200" i="1" dirty="0"/>
              <a:t>. </a:t>
            </a:r>
            <a:r>
              <a:rPr lang="en-US" sz="3200" i="1" dirty="0" err="1"/>
              <a:t>En</a:t>
            </a:r>
            <a:r>
              <a:rPr lang="en-US" sz="3200" i="1" dirty="0"/>
              <a:t> </a:t>
            </a:r>
            <a:r>
              <a:rPr lang="en-US" sz="3200" i="1" dirty="0" err="1"/>
              <a:t>iyi</a:t>
            </a:r>
            <a:r>
              <a:rPr lang="en-US" sz="3200" i="1" dirty="0"/>
              <a:t> </a:t>
            </a:r>
            <a:r>
              <a:rPr lang="en-US" sz="3200" i="1" dirty="0" err="1"/>
              <a:t>arkadaşım</a:t>
            </a:r>
            <a:r>
              <a:rPr lang="en-US" sz="3200" i="1" dirty="0"/>
              <a:t> </a:t>
            </a:r>
            <a:r>
              <a:rPr lang="en-US" sz="3200" i="1" dirty="0" err="1"/>
              <a:t>ve</a:t>
            </a:r>
            <a:r>
              <a:rPr lang="en-US" sz="3200" i="1" dirty="0"/>
              <a:t> </a:t>
            </a:r>
            <a:r>
              <a:rPr lang="en-US" sz="3200" i="1" dirty="0" err="1"/>
              <a:t>baş</a:t>
            </a:r>
            <a:r>
              <a:rPr lang="en-US" sz="3200" i="1" dirty="0"/>
              <a:t> </a:t>
            </a:r>
            <a:r>
              <a:rPr lang="en-US" sz="3200" i="1" dirty="0" err="1"/>
              <a:t>destekçim</a:t>
            </a:r>
            <a:r>
              <a:rPr lang="en-US" sz="3200" i="1" dirty="0"/>
              <a:t> </a:t>
            </a:r>
            <a:r>
              <a:rPr lang="en-US" sz="3200" i="1" dirty="0" err="1"/>
              <a:t>olan</a:t>
            </a:r>
            <a:r>
              <a:rPr lang="en-US" sz="3200" i="1" dirty="0"/>
              <a:t> İsa </a:t>
            </a:r>
            <a:r>
              <a:rPr lang="en-US" sz="3200" i="1" dirty="0" err="1"/>
              <a:t>için</a:t>
            </a:r>
            <a:r>
              <a:rPr lang="en-US" sz="3200" i="1" dirty="0"/>
              <a:t> </a:t>
            </a:r>
            <a:r>
              <a:rPr lang="en-US" sz="3200" i="1" dirty="0" err="1"/>
              <a:t>teşekkür</a:t>
            </a:r>
            <a:r>
              <a:rPr lang="en-US" sz="3200" i="1" dirty="0"/>
              <a:t> </a:t>
            </a:r>
            <a:r>
              <a:rPr lang="en-US" sz="3200" i="1" dirty="0" err="1"/>
              <a:t>ederim</a:t>
            </a:r>
            <a:r>
              <a:rPr lang="en-US" sz="3200" i="1" dirty="0" smtClean="0"/>
              <a:t>.</a:t>
            </a:r>
            <a:endParaRPr lang="en-US" sz="3200" i="1" dirty="0"/>
          </a:p>
        </p:txBody>
      </p:sp>
    </p:spTree>
    <p:extLst>
      <p:ext uri="{BB962C8B-B14F-4D97-AF65-F5344CB8AC3E}">
        <p14:creationId xmlns:p14="http://schemas.microsoft.com/office/powerpoint/2010/main" val="1409249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TotalTime>
  <Words>1315</Words>
  <Application>Microsoft Macintosh PowerPoint</Application>
  <PresentationFormat>On-screen Show (4:3)</PresentationFormat>
  <Paragraphs>216</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Palatino Linotype</vt:lpstr>
      <vt:lpstr>Office Theme</vt:lpstr>
      <vt:lpstr>PowerPoint Presentation</vt:lpstr>
      <vt:lpstr>PowerPoint Presentation</vt:lpstr>
      <vt:lpstr>PowerPoint Presentation</vt:lpstr>
      <vt:lpstr>PowerPoint Presentation</vt:lpstr>
      <vt:lpstr>WHAT IS A NETWORK? AĞ NEDİR?</vt:lpstr>
      <vt:lpstr>PowerPoint Presentation</vt:lpstr>
      <vt:lpstr>Six specific habits  to expand a personal network: Ağın genişletilmesi için          altı alışkanlık  </vt:lpstr>
      <vt:lpstr>RATE YOURSELF KENDİNİZİ DEĞERLENDİRİN</vt:lpstr>
      <vt:lpstr>PERSONAL GROWTH EXERCISES KİŞİSEL GELİŞİM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24</cp:revision>
  <dcterms:created xsi:type="dcterms:W3CDTF">2016-03-01T19:13:54Z</dcterms:created>
  <dcterms:modified xsi:type="dcterms:W3CDTF">2018-03-23T18:36:14Z</dcterms:modified>
</cp:coreProperties>
</file>