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jpg" ContentType="image/jpeg"/>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2"/>
  </p:notesMasterIdLst>
  <p:sldIdLst>
    <p:sldId id="267" r:id="rId2"/>
    <p:sldId id="256" r:id="rId3"/>
    <p:sldId id="258" r:id="rId4"/>
    <p:sldId id="259" r:id="rId5"/>
    <p:sldId id="260" r:id="rId6"/>
    <p:sldId id="266" r:id="rId7"/>
    <p:sldId id="261" r:id="rId8"/>
    <p:sldId id="262" r:id="rId9"/>
    <p:sldId id="263" r:id="rId10"/>
    <p:sldId id="264"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8AD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12"/>
    <p:restoredTop sz="76282"/>
  </p:normalViewPr>
  <p:slideViewPr>
    <p:cSldViewPr snapToGrid="0" snapToObjects="1">
      <p:cViewPr>
        <p:scale>
          <a:sx n="80" d="100"/>
          <a:sy n="80" d="100"/>
        </p:scale>
        <p:origin x="1928" y="192"/>
      </p:cViewPr>
      <p:guideLst/>
    </p:cSldViewPr>
  </p:slideViewPr>
  <p:notesTextViewPr>
    <p:cViewPr>
      <p:scale>
        <a:sx n="1" d="1"/>
        <a:sy n="1" d="1"/>
      </p:scale>
      <p:origin x="0" y="0"/>
    </p:cViewPr>
  </p:notesTextViewPr>
  <p:notesViewPr>
    <p:cSldViewPr snapToGrid="0" snapToObjects="1">
      <p:cViewPr varScale="1">
        <p:scale>
          <a:sx n="48" d="100"/>
          <a:sy n="48" d="100"/>
        </p:scale>
        <p:origin x="3208" y="200"/>
      </p:cViewPr>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484E29-9E45-C642-995A-C79F7CDE6F51}" type="datetimeFigureOut">
              <a:rPr lang="en-US" smtClean="0"/>
              <a:t>3/23/18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D050A4-EB69-6742-B5FD-F7E0FAA97ADB}" type="slidenum">
              <a:rPr lang="en-US" smtClean="0"/>
              <a:t>‹#›</a:t>
            </a:fld>
            <a:endParaRPr lang="en-US"/>
          </a:p>
        </p:txBody>
      </p:sp>
    </p:spTree>
    <p:extLst>
      <p:ext uri="{BB962C8B-B14F-4D97-AF65-F5344CB8AC3E}">
        <p14:creationId xmlns:p14="http://schemas.microsoft.com/office/powerpoint/2010/main" val="9386444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Kişisel</a:t>
            </a:r>
            <a:r>
              <a:rPr lang="en-US" dirty="0" smtClean="0"/>
              <a:t> </a:t>
            </a:r>
            <a:r>
              <a:rPr lang="en-US" dirty="0" err="1" smtClean="0"/>
              <a:t>gelişim</a:t>
            </a:r>
            <a:r>
              <a:rPr lang="en-US" dirty="0" smtClean="0"/>
              <a:t> </a:t>
            </a:r>
            <a:r>
              <a:rPr lang="en-US" dirty="0" err="1" smtClean="0"/>
              <a:t>için</a:t>
            </a:r>
            <a:r>
              <a:rPr lang="en-US" dirty="0" smtClean="0"/>
              <a:t> </a:t>
            </a:r>
            <a:r>
              <a:rPr lang="en-US" dirty="0" err="1" smtClean="0"/>
              <a:t>kadın</a:t>
            </a:r>
            <a:r>
              <a:rPr lang="en-US" dirty="0" smtClean="0"/>
              <a:t> </a:t>
            </a:r>
            <a:r>
              <a:rPr lang="en-US" dirty="0" err="1" smtClean="0"/>
              <a:t>rehberi</a:t>
            </a:r>
            <a:endParaRPr lang="en-US" dirty="0" smtClean="0"/>
          </a:p>
          <a:p>
            <a:endParaRPr lang="en-US" dirty="0" smtClean="0"/>
          </a:p>
          <a:p>
            <a:r>
              <a:rPr lang="en-US" dirty="0" err="1" smtClean="0"/>
              <a:t>Olabileceğinin</a:t>
            </a:r>
            <a:r>
              <a:rPr lang="en-US" dirty="0" smtClean="0"/>
              <a:t> </a:t>
            </a:r>
            <a:r>
              <a:rPr lang="en-US" dirty="0" err="1" smtClean="0"/>
              <a:t>en</a:t>
            </a:r>
            <a:r>
              <a:rPr lang="en-US" dirty="0" smtClean="0"/>
              <a:t> </a:t>
            </a:r>
            <a:r>
              <a:rPr lang="en-US" dirty="0" err="1" smtClean="0"/>
              <a:t>iyisi</a:t>
            </a:r>
            <a:endParaRPr lang="en-US" smtClean="0"/>
          </a:p>
          <a:p>
            <a:endParaRPr lang="en-US"/>
          </a:p>
        </p:txBody>
      </p:sp>
      <p:sp>
        <p:nvSpPr>
          <p:cNvPr id="4" name="Slide Number Placeholder 3"/>
          <p:cNvSpPr>
            <a:spLocks noGrp="1"/>
          </p:cNvSpPr>
          <p:nvPr>
            <p:ph type="sldNum" sz="quarter" idx="10"/>
          </p:nvPr>
        </p:nvSpPr>
        <p:spPr/>
        <p:txBody>
          <a:bodyPr/>
          <a:lstStyle/>
          <a:p>
            <a:fld id="{BC924195-E0C0-E74B-A1E5-62FFC8B6AABA}" type="slidenum">
              <a:rPr lang="en-US" smtClean="0"/>
              <a:t>1</a:t>
            </a:fld>
            <a:endParaRPr lang="en-US"/>
          </a:p>
        </p:txBody>
      </p:sp>
    </p:spTree>
    <p:extLst>
      <p:ext uri="{BB962C8B-B14F-4D97-AF65-F5344CB8AC3E}">
        <p14:creationId xmlns:p14="http://schemas.microsoft.com/office/powerpoint/2010/main" val="9867309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A </a:t>
            </a:r>
            <a:r>
              <a:rPr lang="en-US" b="1" dirty="0" smtClean="0"/>
              <a:t>HAPPY WOMAN</a:t>
            </a:r>
          </a:p>
          <a:p>
            <a:r>
              <a:rPr lang="en-US" b="1" i="1" dirty="0" smtClean="0"/>
              <a:t>MUTLU BİR KADIN</a:t>
            </a:r>
            <a:endParaRPr lang="en-US" i="1" dirty="0"/>
          </a:p>
        </p:txBody>
      </p:sp>
      <p:sp>
        <p:nvSpPr>
          <p:cNvPr id="4" name="Slide Number Placeholder 3"/>
          <p:cNvSpPr>
            <a:spLocks noGrp="1"/>
          </p:cNvSpPr>
          <p:nvPr>
            <p:ph type="sldNum" sz="quarter" idx="10"/>
          </p:nvPr>
        </p:nvSpPr>
        <p:spPr/>
        <p:txBody>
          <a:bodyPr/>
          <a:lstStyle/>
          <a:p>
            <a:fld id="{A4D050A4-EB69-6742-B5FD-F7E0FAA97ADB}" type="slidenum">
              <a:rPr lang="en-US" smtClean="0"/>
              <a:t>2</a:t>
            </a:fld>
            <a:endParaRPr lang="en-US"/>
          </a:p>
        </p:txBody>
      </p:sp>
    </p:spTree>
    <p:extLst>
      <p:ext uri="{BB962C8B-B14F-4D97-AF65-F5344CB8AC3E}">
        <p14:creationId xmlns:p14="http://schemas.microsoft.com/office/powerpoint/2010/main" val="17003096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0" kern="1200" dirty="0" smtClean="0">
                <a:solidFill>
                  <a:schemeClr val="tx1"/>
                </a:solidFill>
                <a:effectLst/>
                <a:latin typeface="+mn-lt"/>
                <a:ea typeface="+mn-ea"/>
                <a:cs typeface="+mn-cs"/>
              </a:rPr>
              <a:t>“You will show me the path of life; </a:t>
            </a:r>
          </a:p>
          <a:p>
            <a:r>
              <a:rPr lang="en-US" sz="1200" i="0" kern="1200" dirty="0" smtClean="0">
                <a:solidFill>
                  <a:schemeClr val="tx1"/>
                </a:solidFill>
                <a:effectLst/>
                <a:latin typeface="+mn-lt"/>
                <a:ea typeface="+mn-ea"/>
                <a:cs typeface="+mn-cs"/>
              </a:rPr>
              <a:t>In Your presence is fullness of joy;</a:t>
            </a:r>
          </a:p>
          <a:p>
            <a:r>
              <a:rPr lang="en-US" sz="1200" i="0" kern="1200" dirty="0" smtClean="0">
                <a:solidFill>
                  <a:schemeClr val="tx1"/>
                </a:solidFill>
                <a:effectLst/>
                <a:latin typeface="+mn-lt"/>
                <a:ea typeface="+mn-ea"/>
                <a:cs typeface="+mn-cs"/>
              </a:rPr>
              <a:t>At Your right hand are pleasures forevermore.”</a:t>
            </a:r>
          </a:p>
          <a:p>
            <a:r>
              <a:rPr lang="en-US" sz="1200" i="0" kern="1200" dirty="0" smtClean="0">
                <a:solidFill>
                  <a:schemeClr val="tx1"/>
                </a:solidFill>
                <a:effectLst/>
                <a:latin typeface="+mn-lt"/>
                <a:ea typeface="+mn-ea"/>
                <a:cs typeface="+mn-cs"/>
              </a:rPr>
              <a:t>Psalm 16:11, </a:t>
            </a:r>
            <a:r>
              <a:rPr lang="en-US" sz="1200" i="0" kern="1200" dirty="0" smtClean="0">
                <a:solidFill>
                  <a:schemeClr val="tx1"/>
                </a:solidFill>
                <a:effectLst/>
                <a:latin typeface="+mn-lt"/>
                <a:ea typeface="+mn-ea"/>
                <a:cs typeface="+mn-cs"/>
              </a:rPr>
              <a:t>NKJV</a:t>
            </a:r>
          </a:p>
          <a:p>
            <a:endParaRPr lang="en-US" sz="1200" i="0"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"Yaşam yolunu bana bildirirsin.</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Bol sevinç vardır senin huzurunda,</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Sağ elinden mutluluk eksilmez."</a:t>
            </a:r>
            <a:endParaRPr lang="en-US" sz="1200" i="1" kern="1200" dirty="0" smtClean="0">
              <a:solidFill>
                <a:schemeClr val="tx1"/>
              </a:solidFill>
              <a:effectLst/>
              <a:latin typeface="+mn-lt"/>
              <a:ea typeface="+mn-ea"/>
              <a:cs typeface="+mn-cs"/>
            </a:endParaRPr>
          </a:p>
          <a:p>
            <a:r>
              <a:rPr lang="tr-TR" sz="1200" i="1" kern="1200" dirty="0" err="1" smtClean="0">
                <a:solidFill>
                  <a:schemeClr val="tx1"/>
                </a:solidFill>
                <a:effectLst/>
                <a:latin typeface="+mn-lt"/>
                <a:ea typeface="+mn-ea"/>
                <a:cs typeface="+mn-cs"/>
              </a:rPr>
              <a:t>Mezmurlar</a:t>
            </a:r>
            <a:r>
              <a:rPr lang="tr-TR" sz="1200" i="1" kern="1200" dirty="0" smtClean="0">
                <a:solidFill>
                  <a:schemeClr val="tx1"/>
                </a:solidFill>
                <a:effectLst/>
                <a:latin typeface="+mn-lt"/>
                <a:ea typeface="+mn-ea"/>
                <a:cs typeface="+mn-cs"/>
              </a:rPr>
              <a:t> 16:11</a:t>
            </a:r>
            <a:r>
              <a:rPr lang="en-US" i="1" dirty="0" smtClean="0">
                <a:effectLst/>
              </a:rPr>
              <a:t> </a:t>
            </a:r>
            <a:endParaRPr lang="en-US" sz="120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4D050A4-EB69-6742-B5FD-F7E0FAA97ADB}" type="slidenum">
              <a:rPr lang="en-US" smtClean="0"/>
              <a:t>3</a:t>
            </a:fld>
            <a:endParaRPr lang="en-US"/>
          </a:p>
        </p:txBody>
      </p:sp>
    </p:spTree>
    <p:extLst>
      <p:ext uri="{BB962C8B-B14F-4D97-AF65-F5344CB8AC3E}">
        <p14:creationId xmlns:p14="http://schemas.microsoft.com/office/powerpoint/2010/main" val="3830221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There are many things in life that can take away our happiness and steal our joy. But we can make a choice whether or not to allow this to happen to us. We can </a:t>
            </a:r>
            <a:r>
              <a:rPr lang="en-US" sz="1200" i="1" kern="1200" dirty="0" smtClean="0">
                <a:solidFill>
                  <a:schemeClr val="tx1"/>
                </a:solidFill>
                <a:effectLst/>
                <a:latin typeface="+mn-lt"/>
                <a:ea typeface="+mn-ea"/>
                <a:cs typeface="+mn-cs"/>
              </a:rPr>
              <a:t>choose</a:t>
            </a:r>
            <a:r>
              <a:rPr lang="en-US" sz="1200" kern="1200" dirty="0" smtClean="0">
                <a:solidFill>
                  <a:schemeClr val="tx1"/>
                </a:solidFill>
                <a:effectLst/>
                <a:latin typeface="+mn-lt"/>
                <a:ea typeface="+mn-ea"/>
                <a:cs typeface="+mn-cs"/>
              </a:rPr>
              <a:t> to be happy and find our peace and joy in knowing and trusting God. At times we will need to consult a professional person to help us make those right choices, but at every turn we can trust God to see us through. In this lesson there are practical guidelines to help us understand how to be happy. As you read and follow the suggestions, let your happiness flow. Determine to be positive, not negative.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God’s Word says, “You make known to me the path of life; you fill me with joy in your presence, with eternal pleasures at your right hand”</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(Psalm 16:11).</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Bianca Rothschild had every reason to be unhappy and bitter. At the end of World War II, she was the only survivor from a large family. All the others had died in concentration camps. She herself had suffered greatly—broken ribs and wrist, mangled leg, back injured when a guard stomped on her with his heavy boots. During one air raid, she ran outside and prayed for a bomb to kill her. When she finally survived, she wondered what purpose God had for her. One day she read, “We have a right to the joy of giving so others may receive. We can give material things, we can give moral support, we can give a friendly ear, and best of all, we can give love.” She chose the way of love, asking God to help her. After the war she moved to the USA where she became the “Sunshine Lady” in her community, sending hundreds of get well cards to sick people in her town and beyond. She chose to be happy and positive, rather than bitter or negative.</a:t>
            </a:r>
          </a:p>
          <a:p>
            <a:endParaRPr lang="en-US" sz="1200"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Hayatta mutluluğu ortadan kaldıran ve sevincimizi çalan birçok şey var. Fakat bunun bize olmasına izin verip vermeyeceğimizi seçebiliriz. Mutlu olmayı, huzur ve sevinç bulmayı </a:t>
            </a:r>
            <a:r>
              <a:rPr lang="tr-TR" sz="1200" i="1" kern="1200" dirty="0" err="1" smtClean="0">
                <a:solidFill>
                  <a:schemeClr val="tx1"/>
                </a:solidFill>
                <a:effectLst/>
                <a:latin typeface="+mn-lt"/>
                <a:ea typeface="+mn-ea"/>
                <a:cs typeface="+mn-cs"/>
              </a:rPr>
              <a:t>Rab’bi</a:t>
            </a:r>
            <a:r>
              <a:rPr lang="tr-TR" sz="1200" i="1" kern="1200" dirty="0" smtClean="0">
                <a:solidFill>
                  <a:schemeClr val="tx1"/>
                </a:solidFill>
                <a:effectLst/>
                <a:latin typeface="+mn-lt"/>
                <a:ea typeface="+mn-ea"/>
                <a:cs typeface="+mn-cs"/>
              </a:rPr>
              <a:t> ​​tanıyarak ve O’na güvenerek seçebiliriz. Bazen, doğru seçimleri yapmamıza yardımcı olması için profesyonel bir kişiye danışmamız gerekebilir, ancak her fırsatta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bizi gözeteceğine güvenebiliriz. Bu derste nasıl mutlu olacağımızı anlamamıza yardımcı olacak pratik ilkeler bulunmaktadır. Önerileri okurken ve takip ederken, mutluluğunuzun akmasına izin verin. Negatif değil pozitif olmak için kararlı olun.</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Sözü, "Yaşam yolunu bana bildirirsin. Bol sevinç vardır senin huzurunda, sağ elinden mutluluk eksilmez." diyor (</a:t>
            </a:r>
            <a:r>
              <a:rPr lang="tr-TR" sz="1200" i="1" kern="1200" dirty="0" err="1" smtClean="0">
                <a:solidFill>
                  <a:schemeClr val="tx1"/>
                </a:solidFill>
                <a:effectLst/>
                <a:latin typeface="+mn-lt"/>
                <a:ea typeface="+mn-ea"/>
                <a:cs typeface="+mn-cs"/>
              </a:rPr>
              <a:t>Mezmurlar</a:t>
            </a:r>
            <a:r>
              <a:rPr lang="tr-TR" sz="1200" i="1" kern="1200" dirty="0" smtClean="0">
                <a:solidFill>
                  <a:schemeClr val="tx1"/>
                </a:solidFill>
                <a:effectLst/>
                <a:latin typeface="+mn-lt"/>
                <a:ea typeface="+mn-ea"/>
                <a:cs typeface="+mn-cs"/>
              </a:rPr>
              <a:t> 16:11).</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Bianca </a:t>
            </a:r>
            <a:r>
              <a:rPr lang="tr-TR" sz="1200" i="1" kern="1200" dirty="0" err="1" smtClean="0">
                <a:solidFill>
                  <a:schemeClr val="tx1"/>
                </a:solidFill>
                <a:effectLst/>
                <a:latin typeface="+mn-lt"/>
                <a:ea typeface="+mn-ea"/>
                <a:cs typeface="+mn-cs"/>
              </a:rPr>
              <a:t>Rothschild</a:t>
            </a:r>
            <a:r>
              <a:rPr lang="tr-TR" sz="1200" i="1" kern="1200" dirty="0" smtClean="0">
                <a:solidFill>
                  <a:schemeClr val="tx1"/>
                </a:solidFill>
                <a:effectLst/>
                <a:latin typeface="+mn-lt"/>
                <a:ea typeface="+mn-ea"/>
                <a:cs typeface="+mn-cs"/>
              </a:rPr>
              <a:t>, mutsuz ve acılı olmak için her sebebe sahipti. II. Dünya Savaşı'nın sonunda, geniş bir ailenin tek kurtulanıydı. Diğerleri toplama kamplarında ölmüşlerdi. Kendisi de ağır zararlar görmüştü - kırılmış kaburgalar ve bilek, ezilmiş bacak, bir gardiyan ağır botlarıyla üzerine basınca incinen sırtı. Bir hava saldırısı sırasında dışarıya çıkıp bir bombanın onu öldürmesi için dua etmişti. Sonunda hayatta kaldığında,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onu için ne amaçladığını merak ediyordu. Bir gün, "Başkalarının alabilmesi için verme sevincinin hakkına sahibiz. Maddi şeyler verebiliriz, moral desteği verebiliriz, arkadaşça onlara kulak verebiliriz ve en iyisi, sevgi verebiliriz" yazısını okudu. </a:t>
            </a:r>
            <a:r>
              <a:rPr lang="tr-TR" sz="1200" i="1" kern="1200" dirty="0" err="1" smtClean="0">
                <a:solidFill>
                  <a:schemeClr val="tx1"/>
                </a:solidFill>
                <a:effectLst/>
                <a:latin typeface="+mn-lt"/>
                <a:ea typeface="+mn-ea"/>
                <a:cs typeface="+mn-cs"/>
              </a:rPr>
              <a:t>Rab’den</a:t>
            </a:r>
            <a:r>
              <a:rPr lang="tr-TR" sz="1200" i="1" kern="1200" dirty="0" smtClean="0">
                <a:solidFill>
                  <a:schemeClr val="tx1"/>
                </a:solidFill>
                <a:effectLst/>
                <a:latin typeface="+mn-lt"/>
                <a:ea typeface="+mn-ea"/>
                <a:cs typeface="+mn-cs"/>
              </a:rPr>
              <a:t> kendisine yardım etmesini isteyerek sevgi yolunu seçti. Savaştan sonra ABD'ye taşındı ve topluluğunda "Bayan Güneş ışığı" olarak anıldı, kasabasında ve ötesinde hasta insanlara yüzlerce iyi dilek kartları gönderdi. Acılı veya olumsuz olmaktansa mutlu ve pozitif olmayı seçti.</a:t>
            </a:r>
            <a:endParaRPr lang="en-US" sz="1200" i="1"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4D050A4-EB69-6742-B5FD-F7E0FAA97ADB}" type="slidenum">
              <a:rPr lang="en-US" smtClean="0"/>
              <a:t>4</a:t>
            </a:fld>
            <a:endParaRPr lang="en-US"/>
          </a:p>
        </p:txBody>
      </p:sp>
    </p:spTree>
    <p:extLst>
      <p:ext uri="{BB962C8B-B14F-4D97-AF65-F5344CB8AC3E}">
        <p14:creationId xmlns:p14="http://schemas.microsoft.com/office/powerpoint/2010/main" val="8105690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Sometimes the circumstances of life hang over us like a dense fog. Do we have no control, no choice? Why do we so often get off course? What keeps us from being happy and positive?  How can we stay on course and not be negative? Here are four biblical principles: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1.</a:t>
            </a:r>
            <a:r>
              <a:rPr lang="en-US" sz="1200" b="1"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God understands our feelings</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Jesus faced similar trials. He longed for human acceptance. He suffered emotional pain, injustice, rejection, loneliness and grief. He cried. (See Hebrews 4:15; John 11:35.)</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2.</a:t>
            </a:r>
            <a:r>
              <a:rPr lang="en-US" sz="1200" b="1"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Contact with God transforms negative emotions.</a:t>
            </a:r>
            <a:r>
              <a:rPr lang="en-US" sz="1200" kern="1200" dirty="0" smtClean="0">
                <a:solidFill>
                  <a:schemeClr val="tx1"/>
                </a:solidFill>
                <a:effectLst/>
                <a:latin typeface="+mn-lt"/>
                <a:ea typeface="+mn-ea"/>
                <a:cs typeface="+mn-cs"/>
              </a:rPr>
              <a:t> Jesus has a balm for every emotional sore spot. He can give us joy for our depression and peace for our pain. He can give love for our hatred and relief for our bitterness. He has hope for our despair and acceptance to apply to our low self-worth. (See Isaiah 61:3.)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3.</a:t>
            </a:r>
            <a:r>
              <a:rPr lang="en-US" sz="1200" b="1"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God can supply our emotional needs.</a:t>
            </a:r>
            <a:r>
              <a:rPr lang="en-US" sz="1200" kern="1200" dirty="0" smtClean="0">
                <a:solidFill>
                  <a:schemeClr val="tx1"/>
                </a:solidFill>
                <a:effectLst/>
                <a:latin typeface="+mn-lt"/>
                <a:ea typeface="+mn-ea"/>
                <a:cs typeface="+mn-cs"/>
              </a:rPr>
              <a:t> Many women have struggled for years, trying to do and be everything. They have searched many sources but found no emotional fulfilment. Only God can supply all our needs, the emotional as well as the physical. He can husband us and supply us with love, acceptance, comfort, and security. (Philippians 4:19; Isaiah 54:5).</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4.</a:t>
            </a:r>
            <a:r>
              <a:rPr lang="en-US" sz="1200" b="1"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Feelings follow actions.</a:t>
            </a:r>
            <a:r>
              <a:rPr lang="en-US" sz="1200" kern="1200" dirty="0" smtClean="0">
                <a:solidFill>
                  <a:schemeClr val="tx1"/>
                </a:solidFill>
                <a:effectLst/>
                <a:latin typeface="+mn-lt"/>
                <a:ea typeface="+mn-ea"/>
                <a:cs typeface="+mn-cs"/>
              </a:rPr>
              <a:t> Positive feelings follow positive actions. We can ask the Lord to replace our negative feelings about a person or a situation with positive feelings and love. Then we can step out in faith. (See 2 Chronicles 20:20-22.) </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tr-TR" sz="1200" i="1" kern="1200" dirty="0" smtClean="0">
                <a:solidFill>
                  <a:schemeClr val="tx1"/>
                </a:solidFill>
                <a:effectLst/>
                <a:latin typeface="+mn-lt"/>
                <a:ea typeface="+mn-ea"/>
                <a:cs typeface="+mn-cs"/>
              </a:rPr>
              <a:t>Bazen yaşam koşulları sanki yoğun bir sis gibi üzerimizde yoğunlaşır. Kontrolümüz yok mu, seçim hakkımız yok mu? Neden bu kadar sıklıkla rayımızdan çıkıyoruz? Bizim mutlu ve pozitif olmamıza engel olan nedir? Nasıl olumsuz olmadan yolumuzda devam ederiz?</a:t>
            </a:r>
          </a:p>
          <a:p>
            <a:pPr marL="0" marR="0" indent="0" algn="l" defTabSz="914400" rtl="0" eaLnBrk="1" fontAlgn="auto" latinLnBrk="0" hangingPunct="1">
              <a:lnSpc>
                <a:spcPct val="100000"/>
              </a:lnSpc>
              <a:spcBef>
                <a:spcPts val="0"/>
              </a:spcBef>
              <a:spcAft>
                <a:spcPts val="0"/>
              </a:spcAft>
              <a:buClrTx/>
              <a:buSzTx/>
              <a:buFontTx/>
              <a:buNone/>
              <a:tabLst/>
              <a:defRPr/>
            </a:pPr>
            <a:endParaRPr lang="tr-TR" sz="1200" i="1"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1. Rab duygularımızı anlıyor.</a:t>
            </a:r>
            <a:r>
              <a:rPr lang="tr-TR" sz="1200" i="1" kern="1200" dirty="0" smtClean="0">
                <a:solidFill>
                  <a:schemeClr val="tx1"/>
                </a:solidFill>
                <a:effectLst/>
                <a:latin typeface="+mn-lt"/>
                <a:ea typeface="+mn-ea"/>
                <a:cs typeface="+mn-cs"/>
              </a:rPr>
              <a:t> İsa benzer denemelerle karşı karşıya kaldı. İnsanların kabul etmelerini istiyordu. Duygusal acılar, adaletsizlik, reddedilme, yalnızlık ve keder yaşadı. O ağladı. (Bkz. İbraniler 4:15, </a:t>
            </a:r>
            <a:r>
              <a:rPr lang="tr-TR" sz="1200" i="1" kern="1200" dirty="0" err="1" smtClean="0">
                <a:solidFill>
                  <a:schemeClr val="tx1"/>
                </a:solidFill>
                <a:effectLst/>
                <a:latin typeface="+mn-lt"/>
                <a:ea typeface="+mn-ea"/>
                <a:cs typeface="+mn-cs"/>
              </a:rPr>
              <a:t>Yuhanna</a:t>
            </a:r>
            <a:r>
              <a:rPr lang="tr-TR" sz="1200" i="1" kern="1200" dirty="0" smtClean="0">
                <a:solidFill>
                  <a:schemeClr val="tx1"/>
                </a:solidFill>
                <a:effectLst/>
                <a:latin typeface="+mn-lt"/>
                <a:ea typeface="+mn-ea"/>
                <a:cs typeface="+mn-cs"/>
              </a:rPr>
              <a:t> 11:35.)</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2. Rab ile iletişim olumsuz duyguları değiştirir.</a:t>
            </a:r>
            <a:r>
              <a:rPr lang="tr-TR" sz="1200" i="1" kern="1200" dirty="0" smtClean="0">
                <a:solidFill>
                  <a:schemeClr val="tx1"/>
                </a:solidFill>
                <a:effectLst/>
                <a:latin typeface="+mn-lt"/>
                <a:ea typeface="+mn-ea"/>
                <a:cs typeface="+mn-cs"/>
              </a:rPr>
              <a:t> İsa'nın her duygusal ağrı için bir merhemi vardır. Bizim depresyonumuz için neşe ve ağrılarımız için rahatlık verebilir. Nefretimize sevgi ve acımıza huzur verebilir. Düş kırıklığımız için umut ve düşük öz değerimiz için kabul gösterir. (</a:t>
            </a:r>
            <a:r>
              <a:rPr lang="tr-TR" sz="1200" i="1" kern="1200" dirty="0" err="1" smtClean="0">
                <a:solidFill>
                  <a:schemeClr val="tx1"/>
                </a:solidFill>
                <a:effectLst/>
                <a:latin typeface="+mn-lt"/>
                <a:ea typeface="+mn-ea"/>
                <a:cs typeface="+mn-cs"/>
              </a:rPr>
              <a:t>Yeşaya</a:t>
            </a:r>
            <a:r>
              <a:rPr lang="tr-TR" sz="1200" i="1" kern="1200" dirty="0" smtClean="0">
                <a:solidFill>
                  <a:schemeClr val="tx1"/>
                </a:solidFill>
                <a:effectLst/>
                <a:latin typeface="+mn-lt"/>
                <a:ea typeface="+mn-ea"/>
                <a:cs typeface="+mn-cs"/>
              </a:rPr>
              <a:t> 61:3'e bakınız.)</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3. Rab duygusal ihtiyaçlarımızı sağlayabilir.</a:t>
            </a:r>
            <a:r>
              <a:rPr lang="tr-TR" sz="1200" i="1" kern="1200" dirty="0" smtClean="0">
                <a:solidFill>
                  <a:schemeClr val="tx1"/>
                </a:solidFill>
                <a:effectLst/>
                <a:latin typeface="+mn-lt"/>
                <a:ea typeface="+mn-ea"/>
                <a:cs typeface="+mn-cs"/>
              </a:rPr>
              <a:t> Birçok kadın yıllarca uğraşarak, her şeyi yapmaya ve olmaya çalışmışlardır. Pek çok kaynağı araştırmışlar, ancak duygusal bir tatmin bulamamışlardır. Sadece Rab duygusal ve fiziksel anlamda tüm ihtiyaçlarımızı sağlayabilir. Bize efendi olabilir ve bizi sevgiyle, kabulle, teselliyle ve güveniyle destekleyebilir. (</a:t>
            </a:r>
            <a:r>
              <a:rPr lang="tr-TR" sz="1200" i="1" kern="1200" dirty="0" err="1" smtClean="0">
                <a:solidFill>
                  <a:schemeClr val="tx1"/>
                </a:solidFill>
                <a:effectLst/>
                <a:latin typeface="+mn-lt"/>
                <a:ea typeface="+mn-ea"/>
                <a:cs typeface="+mn-cs"/>
              </a:rPr>
              <a:t>Filipililer</a:t>
            </a:r>
            <a:r>
              <a:rPr lang="tr-TR" sz="1200" i="1" kern="1200" dirty="0" smtClean="0">
                <a:solidFill>
                  <a:schemeClr val="tx1"/>
                </a:solidFill>
                <a:effectLst/>
                <a:latin typeface="+mn-lt"/>
                <a:ea typeface="+mn-ea"/>
                <a:cs typeface="+mn-cs"/>
              </a:rPr>
              <a:t> 4:19, </a:t>
            </a:r>
            <a:r>
              <a:rPr lang="tr-TR" sz="1200" i="1" kern="1200" dirty="0" err="1" smtClean="0">
                <a:solidFill>
                  <a:schemeClr val="tx1"/>
                </a:solidFill>
                <a:effectLst/>
                <a:latin typeface="+mn-lt"/>
                <a:ea typeface="+mn-ea"/>
                <a:cs typeface="+mn-cs"/>
              </a:rPr>
              <a:t>Yeşaya</a:t>
            </a:r>
            <a:r>
              <a:rPr lang="tr-TR" sz="1200" i="1" kern="1200" dirty="0" smtClean="0">
                <a:solidFill>
                  <a:schemeClr val="tx1"/>
                </a:solidFill>
                <a:effectLst/>
                <a:latin typeface="+mn-lt"/>
                <a:ea typeface="+mn-ea"/>
                <a:cs typeface="+mn-cs"/>
              </a:rPr>
              <a:t> 54:5).</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4. Duygular eylemleri takip eder.</a:t>
            </a:r>
            <a:r>
              <a:rPr lang="tr-TR" sz="1200" i="1" kern="1200" dirty="0" smtClean="0">
                <a:solidFill>
                  <a:schemeClr val="tx1"/>
                </a:solidFill>
                <a:effectLst/>
                <a:latin typeface="+mn-lt"/>
                <a:ea typeface="+mn-ea"/>
                <a:cs typeface="+mn-cs"/>
              </a:rPr>
              <a:t> Pozitif duygular pozitif eylemlerin takipçisidir. Bir kişiyle veya durumla ilgili olumsuz duygularımızı olumlu duygular ve sevgi ile değiştirmesi için </a:t>
            </a:r>
            <a:r>
              <a:rPr lang="tr-TR" sz="1200" i="1" kern="1200" dirty="0" err="1" smtClean="0">
                <a:solidFill>
                  <a:schemeClr val="tx1"/>
                </a:solidFill>
                <a:effectLst/>
                <a:latin typeface="+mn-lt"/>
                <a:ea typeface="+mn-ea"/>
                <a:cs typeface="+mn-cs"/>
              </a:rPr>
              <a:t>Rab'be</a:t>
            </a:r>
            <a:r>
              <a:rPr lang="tr-TR" sz="1200" i="1" kern="1200" dirty="0" smtClean="0">
                <a:solidFill>
                  <a:schemeClr val="tx1"/>
                </a:solidFill>
                <a:effectLst/>
                <a:latin typeface="+mn-lt"/>
                <a:ea typeface="+mn-ea"/>
                <a:cs typeface="+mn-cs"/>
              </a:rPr>
              <a:t> sorabiliriz. Sonra inançla ileri adım atabiliriz. (Bkz. 2. Tarihler 20:20-22.)</a:t>
            </a:r>
            <a:endParaRPr lang="en-US" sz="1200" i="1"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4D050A4-EB69-6742-B5FD-F7E0FAA97ADB}" type="slidenum">
              <a:rPr lang="en-US" smtClean="0"/>
              <a:t>5</a:t>
            </a:fld>
            <a:endParaRPr lang="en-US"/>
          </a:p>
        </p:txBody>
      </p:sp>
    </p:spTree>
    <p:extLst>
      <p:ext uri="{BB962C8B-B14F-4D97-AF65-F5344CB8AC3E}">
        <p14:creationId xmlns:p14="http://schemas.microsoft.com/office/powerpoint/2010/main" val="16941571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61963"/>
            <a:ext cx="2513013" cy="1884362"/>
          </a:xfrm>
        </p:spPr>
      </p:sp>
      <p:sp>
        <p:nvSpPr>
          <p:cNvPr id="3" name="Notes Placeholder 2"/>
          <p:cNvSpPr>
            <a:spLocks noGrp="1"/>
          </p:cNvSpPr>
          <p:nvPr>
            <p:ph type="body" idx="1"/>
          </p:nvPr>
        </p:nvSpPr>
        <p:spPr>
          <a:xfrm>
            <a:off x="685800" y="2491069"/>
            <a:ext cx="5486400" cy="3600450"/>
          </a:xfrm>
        </p:spPr>
        <p:txBody>
          <a:bodyPr/>
          <a:lstStyle/>
          <a:p>
            <a:r>
              <a:rPr lang="en-US" sz="1200" b="1" kern="1200" dirty="0" smtClean="0">
                <a:solidFill>
                  <a:schemeClr val="tx1"/>
                </a:solidFill>
                <a:effectLst/>
                <a:latin typeface="+mn-lt"/>
                <a:ea typeface="+mn-ea"/>
                <a:cs typeface="+mn-cs"/>
              </a:rPr>
              <a:t>COPING WITH EMOTIONAL </a:t>
            </a:r>
            <a:r>
              <a:rPr lang="en-US" sz="1200" b="1" kern="1200" dirty="0" smtClean="0">
                <a:solidFill>
                  <a:schemeClr val="tx1"/>
                </a:solidFill>
                <a:effectLst/>
                <a:latin typeface="+mn-lt"/>
                <a:ea typeface="+mn-ea"/>
                <a:cs typeface="+mn-cs"/>
              </a:rPr>
              <a:t>PAIN</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Six practical suggestions to cope with emotional pain and loneliness, turning sadness into happiness: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1.  Nature.</a:t>
            </a:r>
            <a:r>
              <a:rPr lang="en-US" sz="1200" kern="1200" dirty="0" smtClean="0">
                <a:solidFill>
                  <a:schemeClr val="tx1"/>
                </a:solidFill>
                <a:effectLst/>
                <a:latin typeface="+mn-lt"/>
                <a:ea typeface="+mn-ea"/>
                <a:cs typeface="+mn-cs"/>
              </a:rPr>
              <a:t> Walk in nature and talk with God. Learn to identify birds and plants. Breathe deeply.</a:t>
            </a:r>
          </a:p>
          <a:p>
            <a:pPr marL="228600" indent="-228600">
              <a:buAutoNum type="arabicPeriod" startAt="2"/>
            </a:pPr>
            <a:r>
              <a:rPr lang="en-US" sz="1200" b="1" kern="1200" dirty="0" smtClean="0">
                <a:solidFill>
                  <a:schemeClr val="tx1"/>
                </a:solidFill>
                <a:effectLst/>
                <a:latin typeface="+mn-lt"/>
                <a:ea typeface="+mn-ea"/>
                <a:cs typeface="+mn-cs"/>
              </a:rPr>
              <a:t>Singing.</a:t>
            </a:r>
            <a:r>
              <a:rPr lang="en-US" sz="1200" kern="1200" dirty="0" smtClean="0">
                <a:solidFill>
                  <a:schemeClr val="tx1"/>
                </a:solidFill>
                <a:effectLst/>
                <a:latin typeface="+mn-lt"/>
                <a:ea typeface="+mn-ea"/>
                <a:cs typeface="+mn-cs"/>
              </a:rPr>
              <a:t> Sing praise songs, prayer hymns, or add your own words to familiar tunes.</a:t>
            </a:r>
          </a:p>
          <a:p>
            <a:pPr marL="228600" indent="-228600">
              <a:buAutoNum type="arabicPeriod" startAt="3"/>
            </a:pPr>
            <a:r>
              <a:rPr lang="en-US" sz="1200" b="1" kern="1200" dirty="0" smtClean="0">
                <a:solidFill>
                  <a:schemeClr val="tx1"/>
                </a:solidFill>
                <a:effectLst/>
                <a:latin typeface="+mn-lt"/>
                <a:ea typeface="+mn-ea"/>
                <a:cs typeface="+mn-cs"/>
              </a:rPr>
              <a:t>Helping others.</a:t>
            </a:r>
            <a:r>
              <a:rPr lang="en-US" sz="1200" kern="1200" dirty="0" smtClean="0">
                <a:solidFill>
                  <a:schemeClr val="tx1"/>
                </a:solidFill>
                <a:effectLst/>
                <a:latin typeface="+mn-lt"/>
                <a:ea typeface="+mn-ea"/>
                <a:cs typeface="+mn-cs"/>
              </a:rPr>
              <a:t> Visit others worse off than yourself. Visit the sick, the old, and shut-ins. Let them know you care.</a:t>
            </a:r>
          </a:p>
          <a:p>
            <a:pPr marL="228600" indent="-228600">
              <a:buAutoNum type="arabicPeriod" startAt="4"/>
            </a:pPr>
            <a:r>
              <a:rPr lang="en-US" sz="1200" b="1" kern="1200" dirty="0" smtClean="0">
                <a:solidFill>
                  <a:schemeClr val="tx1"/>
                </a:solidFill>
                <a:effectLst/>
                <a:latin typeface="+mn-lt"/>
                <a:ea typeface="+mn-ea"/>
                <a:cs typeface="+mn-cs"/>
              </a:rPr>
              <a:t>Exercise.</a:t>
            </a:r>
            <a:r>
              <a:rPr lang="en-US" sz="1200" kern="1200" dirty="0" smtClean="0">
                <a:solidFill>
                  <a:schemeClr val="tx1"/>
                </a:solidFill>
                <a:effectLst/>
                <a:latin typeface="+mn-lt"/>
                <a:ea typeface="+mn-ea"/>
                <a:cs typeface="+mn-cs"/>
              </a:rPr>
              <a:t> When angry or depressed, walking and other exercise can boost your mood.</a:t>
            </a:r>
          </a:p>
          <a:p>
            <a:pPr marL="228600" indent="-228600">
              <a:buAutoNum type="arabicPeriod" startAt="5"/>
            </a:pPr>
            <a:r>
              <a:rPr lang="en-US" sz="1200" b="1" kern="1200" dirty="0" smtClean="0">
                <a:solidFill>
                  <a:schemeClr val="tx1"/>
                </a:solidFill>
                <a:effectLst/>
                <a:latin typeface="+mn-lt"/>
                <a:ea typeface="+mn-ea"/>
                <a:cs typeface="+mn-cs"/>
              </a:rPr>
              <a:t>Learning.</a:t>
            </a:r>
            <a:r>
              <a:rPr lang="en-US" sz="1200" kern="1200" dirty="0" smtClean="0">
                <a:solidFill>
                  <a:schemeClr val="tx1"/>
                </a:solidFill>
                <a:effectLst/>
                <a:latin typeface="+mn-lt"/>
                <a:ea typeface="+mn-ea"/>
                <a:cs typeface="+mn-cs"/>
              </a:rPr>
              <a:t> Take the focus off problems by learning something new. Enroll in a class or study on your own.</a:t>
            </a:r>
          </a:p>
          <a:p>
            <a:r>
              <a:rPr lang="en-US" sz="1200" b="1" kern="1200" dirty="0" smtClean="0">
                <a:solidFill>
                  <a:schemeClr val="tx1"/>
                </a:solidFill>
                <a:effectLst/>
                <a:latin typeface="+mn-lt"/>
                <a:ea typeface="+mn-ea"/>
                <a:cs typeface="+mn-cs"/>
              </a:rPr>
              <a:t>6.  Journaling.</a:t>
            </a:r>
            <a:r>
              <a:rPr lang="en-US" sz="1200" kern="1200" dirty="0" smtClean="0">
                <a:solidFill>
                  <a:schemeClr val="tx1"/>
                </a:solidFill>
                <a:effectLst/>
                <a:latin typeface="+mn-lt"/>
                <a:ea typeface="+mn-ea"/>
                <a:cs typeface="+mn-cs"/>
              </a:rPr>
              <a:t> Write out prayers. Insight and strength often come when we write our thoughts.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story of </a:t>
            </a:r>
            <a:r>
              <a:rPr lang="en-US" sz="1200" kern="1200" dirty="0" err="1" smtClean="0">
                <a:solidFill>
                  <a:schemeClr val="tx1"/>
                </a:solidFill>
                <a:effectLst/>
                <a:latin typeface="+mn-lt"/>
                <a:ea typeface="+mn-ea"/>
                <a:cs typeface="+mn-cs"/>
              </a:rPr>
              <a:t>Corrie</a:t>
            </a:r>
            <a:r>
              <a:rPr lang="en-US" sz="1200" kern="1200" dirty="0" smtClean="0">
                <a:solidFill>
                  <a:schemeClr val="tx1"/>
                </a:solidFill>
                <a:effectLst/>
                <a:latin typeface="+mn-lt"/>
                <a:ea typeface="+mn-ea"/>
                <a:cs typeface="+mn-cs"/>
              </a:rPr>
              <a:t> Ten Boom is a wonderful example of what God can do with our negative emotions.  Whenever she thought of the cruel guard at the </a:t>
            </a:r>
            <a:r>
              <a:rPr lang="en-US" sz="1200" kern="1200" dirty="0" err="1" smtClean="0">
                <a:solidFill>
                  <a:schemeClr val="tx1"/>
                </a:solidFill>
                <a:effectLst/>
                <a:latin typeface="+mn-lt"/>
                <a:ea typeface="+mn-ea"/>
                <a:cs typeface="+mn-cs"/>
              </a:rPr>
              <a:t>Ravensbruck</a:t>
            </a:r>
            <a:r>
              <a:rPr lang="en-US" sz="1200" kern="1200" dirty="0" smtClean="0">
                <a:solidFill>
                  <a:schemeClr val="tx1"/>
                </a:solidFill>
                <a:effectLst/>
                <a:latin typeface="+mn-lt"/>
                <a:ea typeface="+mn-ea"/>
                <a:cs typeface="+mn-cs"/>
              </a:rPr>
              <a:t> concentration camp, she felt hatred and said, “I can never forgive him.” But eventually God spoke to her heart and told her to write to him. Deciding to obey God and try to forgive, she wrote that letter. However, seeing him in person two years later was very different. After she had spoken to a large crowd, he had come forward to speak to her. He stuck out his hand and said, “Fine message. How good to know that all our sins are at the bottom of the sea.” Instantly she recognized him and was horrified. He did not remember her but she remembered him. He asked for forgiveness for the cruel things he had done. She prayed silently, not wanting to shake his hand. But she thought she could at least begin the process by lifting her hand. As she did so, God supplied forgiveness which flowed through her.   </a:t>
            </a:r>
          </a:p>
          <a:p>
            <a:endParaRPr lang="en-US" sz="1200" kern="1200" dirty="0" smtClean="0">
              <a:solidFill>
                <a:schemeClr val="tx1"/>
              </a:solidFill>
              <a:effectLst/>
              <a:latin typeface="+mn-lt"/>
              <a:ea typeface="+mn-ea"/>
              <a:cs typeface="+mn-cs"/>
            </a:endParaRPr>
          </a:p>
          <a:p>
            <a:r>
              <a:rPr lang="tr-TR" sz="1200" b="1" kern="1200" dirty="0" smtClean="0">
                <a:solidFill>
                  <a:schemeClr val="tx1"/>
                </a:solidFill>
                <a:effectLst/>
                <a:latin typeface="+mn-lt"/>
                <a:ea typeface="+mn-ea"/>
                <a:cs typeface="+mn-cs"/>
              </a:rPr>
              <a:t>ÜZÜNTÜYÜ MUTLULUĞA DÖNÜŞTÜRMEK İÇİN ALTI </a:t>
            </a:r>
            <a:r>
              <a:rPr lang="tr-TR" sz="1200" b="1" kern="1200" dirty="0" smtClean="0">
                <a:solidFill>
                  <a:schemeClr val="tx1"/>
                </a:solidFill>
                <a:effectLst/>
                <a:latin typeface="+mn-lt"/>
                <a:ea typeface="+mn-ea"/>
                <a:cs typeface="+mn-cs"/>
              </a:rPr>
              <a:t>YOL</a:t>
            </a:r>
            <a:endParaRPr lang="en-US"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Duygusal acı ve yalnızlıkla baş etme önerileri:</a:t>
            </a:r>
            <a:endParaRPr lang="en-US" sz="1200" kern="1200" dirty="0" smtClean="0">
              <a:solidFill>
                <a:schemeClr val="tx1"/>
              </a:solidFill>
              <a:effectLst/>
              <a:latin typeface="+mn-lt"/>
              <a:ea typeface="+mn-ea"/>
              <a:cs typeface="+mn-cs"/>
            </a:endParaRPr>
          </a:p>
          <a:p>
            <a:r>
              <a:rPr lang="tr-TR" sz="1200" b="1" kern="1200" dirty="0" smtClean="0">
                <a:solidFill>
                  <a:schemeClr val="tx1"/>
                </a:solidFill>
                <a:effectLst/>
                <a:latin typeface="+mn-lt"/>
                <a:ea typeface="+mn-ea"/>
                <a:cs typeface="+mn-cs"/>
              </a:rPr>
              <a:t>1. Doğa</a:t>
            </a:r>
            <a:r>
              <a:rPr lang="tr-TR" sz="1200" kern="1200" dirty="0" smtClean="0">
                <a:solidFill>
                  <a:schemeClr val="tx1"/>
                </a:solidFill>
                <a:effectLst/>
                <a:latin typeface="+mn-lt"/>
                <a:ea typeface="+mn-ea"/>
                <a:cs typeface="+mn-cs"/>
              </a:rPr>
              <a:t>. Doğada yürümek ve Rab ile konuşmak. Kuş ve bitkileri tanımayı öğrenin. Derin nefes alın.</a:t>
            </a:r>
            <a:endParaRPr lang="en-US" sz="1200" kern="1200" dirty="0" smtClean="0">
              <a:solidFill>
                <a:schemeClr val="tx1"/>
              </a:solidFill>
              <a:effectLst/>
              <a:latin typeface="+mn-lt"/>
              <a:ea typeface="+mn-ea"/>
              <a:cs typeface="+mn-cs"/>
            </a:endParaRPr>
          </a:p>
          <a:p>
            <a:r>
              <a:rPr lang="tr-TR" sz="1200" b="1" kern="1200" dirty="0" smtClean="0">
                <a:solidFill>
                  <a:schemeClr val="tx1"/>
                </a:solidFill>
                <a:effectLst/>
                <a:latin typeface="+mn-lt"/>
                <a:ea typeface="+mn-ea"/>
                <a:cs typeface="+mn-cs"/>
              </a:rPr>
              <a:t>2. Şarkı söylemek.</a:t>
            </a:r>
            <a:r>
              <a:rPr lang="tr-TR" sz="1200" kern="1200" dirty="0" smtClean="0">
                <a:solidFill>
                  <a:schemeClr val="tx1"/>
                </a:solidFill>
                <a:effectLst/>
                <a:latin typeface="+mn-lt"/>
                <a:ea typeface="+mn-ea"/>
                <a:cs typeface="+mn-cs"/>
              </a:rPr>
              <a:t> Övgü şarkıları, dua ilahileri söyleyin ya da tanıdık melodilere kendi sözcüklerinizi ekleyin.</a:t>
            </a:r>
            <a:endParaRPr lang="en-US" sz="1200" kern="1200" dirty="0" smtClean="0">
              <a:solidFill>
                <a:schemeClr val="tx1"/>
              </a:solidFill>
              <a:effectLst/>
              <a:latin typeface="+mn-lt"/>
              <a:ea typeface="+mn-ea"/>
              <a:cs typeface="+mn-cs"/>
            </a:endParaRPr>
          </a:p>
          <a:p>
            <a:r>
              <a:rPr lang="tr-TR" sz="1200" b="1" kern="1200" dirty="0" smtClean="0">
                <a:solidFill>
                  <a:schemeClr val="tx1"/>
                </a:solidFill>
                <a:effectLst/>
                <a:latin typeface="+mn-lt"/>
                <a:ea typeface="+mn-ea"/>
                <a:cs typeface="+mn-cs"/>
              </a:rPr>
              <a:t>3. Başkalarına yardım etmek.</a:t>
            </a:r>
            <a:r>
              <a:rPr lang="tr-TR" sz="1200" kern="1200" dirty="0" smtClean="0">
                <a:solidFill>
                  <a:schemeClr val="tx1"/>
                </a:solidFill>
                <a:effectLst/>
                <a:latin typeface="+mn-lt"/>
                <a:ea typeface="+mn-ea"/>
                <a:cs typeface="+mn-cs"/>
              </a:rPr>
              <a:t> Kendinizden daha kötü olanları ziyaret edin. Hastayı, yaşlıyı ve kendini dışarıya kapatmış olanları ziyaret edin. Onları umursadığınızı gösterin.</a:t>
            </a:r>
            <a:endParaRPr lang="en-US" sz="1200" kern="1200" dirty="0" smtClean="0">
              <a:solidFill>
                <a:schemeClr val="tx1"/>
              </a:solidFill>
              <a:effectLst/>
              <a:latin typeface="+mn-lt"/>
              <a:ea typeface="+mn-ea"/>
              <a:cs typeface="+mn-cs"/>
            </a:endParaRPr>
          </a:p>
          <a:p>
            <a:r>
              <a:rPr lang="tr-TR" sz="1200" b="1" kern="1200" dirty="0" smtClean="0">
                <a:solidFill>
                  <a:schemeClr val="tx1"/>
                </a:solidFill>
                <a:effectLst/>
                <a:latin typeface="+mn-lt"/>
                <a:ea typeface="+mn-ea"/>
                <a:cs typeface="+mn-cs"/>
              </a:rPr>
              <a:t>4. Egzersiz yapmak.</a:t>
            </a:r>
            <a:r>
              <a:rPr lang="tr-TR" sz="1200" kern="1200" dirty="0" smtClean="0">
                <a:solidFill>
                  <a:schemeClr val="tx1"/>
                </a:solidFill>
                <a:effectLst/>
                <a:latin typeface="+mn-lt"/>
                <a:ea typeface="+mn-ea"/>
                <a:cs typeface="+mn-cs"/>
              </a:rPr>
              <a:t> Kızgın ya da depresyondayken yürüme ve diğer egzersizler ruh halinizi iyileştirebilir.</a:t>
            </a:r>
            <a:endParaRPr lang="en-US" sz="1200" kern="1200" dirty="0" smtClean="0">
              <a:solidFill>
                <a:schemeClr val="tx1"/>
              </a:solidFill>
              <a:effectLst/>
              <a:latin typeface="+mn-lt"/>
              <a:ea typeface="+mn-ea"/>
              <a:cs typeface="+mn-cs"/>
            </a:endParaRPr>
          </a:p>
          <a:p>
            <a:r>
              <a:rPr lang="tr-TR" sz="1200" b="1" kern="1200" dirty="0" smtClean="0">
                <a:solidFill>
                  <a:schemeClr val="tx1"/>
                </a:solidFill>
                <a:effectLst/>
                <a:latin typeface="+mn-lt"/>
                <a:ea typeface="+mn-ea"/>
                <a:cs typeface="+mn-cs"/>
              </a:rPr>
              <a:t>5. Öğrenmek.</a:t>
            </a:r>
            <a:r>
              <a:rPr lang="tr-TR" sz="1200" kern="1200" dirty="0" smtClean="0">
                <a:solidFill>
                  <a:schemeClr val="tx1"/>
                </a:solidFill>
                <a:effectLst/>
                <a:latin typeface="+mn-lt"/>
                <a:ea typeface="+mn-ea"/>
                <a:cs typeface="+mn-cs"/>
              </a:rPr>
              <a:t> Yeni bir şeyler öğrenerek sorunların üzerinden odağınızı çekin. Kendi başınıza çalışın veya bir kursa kaydolun.</a:t>
            </a:r>
            <a:endParaRPr lang="en-US" sz="1200" kern="1200" dirty="0" smtClean="0">
              <a:solidFill>
                <a:schemeClr val="tx1"/>
              </a:solidFill>
              <a:effectLst/>
              <a:latin typeface="+mn-lt"/>
              <a:ea typeface="+mn-ea"/>
              <a:cs typeface="+mn-cs"/>
            </a:endParaRPr>
          </a:p>
          <a:p>
            <a:r>
              <a:rPr lang="tr-TR" sz="1200" b="1" kern="1200" dirty="0" smtClean="0">
                <a:solidFill>
                  <a:schemeClr val="tx1"/>
                </a:solidFill>
                <a:effectLst/>
                <a:latin typeface="+mn-lt"/>
                <a:ea typeface="+mn-ea"/>
                <a:cs typeface="+mn-cs"/>
              </a:rPr>
              <a:t>6. Günlüğe kaydetmek.</a:t>
            </a:r>
            <a:r>
              <a:rPr lang="tr-TR" sz="1200" kern="1200" dirty="0" smtClean="0">
                <a:solidFill>
                  <a:schemeClr val="tx1"/>
                </a:solidFill>
                <a:effectLst/>
                <a:latin typeface="+mn-lt"/>
                <a:ea typeface="+mn-ea"/>
                <a:cs typeface="+mn-cs"/>
              </a:rPr>
              <a:t> Dualar yazın. Kavrama ve güç, genelde düşüncelerimizi yazarken gelmektedir.</a:t>
            </a:r>
          </a:p>
          <a:p>
            <a:endParaRPr lang="tr-TR" sz="1200" kern="1200" dirty="0" smtClean="0">
              <a:solidFill>
                <a:schemeClr val="tx1"/>
              </a:solidFill>
              <a:effectLst/>
              <a:latin typeface="+mn-lt"/>
              <a:ea typeface="+mn-ea"/>
              <a:cs typeface="+mn-cs"/>
            </a:endParaRPr>
          </a:p>
          <a:p>
            <a:r>
              <a:rPr lang="tr-TR" sz="1200" kern="1200" dirty="0" err="1" smtClean="0">
                <a:solidFill>
                  <a:schemeClr val="tx1"/>
                </a:solidFill>
                <a:effectLst/>
                <a:latin typeface="+mn-lt"/>
                <a:ea typeface="+mn-ea"/>
                <a:cs typeface="+mn-cs"/>
              </a:rPr>
              <a:t>Corrie</a:t>
            </a:r>
            <a:r>
              <a:rPr lang="tr-TR" sz="1200" kern="1200" dirty="0" smtClean="0">
                <a:solidFill>
                  <a:schemeClr val="tx1"/>
                </a:solidFill>
                <a:effectLst/>
                <a:latin typeface="+mn-lt"/>
                <a:ea typeface="+mn-ea"/>
                <a:cs typeface="+mn-cs"/>
              </a:rPr>
              <a:t> Ten </a:t>
            </a:r>
            <a:r>
              <a:rPr lang="tr-TR" sz="1200" kern="1200" dirty="0" err="1" smtClean="0">
                <a:solidFill>
                  <a:schemeClr val="tx1"/>
                </a:solidFill>
                <a:effectLst/>
                <a:latin typeface="+mn-lt"/>
                <a:ea typeface="+mn-ea"/>
                <a:cs typeface="+mn-cs"/>
              </a:rPr>
              <a:t>Boom'un</a:t>
            </a:r>
            <a:r>
              <a:rPr lang="tr-TR" sz="1200" kern="1200" dirty="0" smtClean="0">
                <a:solidFill>
                  <a:schemeClr val="tx1"/>
                </a:solidFill>
                <a:effectLst/>
                <a:latin typeface="+mn-lt"/>
                <a:ea typeface="+mn-ea"/>
                <a:cs typeface="+mn-cs"/>
              </a:rPr>
              <a:t> öyküsü, </a:t>
            </a:r>
            <a:r>
              <a:rPr lang="tr-TR" sz="1200" kern="1200" dirty="0" err="1" smtClean="0">
                <a:solidFill>
                  <a:schemeClr val="tx1"/>
                </a:solidFill>
                <a:effectLst/>
                <a:latin typeface="+mn-lt"/>
                <a:ea typeface="+mn-ea"/>
                <a:cs typeface="+mn-cs"/>
              </a:rPr>
              <a:t>Rab’bin</a:t>
            </a:r>
            <a:r>
              <a:rPr lang="tr-TR" sz="1200" kern="1200" dirty="0" smtClean="0">
                <a:solidFill>
                  <a:schemeClr val="tx1"/>
                </a:solidFill>
                <a:effectLst/>
                <a:latin typeface="+mn-lt"/>
                <a:ea typeface="+mn-ea"/>
                <a:cs typeface="+mn-cs"/>
              </a:rPr>
              <a:t> olumsuz duygularımızla ne yapabileceğinin harika bir örneğidir. </a:t>
            </a:r>
            <a:r>
              <a:rPr lang="tr-TR" sz="1200" kern="1200" dirty="0" err="1" smtClean="0">
                <a:solidFill>
                  <a:schemeClr val="tx1"/>
                </a:solidFill>
                <a:effectLst/>
                <a:latin typeface="+mn-lt"/>
                <a:ea typeface="+mn-ea"/>
                <a:cs typeface="+mn-cs"/>
              </a:rPr>
              <a:t>Ravensbruck</a:t>
            </a:r>
            <a:r>
              <a:rPr lang="tr-TR" sz="1200" kern="1200" dirty="0" smtClean="0">
                <a:solidFill>
                  <a:schemeClr val="tx1"/>
                </a:solidFill>
                <a:effectLst/>
                <a:latin typeface="+mn-lt"/>
                <a:ea typeface="+mn-ea"/>
                <a:cs typeface="+mn-cs"/>
              </a:rPr>
              <a:t> toplama kampındaki acımasız gardiyanı düşündüğünde nefret hissetti ve "Ben onu asla affedemem" dedi. Ama sonunda Rab kalbine seslendi ve ona yazmasını söyledi. </a:t>
            </a:r>
            <a:r>
              <a:rPr lang="tr-TR" sz="1200" kern="1200" dirty="0" err="1" smtClean="0">
                <a:solidFill>
                  <a:schemeClr val="tx1"/>
                </a:solidFill>
                <a:effectLst/>
                <a:latin typeface="+mn-lt"/>
                <a:ea typeface="+mn-ea"/>
                <a:cs typeface="+mn-cs"/>
              </a:rPr>
              <a:t>Rab’be</a:t>
            </a:r>
            <a:r>
              <a:rPr lang="tr-TR" sz="1200" kern="1200" dirty="0" smtClean="0">
                <a:solidFill>
                  <a:schemeClr val="tx1"/>
                </a:solidFill>
                <a:effectLst/>
                <a:latin typeface="+mn-lt"/>
                <a:ea typeface="+mn-ea"/>
                <a:cs typeface="+mn-cs"/>
              </a:rPr>
              <a:t> itaat etmeye ve bağışlamaya karar verip o mektubu yazdı. Bununla birlikte, iki yıl sonra eski gardiyanı şahsen görmek çok farklıydı. Büyük bir kalabalığa seslendiğinden sonra, eski gardiyan onunla konuşmaya gelmişti. Elini uzattı ve "Güzel mesaj. Bütün günahlarımızın denizin dibinde olduğunu bilmek ne güzel" dedi. Anında onu tanıdı ve çok korktu. Eski gardiyan onu hatırlamıyordu ama o, gardiyanı hatırlamıştı. Yaptığı acımasız şeylerden dolayı af diledi. Elini sıkmak istemeyen </a:t>
            </a:r>
            <a:r>
              <a:rPr lang="tr-TR" sz="1200" kern="1200" dirty="0" err="1" smtClean="0">
                <a:solidFill>
                  <a:schemeClr val="tx1"/>
                </a:solidFill>
                <a:effectLst/>
                <a:latin typeface="+mn-lt"/>
                <a:ea typeface="+mn-ea"/>
                <a:cs typeface="+mn-cs"/>
              </a:rPr>
              <a:t>Corrie</a:t>
            </a:r>
            <a:r>
              <a:rPr lang="tr-TR" sz="1200" kern="1200" dirty="0" smtClean="0">
                <a:solidFill>
                  <a:schemeClr val="tx1"/>
                </a:solidFill>
                <a:effectLst/>
                <a:latin typeface="+mn-lt"/>
                <a:ea typeface="+mn-ea"/>
                <a:cs typeface="+mn-cs"/>
              </a:rPr>
              <a:t> sessizce dua etti. Ancak en azından elini kaldırarak süreci başlatabileceğini düşündü. Bunu yaparken Rab, Kendisinden akıp gitmesi için ona af sağladı.</a:t>
            </a:r>
            <a:r>
              <a:rPr lang="en-US" dirty="0" smtClean="0">
                <a:effectLst/>
              </a:rPr>
              <a:t> </a:t>
            </a:r>
            <a:endParaRPr lang="en-US" sz="1200"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4D050A4-EB69-6742-B5FD-F7E0FAA97ADB}" type="slidenum">
              <a:rPr lang="en-US" smtClean="0"/>
              <a:t>6</a:t>
            </a:fld>
            <a:endParaRPr lang="en-US"/>
          </a:p>
        </p:txBody>
      </p:sp>
    </p:spTree>
    <p:extLst>
      <p:ext uri="{BB962C8B-B14F-4D97-AF65-F5344CB8AC3E}">
        <p14:creationId xmlns:p14="http://schemas.microsoft.com/office/powerpoint/2010/main" val="10759108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3225" y="349250"/>
            <a:ext cx="2376488" cy="1782763"/>
          </a:xfrm>
        </p:spPr>
      </p:sp>
      <p:sp>
        <p:nvSpPr>
          <p:cNvPr id="3" name="Notes Placeholder 2"/>
          <p:cNvSpPr>
            <a:spLocks noGrp="1"/>
          </p:cNvSpPr>
          <p:nvPr>
            <p:ph type="body" idx="1"/>
          </p:nvPr>
        </p:nvSpPr>
        <p:spPr>
          <a:xfrm>
            <a:off x="443754" y="2302806"/>
            <a:ext cx="5486400" cy="3183592"/>
          </a:xfrm>
        </p:spPr>
        <p:txBody>
          <a:bodyPr/>
          <a:lstStyle/>
          <a:p>
            <a:r>
              <a:rPr lang="en-US" sz="1100" b="1" kern="1200" dirty="0" smtClean="0">
                <a:solidFill>
                  <a:schemeClr val="tx1"/>
                </a:solidFill>
                <a:effectLst/>
                <a:latin typeface="+mn-lt"/>
                <a:ea typeface="+mn-ea"/>
                <a:cs typeface="+mn-cs"/>
              </a:rPr>
              <a:t>RATE </a:t>
            </a:r>
            <a:r>
              <a:rPr lang="en-US" sz="1100" b="1" kern="1200" dirty="0" smtClean="0">
                <a:solidFill>
                  <a:schemeClr val="tx1"/>
                </a:solidFill>
                <a:effectLst/>
                <a:latin typeface="+mn-lt"/>
                <a:ea typeface="+mn-ea"/>
                <a:cs typeface="+mn-cs"/>
              </a:rPr>
              <a:t>YOURSELF</a:t>
            </a:r>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Below is a list of </a:t>
            </a:r>
            <a:r>
              <a:rPr lang="en-US" sz="1100" i="1" kern="1200" dirty="0" smtClean="0">
                <a:solidFill>
                  <a:schemeClr val="tx1"/>
                </a:solidFill>
                <a:effectLst/>
                <a:latin typeface="+mn-lt"/>
                <a:ea typeface="+mn-ea"/>
                <a:cs typeface="+mn-cs"/>
              </a:rPr>
              <a:t>negative </a:t>
            </a:r>
            <a:r>
              <a:rPr lang="en-US" sz="1100" kern="1200" dirty="0" smtClean="0">
                <a:solidFill>
                  <a:schemeClr val="tx1"/>
                </a:solidFill>
                <a:effectLst/>
                <a:latin typeface="+mn-lt"/>
                <a:ea typeface="+mn-ea"/>
                <a:cs typeface="+mn-cs"/>
              </a:rPr>
              <a:t>emotions. Put a check beside those you are feeling now or have felt recently.</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Frustration	Anger</a:t>
            </a:r>
            <a:r>
              <a:rPr lang="en-US" sz="1100" kern="1200" baseline="0" dirty="0" smtClean="0">
                <a:solidFill>
                  <a:schemeClr val="tx1"/>
                </a:solidFill>
                <a:effectLst/>
                <a:latin typeface="+mn-lt"/>
                <a:ea typeface="+mn-ea"/>
                <a:cs typeface="+mn-cs"/>
              </a:rPr>
              <a:t>     </a:t>
            </a:r>
            <a:r>
              <a:rPr lang="en-US" sz="1100" kern="1200" dirty="0" smtClean="0">
                <a:solidFill>
                  <a:schemeClr val="tx1"/>
                </a:solidFill>
                <a:effectLst/>
                <a:latin typeface="+mn-lt"/>
                <a:ea typeface="+mn-ea"/>
                <a:cs typeface="+mn-cs"/>
              </a:rPr>
              <a:t>Rage    Envy	Jealousy	Hatred   Pessimism  Fear   Anxiety   Self-pity   Discouragement</a:t>
            </a:r>
            <a:r>
              <a:rPr lang="en-US" sz="1100" kern="1200" baseline="0" dirty="0" smtClean="0">
                <a:solidFill>
                  <a:schemeClr val="tx1"/>
                </a:solidFill>
                <a:effectLst/>
                <a:latin typeface="+mn-lt"/>
                <a:ea typeface="+mn-ea"/>
                <a:cs typeface="+mn-cs"/>
              </a:rPr>
              <a:t>   </a:t>
            </a:r>
            <a:r>
              <a:rPr lang="en-US" sz="1100" kern="1200" dirty="0" smtClean="0">
                <a:solidFill>
                  <a:schemeClr val="tx1"/>
                </a:solidFill>
                <a:effectLst/>
                <a:latin typeface="+mn-lt"/>
                <a:ea typeface="+mn-ea"/>
                <a:cs typeface="+mn-cs"/>
              </a:rPr>
              <a:t>Depression</a:t>
            </a:r>
          </a:p>
          <a:p>
            <a:r>
              <a:rPr lang="en-US" sz="1100" kern="1200" dirty="0" smtClean="0">
                <a:solidFill>
                  <a:schemeClr val="tx1"/>
                </a:solidFill>
                <a:effectLst/>
                <a:latin typeface="+mn-lt"/>
                <a:ea typeface="+mn-ea"/>
                <a:cs typeface="+mn-cs"/>
              </a:rPr>
              <a:t>Regret   Shame   Guilt   Grief   Bitterness   Low self-worth</a:t>
            </a:r>
          </a:p>
          <a:p>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Following is a list of </a:t>
            </a:r>
            <a:r>
              <a:rPr lang="en-US" sz="1100" u="sng" kern="1200" dirty="0" smtClean="0">
                <a:solidFill>
                  <a:schemeClr val="tx1"/>
                </a:solidFill>
                <a:effectLst/>
                <a:latin typeface="+mn-lt"/>
                <a:ea typeface="+mn-ea"/>
                <a:cs typeface="+mn-cs"/>
              </a:rPr>
              <a:t>positive</a:t>
            </a:r>
            <a:r>
              <a:rPr lang="en-US" sz="1100" kern="1200" dirty="0" smtClean="0">
                <a:solidFill>
                  <a:schemeClr val="tx1"/>
                </a:solidFill>
                <a:effectLst/>
                <a:latin typeface="+mn-lt"/>
                <a:ea typeface="+mn-ea"/>
                <a:cs typeface="+mn-cs"/>
              </a:rPr>
              <a:t> emotions. Which ones do you feel in particular need of at the present time?</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Love   Understanding   Compassion   Peace   Forgiveness   Acceptance   Joy   Patience   Tolerance   Trust   Tranquility</a:t>
            </a:r>
            <a:r>
              <a:rPr lang="en-US" sz="1100" kern="1200" baseline="0" dirty="0" smtClean="0">
                <a:solidFill>
                  <a:schemeClr val="tx1"/>
                </a:solidFill>
                <a:effectLst/>
                <a:latin typeface="+mn-lt"/>
                <a:ea typeface="+mn-ea"/>
                <a:cs typeface="+mn-cs"/>
              </a:rPr>
              <a:t>   </a:t>
            </a:r>
            <a:r>
              <a:rPr lang="en-US" sz="1100" kern="1200" dirty="0" smtClean="0">
                <a:solidFill>
                  <a:schemeClr val="tx1"/>
                </a:solidFill>
                <a:effectLst/>
                <a:latin typeface="+mn-lt"/>
                <a:ea typeface="+mn-ea"/>
                <a:cs typeface="+mn-cs"/>
              </a:rPr>
              <a:t>Security</a:t>
            </a:r>
          </a:p>
          <a:p>
            <a:r>
              <a:rPr lang="en-US" sz="1100" kern="1200" dirty="0" smtClean="0">
                <a:solidFill>
                  <a:schemeClr val="tx1"/>
                </a:solidFill>
                <a:effectLst/>
                <a:latin typeface="+mn-lt"/>
                <a:ea typeface="+mn-ea"/>
                <a:cs typeface="+mn-cs"/>
              </a:rPr>
              <a:t>Happiness</a:t>
            </a:r>
            <a:r>
              <a:rPr lang="en-US" sz="1100" kern="1200" baseline="0" dirty="0" smtClean="0">
                <a:solidFill>
                  <a:schemeClr val="tx1"/>
                </a:solidFill>
                <a:effectLst/>
                <a:latin typeface="+mn-lt"/>
                <a:ea typeface="+mn-ea"/>
                <a:cs typeface="+mn-cs"/>
              </a:rPr>
              <a:t>   </a:t>
            </a:r>
            <a:r>
              <a:rPr lang="en-US" sz="1100" kern="1200" dirty="0" smtClean="0">
                <a:solidFill>
                  <a:schemeClr val="tx1"/>
                </a:solidFill>
                <a:effectLst/>
                <a:latin typeface="+mn-lt"/>
                <a:ea typeface="+mn-ea"/>
                <a:cs typeface="+mn-cs"/>
              </a:rPr>
              <a:t>Expectancy   Hope   Strength   Power   Self-control   High self-worth   Assertiveness   Adventure</a:t>
            </a:r>
          </a:p>
          <a:p>
            <a:endParaRPr lang="en-US" sz="1100" kern="1200" dirty="0" smtClean="0">
              <a:solidFill>
                <a:schemeClr val="tx1"/>
              </a:solidFill>
              <a:effectLst/>
              <a:latin typeface="+mn-lt"/>
              <a:ea typeface="+mn-ea"/>
              <a:cs typeface="+mn-cs"/>
            </a:endParaRPr>
          </a:p>
          <a:p>
            <a:endParaRPr lang="en-US" sz="1100" kern="1200" dirty="0" smtClean="0">
              <a:solidFill>
                <a:schemeClr val="tx1"/>
              </a:solidFill>
              <a:effectLst/>
              <a:latin typeface="+mn-lt"/>
              <a:ea typeface="+mn-ea"/>
              <a:cs typeface="+mn-cs"/>
            </a:endParaRPr>
          </a:p>
          <a:p>
            <a:r>
              <a:rPr lang="en-US" sz="1200" b="1" i="1" kern="1200" dirty="0" smtClean="0">
                <a:solidFill>
                  <a:schemeClr val="tx1"/>
                </a:solidFill>
                <a:effectLst/>
                <a:latin typeface="+mn-lt"/>
                <a:ea typeface="+mn-ea"/>
                <a:cs typeface="+mn-cs"/>
              </a:rPr>
              <a:t>KENDİNİZİ </a:t>
            </a:r>
            <a:r>
              <a:rPr lang="en-US" sz="1200" b="1" i="1" kern="1200" dirty="0" smtClean="0">
                <a:solidFill>
                  <a:schemeClr val="tx1"/>
                </a:solidFill>
                <a:effectLst/>
                <a:latin typeface="+mn-lt"/>
                <a:ea typeface="+mn-ea"/>
                <a:cs typeface="+mn-cs"/>
              </a:rPr>
              <a:t>DEĞERLENDİRİN</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Aşağıda NEGATİF duyguların bir listesi bulunmaktadır. Şu an hissettiğiniz veya yakın zamanda hissettiklerinizin yanına bir işaret koyun.</a:t>
            </a:r>
            <a:endParaRPr lang="en-US" sz="1100" i="1" kern="1200" dirty="0" smtClean="0">
              <a:solidFill>
                <a:schemeClr val="tx1"/>
              </a:solidFill>
              <a:effectLst/>
              <a:latin typeface="+mn-lt"/>
              <a:ea typeface="+mn-ea"/>
              <a:cs typeface="+mn-cs"/>
            </a:endParaRPr>
          </a:p>
          <a:p>
            <a:r>
              <a:rPr lang="en-US" sz="1100" i="1" kern="1200" dirty="0" err="1" smtClean="0">
                <a:solidFill>
                  <a:schemeClr val="tx1"/>
                </a:solidFill>
                <a:effectLst/>
                <a:latin typeface="+mn-lt"/>
                <a:ea typeface="+mn-ea"/>
                <a:cs typeface="+mn-cs"/>
              </a:rPr>
              <a:t>Hüsran</a:t>
            </a:r>
            <a:r>
              <a:rPr lang="en-US" sz="1100" i="1" kern="1200" dirty="0" smtClean="0">
                <a:solidFill>
                  <a:schemeClr val="tx1"/>
                </a:solidFill>
                <a:effectLst/>
                <a:latin typeface="+mn-lt"/>
                <a:ea typeface="+mn-ea"/>
                <a:cs typeface="+mn-cs"/>
              </a:rPr>
              <a:t>	</a:t>
            </a:r>
            <a:r>
              <a:rPr lang="en-US" sz="1100" i="1" kern="1200" dirty="0" err="1" smtClean="0">
                <a:solidFill>
                  <a:schemeClr val="tx1"/>
                </a:solidFill>
                <a:effectLst/>
                <a:latin typeface="+mn-lt"/>
                <a:ea typeface="+mn-ea"/>
                <a:cs typeface="+mn-cs"/>
              </a:rPr>
              <a:t>Öfke</a:t>
            </a:r>
            <a:r>
              <a:rPr lang="en-US" sz="1100" i="1" kern="1200" dirty="0" smtClean="0">
                <a:solidFill>
                  <a:schemeClr val="tx1"/>
                </a:solidFill>
                <a:effectLst/>
                <a:latin typeface="+mn-lt"/>
                <a:ea typeface="+mn-ea"/>
                <a:cs typeface="+mn-cs"/>
              </a:rPr>
              <a:t>   </a:t>
            </a:r>
            <a:r>
              <a:rPr lang="en-US" sz="1100" i="1" kern="1200" dirty="0" err="1" smtClean="0">
                <a:solidFill>
                  <a:schemeClr val="tx1"/>
                </a:solidFill>
                <a:effectLst/>
                <a:latin typeface="+mn-lt"/>
                <a:ea typeface="+mn-ea"/>
                <a:cs typeface="+mn-cs"/>
              </a:rPr>
              <a:t>Hiddet</a:t>
            </a:r>
            <a:r>
              <a:rPr lang="en-US" sz="1100" i="1" kern="1200" dirty="0" smtClean="0">
                <a:solidFill>
                  <a:schemeClr val="tx1"/>
                </a:solidFill>
                <a:effectLst/>
                <a:latin typeface="+mn-lt"/>
                <a:ea typeface="+mn-ea"/>
                <a:cs typeface="+mn-cs"/>
              </a:rPr>
              <a:t>   </a:t>
            </a:r>
            <a:r>
              <a:rPr lang="en-US" sz="1100" i="1" kern="1200" dirty="0" err="1" smtClean="0">
                <a:solidFill>
                  <a:schemeClr val="tx1"/>
                </a:solidFill>
                <a:effectLst/>
                <a:latin typeface="+mn-lt"/>
                <a:ea typeface="+mn-ea"/>
                <a:cs typeface="+mn-cs"/>
              </a:rPr>
              <a:t>Gıpta</a:t>
            </a:r>
            <a:r>
              <a:rPr lang="en-US" sz="1100" i="1" kern="1200" dirty="0" smtClean="0">
                <a:solidFill>
                  <a:schemeClr val="tx1"/>
                </a:solidFill>
                <a:effectLst/>
                <a:latin typeface="+mn-lt"/>
                <a:ea typeface="+mn-ea"/>
                <a:cs typeface="+mn-cs"/>
              </a:rPr>
              <a:t>   </a:t>
            </a:r>
            <a:r>
              <a:rPr lang="en-US" sz="1100" i="1" kern="1200" dirty="0" err="1" smtClean="0">
                <a:solidFill>
                  <a:schemeClr val="tx1"/>
                </a:solidFill>
                <a:effectLst/>
                <a:latin typeface="+mn-lt"/>
                <a:ea typeface="+mn-ea"/>
                <a:cs typeface="+mn-cs"/>
              </a:rPr>
              <a:t>Kıskançlık</a:t>
            </a:r>
            <a:r>
              <a:rPr lang="en-US" sz="1100" i="1" kern="1200" dirty="0" smtClean="0">
                <a:solidFill>
                  <a:schemeClr val="tx1"/>
                </a:solidFill>
                <a:effectLst/>
                <a:latin typeface="+mn-lt"/>
                <a:ea typeface="+mn-ea"/>
                <a:cs typeface="+mn-cs"/>
              </a:rPr>
              <a:t>   </a:t>
            </a:r>
            <a:r>
              <a:rPr lang="en-US" sz="1100" i="1" kern="1200" dirty="0" err="1" smtClean="0">
                <a:solidFill>
                  <a:schemeClr val="tx1"/>
                </a:solidFill>
                <a:effectLst/>
                <a:latin typeface="+mn-lt"/>
                <a:ea typeface="+mn-ea"/>
                <a:cs typeface="+mn-cs"/>
              </a:rPr>
              <a:t>Nefret</a:t>
            </a:r>
            <a:r>
              <a:rPr lang="en-US" sz="1100" i="1" kern="1200" dirty="0" smtClean="0">
                <a:solidFill>
                  <a:schemeClr val="tx1"/>
                </a:solidFill>
                <a:effectLst/>
                <a:latin typeface="+mn-lt"/>
                <a:ea typeface="+mn-ea"/>
                <a:cs typeface="+mn-cs"/>
              </a:rPr>
              <a:t>   </a:t>
            </a:r>
            <a:r>
              <a:rPr lang="en-US" sz="1100" i="1" kern="1200" dirty="0" err="1" smtClean="0">
                <a:solidFill>
                  <a:schemeClr val="tx1"/>
                </a:solidFill>
                <a:effectLst/>
                <a:latin typeface="+mn-lt"/>
                <a:ea typeface="+mn-ea"/>
                <a:cs typeface="+mn-cs"/>
              </a:rPr>
              <a:t>Kötümserlik</a:t>
            </a:r>
            <a:r>
              <a:rPr lang="en-US" sz="1100" i="1" kern="1200" dirty="0" smtClean="0">
                <a:solidFill>
                  <a:schemeClr val="tx1"/>
                </a:solidFill>
                <a:effectLst/>
                <a:latin typeface="+mn-lt"/>
                <a:ea typeface="+mn-ea"/>
                <a:cs typeface="+mn-cs"/>
              </a:rPr>
              <a:t>   </a:t>
            </a:r>
            <a:r>
              <a:rPr lang="en-US" sz="1100" i="1" kern="1200" dirty="0" err="1" smtClean="0">
                <a:solidFill>
                  <a:schemeClr val="tx1"/>
                </a:solidFill>
                <a:effectLst/>
                <a:latin typeface="+mn-lt"/>
                <a:ea typeface="+mn-ea"/>
                <a:cs typeface="+mn-cs"/>
              </a:rPr>
              <a:t>Korku</a:t>
            </a:r>
            <a:r>
              <a:rPr lang="en-US" sz="1100" i="1" kern="1200" dirty="0" smtClean="0">
                <a:solidFill>
                  <a:schemeClr val="tx1"/>
                </a:solidFill>
                <a:effectLst/>
                <a:latin typeface="+mn-lt"/>
                <a:ea typeface="+mn-ea"/>
                <a:cs typeface="+mn-cs"/>
              </a:rPr>
              <a:t>   </a:t>
            </a:r>
            <a:r>
              <a:rPr lang="en-US" sz="1100" i="1" kern="1200" dirty="0" err="1" smtClean="0">
                <a:solidFill>
                  <a:schemeClr val="tx1"/>
                </a:solidFill>
                <a:effectLst/>
                <a:latin typeface="+mn-lt"/>
                <a:ea typeface="+mn-ea"/>
                <a:cs typeface="+mn-cs"/>
              </a:rPr>
              <a:t>Kaygı</a:t>
            </a:r>
            <a:r>
              <a:rPr lang="en-US" sz="1100" i="1" kern="1200" dirty="0" smtClean="0">
                <a:solidFill>
                  <a:schemeClr val="tx1"/>
                </a:solidFill>
                <a:effectLst/>
                <a:latin typeface="+mn-lt"/>
                <a:ea typeface="+mn-ea"/>
                <a:cs typeface="+mn-cs"/>
              </a:rPr>
              <a:t>   </a:t>
            </a:r>
            <a:r>
              <a:rPr lang="en-US" sz="1100" i="1" kern="1200" dirty="0" err="1" smtClean="0">
                <a:solidFill>
                  <a:schemeClr val="tx1"/>
                </a:solidFill>
                <a:effectLst/>
                <a:latin typeface="+mn-lt"/>
                <a:ea typeface="+mn-ea"/>
                <a:cs typeface="+mn-cs"/>
              </a:rPr>
              <a:t>Kendine</a:t>
            </a:r>
            <a:r>
              <a:rPr lang="en-US" sz="1100" i="1" kern="1200" dirty="0" smtClean="0">
                <a:solidFill>
                  <a:schemeClr val="tx1"/>
                </a:solidFill>
                <a:effectLst/>
                <a:latin typeface="+mn-lt"/>
                <a:ea typeface="+mn-ea"/>
                <a:cs typeface="+mn-cs"/>
              </a:rPr>
              <a:t> </a:t>
            </a:r>
            <a:r>
              <a:rPr lang="en-US" sz="1100" i="1" kern="1200" dirty="0" err="1" smtClean="0">
                <a:solidFill>
                  <a:schemeClr val="tx1"/>
                </a:solidFill>
                <a:effectLst/>
                <a:latin typeface="+mn-lt"/>
                <a:ea typeface="+mn-ea"/>
                <a:cs typeface="+mn-cs"/>
              </a:rPr>
              <a:t>acıma</a:t>
            </a:r>
            <a:r>
              <a:rPr lang="en-US" sz="1100" i="1" kern="1200" dirty="0" smtClean="0">
                <a:solidFill>
                  <a:schemeClr val="tx1"/>
                </a:solidFill>
                <a:effectLst/>
                <a:latin typeface="+mn-lt"/>
                <a:ea typeface="+mn-ea"/>
                <a:cs typeface="+mn-cs"/>
              </a:rPr>
              <a:t>   </a:t>
            </a:r>
            <a:r>
              <a:rPr lang="en-US" sz="1100" i="1" kern="1200" dirty="0" err="1" smtClean="0">
                <a:solidFill>
                  <a:schemeClr val="tx1"/>
                </a:solidFill>
                <a:effectLst/>
                <a:latin typeface="+mn-lt"/>
                <a:ea typeface="+mn-ea"/>
                <a:cs typeface="+mn-cs"/>
              </a:rPr>
              <a:t>Düş</a:t>
            </a:r>
            <a:r>
              <a:rPr lang="en-US" sz="1100" i="1" kern="1200" dirty="0" smtClean="0">
                <a:solidFill>
                  <a:schemeClr val="tx1"/>
                </a:solidFill>
                <a:effectLst/>
                <a:latin typeface="+mn-lt"/>
                <a:ea typeface="+mn-ea"/>
                <a:cs typeface="+mn-cs"/>
              </a:rPr>
              <a:t> </a:t>
            </a:r>
            <a:r>
              <a:rPr lang="en-US" sz="1100" i="1" kern="1200" dirty="0" err="1" smtClean="0">
                <a:solidFill>
                  <a:schemeClr val="tx1"/>
                </a:solidFill>
                <a:effectLst/>
                <a:latin typeface="+mn-lt"/>
                <a:ea typeface="+mn-ea"/>
                <a:cs typeface="+mn-cs"/>
              </a:rPr>
              <a:t>kırıklığı</a:t>
            </a:r>
            <a:r>
              <a:rPr lang="en-US" sz="1100" i="1" kern="1200" dirty="0" smtClean="0">
                <a:solidFill>
                  <a:schemeClr val="tx1"/>
                </a:solidFill>
                <a:effectLst/>
                <a:latin typeface="+mn-lt"/>
                <a:ea typeface="+mn-ea"/>
                <a:cs typeface="+mn-cs"/>
              </a:rPr>
              <a:t>   </a:t>
            </a:r>
            <a:r>
              <a:rPr lang="en-US" sz="1100" i="1" kern="1200" dirty="0" err="1" smtClean="0">
                <a:solidFill>
                  <a:schemeClr val="tx1"/>
                </a:solidFill>
                <a:effectLst/>
                <a:latin typeface="+mn-lt"/>
                <a:ea typeface="+mn-ea"/>
                <a:cs typeface="+mn-cs"/>
              </a:rPr>
              <a:t>Depresyon</a:t>
            </a:r>
            <a:endParaRPr lang="en-US" sz="1100" i="1" kern="1200" dirty="0" smtClean="0">
              <a:solidFill>
                <a:schemeClr val="tx1"/>
              </a:solidFill>
              <a:effectLst/>
              <a:latin typeface="+mn-lt"/>
              <a:ea typeface="+mn-ea"/>
              <a:cs typeface="+mn-cs"/>
            </a:endParaRPr>
          </a:p>
          <a:p>
            <a:r>
              <a:rPr lang="en-US" sz="1100" i="1" kern="1200" dirty="0" err="1" smtClean="0">
                <a:solidFill>
                  <a:schemeClr val="tx1"/>
                </a:solidFill>
                <a:effectLst/>
                <a:latin typeface="+mn-lt"/>
                <a:ea typeface="+mn-ea"/>
                <a:cs typeface="+mn-cs"/>
              </a:rPr>
              <a:t>Pişmanlık</a:t>
            </a:r>
            <a:r>
              <a:rPr lang="en-US" sz="1100" i="1" kern="1200" dirty="0" smtClean="0">
                <a:solidFill>
                  <a:schemeClr val="tx1"/>
                </a:solidFill>
                <a:effectLst/>
                <a:latin typeface="+mn-lt"/>
                <a:ea typeface="+mn-ea"/>
                <a:cs typeface="+mn-cs"/>
              </a:rPr>
              <a:t>	</a:t>
            </a:r>
            <a:r>
              <a:rPr lang="en-US" sz="1100" i="1" kern="1200" dirty="0" err="1" smtClean="0">
                <a:solidFill>
                  <a:schemeClr val="tx1"/>
                </a:solidFill>
                <a:effectLst/>
                <a:latin typeface="+mn-lt"/>
                <a:ea typeface="+mn-ea"/>
                <a:cs typeface="+mn-cs"/>
              </a:rPr>
              <a:t>Utanç</a:t>
            </a:r>
            <a:r>
              <a:rPr lang="en-US" sz="1100" i="1" kern="1200" dirty="0" smtClean="0">
                <a:solidFill>
                  <a:schemeClr val="tx1"/>
                </a:solidFill>
                <a:effectLst/>
                <a:latin typeface="+mn-lt"/>
                <a:ea typeface="+mn-ea"/>
                <a:cs typeface="+mn-cs"/>
              </a:rPr>
              <a:t>   </a:t>
            </a:r>
            <a:r>
              <a:rPr lang="en-US" sz="1100" i="1" kern="1200" dirty="0" err="1" smtClean="0">
                <a:solidFill>
                  <a:schemeClr val="tx1"/>
                </a:solidFill>
                <a:effectLst/>
                <a:latin typeface="+mn-lt"/>
                <a:ea typeface="+mn-ea"/>
                <a:cs typeface="+mn-cs"/>
              </a:rPr>
              <a:t>Suçluluk</a:t>
            </a:r>
            <a:r>
              <a:rPr lang="en-US" sz="1100" i="1" kern="1200" dirty="0" smtClean="0">
                <a:solidFill>
                  <a:schemeClr val="tx1"/>
                </a:solidFill>
                <a:effectLst/>
                <a:latin typeface="+mn-lt"/>
                <a:ea typeface="+mn-ea"/>
                <a:cs typeface="+mn-cs"/>
              </a:rPr>
              <a:t>   </a:t>
            </a:r>
            <a:r>
              <a:rPr lang="en-US" sz="1100" i="1" kern="1200" dirty="0" err="1" smtClean="0">
                <a:solidFill>
                  <a:schemeClr val="tx1"/>
                </a:solidFill>
                <a:effectLst/>
                <a:latin typeface="+mn-lt"/>
                <a:ea typeface="+mn-ea"/>
                <a:cs typeface="+mn-cs"/>
              </a:rPr>
              <a:t>Keder</a:t>
            </a:r>
            <a:r>
              <a:rPr lang="en-US" sz="1100" i="1" kern="1200" dirty="0" smtClean="0">
                <a:solidFill>
                  <a:schemeClr val="tx1"/>
                </a:solidFill>
                <a:effectLst/>
                <a:latin typeface="+mn-lt"/>
                <a:ea typeface="+mn-ea"/>
                <a:cs typeface="+mn-cs"/>
              </a:rPr>
              <a:t>   </a:t>
            </a:r>
            <a:r>
              <a:rPr lang="en-US" sz="1100" i="1" kern="1200" dirty="0" err="1" smtClean="0">
                <a:solidFill>
                  <a:schemeClr val="tx1"/>
                </a:solidFill>
                <a:effectLst/>
                <a:latin typeface="+mn-lt"/>
                <a:ea typeface="+mn-ea"/>
                <a:cs typeface="+mn-cs"/>
              </a:rPr>
              <a:t>Acılık</a:t>
            </a:r>
            <a:r>
              <a:rPr lang="en-US" sz="1100" i="1" kern="1200" dirty="0" smtClean="0">
                <a:solidFill>
                  <a:schemeClr val="tx1"/>
                </a:solidFill>
                <a:effectLst/>
                <a:latin typeface="+mn-lt"/>
                <a:ea typeface="+mn-ea"/>
                <a:cs typeface="+mn-cs"/>
              </a:rPr>
              <a:t>   </a:t>
            </a:r>
            <a:r>
              <a:rPr lang="en-US" sz="1100" i="1" kern="1200" dirty="0" err="1" smtClean="0">
                <a:solidFill>
                  <a:schemeClr val="tx1"/>
                </a:solidFill>
                <a:effectLst/>
                <a:latin typeface="+mn-lt"/>
                <a:ea typeface="+mn-ea"/>
                <a:cs typeface="+mn-cs"/>
              </a:rPr>
              <a:t>Düşük</a:t>
            </a:r>
            <a:r>
              <a:rPr lang="en-US" sz="1100" i="1" kern="1200" dirty="0" smtClean="0">
                <a:solidFill>
                  <a:schemeClr val="tx1"/>
                </a:solidFill>
                <a:effectLst/>
                <a:latin typeface="+mn-lt"/>
                <a:ea typeface="+mn-ea"/>
                <a:cs typeface="+mn-cs"/>
              </a:rPr>
              <a:t> </a:t>
            </a:r>
            <a:r>
              <a:rPr lang="en-US" sz="1100" i="1" kern="1200" dirty="0" err="1" smtClean="0">
                <a:solidFill>
                  <a:schemeClr val="tx1"/>
                </a:solidFill>
                <a:effectLst/>
                <a:latin typeface="+mn-lt"/>
                <a:ea typeface="+mn-ea"/>
                <a:cs typeface="+mn-cs"/>
              </a:rPr>
              <a:t>öz</a:t>
            </a:r>
            <a:r>
              <a:rPr lang="en-US" sz="1100" i="1" kern="1200" dirty="0" smtClean="0">
                <a:solidFill>
                  <a:schemeClr val="tx1"/>
                </a:solidFill>
                <a:effectLst/>
                <a:latin typeface="+mn-lt"/>
                <a:ea typeface="+mn-ea"/>
                <a:cs typeface="+mn-cs"/>
              </a:rPr>
              <a:t> </a:t>
            </a:r>
            <a:r>
              <a:rPr lang="en-US" sz="1100" i="1" kern="1200" dirty="0" err="1" smtClean="0">
                <a:solidFill>
                  <a:schemeClr val="tx1"/>
                </a:solidFill>
                <a:effectLst/>
                <a:latin typeface="+mn-lt"/>
                <a:ea typeface="+mn-ea"/>
                <a:cs typeface="+mn-cs"/>
              </a:rPr>
              <a:t>değer</a:t>
            </a:r>
            <a:endParaRPr lang="en-US" sz="1100" i="1" kern="1200" dirty="0" smtClean="0">
              <a:solidFill>
                <a:schemeClr val="tx1"/>
              </a:solidFill>
              <a:effectLst/>
              <a:latin typeface="+mn-lt"/>
              <a:ea typeface="+mn-ea"/>
              <a:cs typeface="+mn-cs"/>
            </a:endParaRPr>
          </a:p>
          <a:p>
            <a:endParaRPr lang="en-US" sz="1100" i="1"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tr-TR" sz="1200" i="1" kern="1200" dirty="0" smtClean="0">
                <a:solidFill>
                  <a:schemeClr val="tx1"/>
                </a:solidFill>
                <a:effectLst/>
                <a:latin typeface="+mn-lt"/>
                <a:ea typeface="+mn-ea"/>
                <a:cs typeface="+mn-cs"/>
              </a:rPr>
              <a:t>Aşağıda, olumlu duyguların bir listesi bulunmaktadır. Şu anda özellikle hangilerine ihtiyaç duyduğunuzu hissediyorsunuz?</a:t>
            </a:r>
            <a:endParaRPr lang="en-US" sz="1200" i="1" kern="1200" dirty="0" smtClean="0">
              <a:solidFill>
                <a:schemeClr val="tx1"/>
              </a:solidFill>
              <a:effectLst/>
              <a:latin typeface="+mn-lt"/>
              <a:ea typeface="+mn-ea"/>
              <a:cs typeface="+mn-cs"/>
            </a:endParaRPr>
          </a:p>
          <a:p>
            <a:r>
              <a:rPr lang="en-US" sz="1100" i="1" kern="1200" dirty="0" err="1" smtClean="0">
                <a:solidFill>
                  <a:schemeClr val="tx1"/>
                </a:solidFill>
                <a:effectLst/>
                <a:latin typeface="+mn-lt"/>
                <a:ea typeface="+mn-ea"/>
                <a:cs typeface="+mn-cs"/>
              </a:rPr>
              <a:t>Sevgi</a:t>
            </a:r>
            <a:r>
              <a:rPr lang="en-US" sz="1100" i="1" kern="1200" baseline="0" dirty="0" smtClean="0">
                <a:solidFill>
                  <a:schemeClr val="tx1"/>
                </a:solidFill>
                <a:effectLst/>
                <a:latin typeface="+mn-lt"/>
                <a:ea typeface="+mn-ea"/>
                <a:cs typeface="+mn-cs"/>
              </a:rPr>
              <a:t>   </a:t>
            </a:r>
            <a:r>
              <a:rPr lang="en-US" sz="1100" i="1" kern="1200" dirty="0" err="1" smtClean="0">
                <a:solidFill>
                  <a:schemeClr val="tx1"/>
                </a:solidFill>
                <a:effectLst/>
                <a:latin typeface="+mn-lt"/>
                <a:ea typeface="+mn-ea"/>
                <a:cs typeface="+mn-cs"/>
              </a:rPr>
              <a:t>Anlayış</a:t>
            </a:r>
            <a:r>
              <a:rPr lang="en-US" sz="1100" i="1" kern="1200" dirty="0" smtClean="0">
                <a:solidFill>
                  <a:schemeClr val="tx1"/>
                </a:solidFill>
                <a:effectLst/>
                <a:latin typeface="+mn-lt"/>
                <a:ea typeface="+mn-ea"/>
                <a:cs typeface="+mn-cs"/>
              </a:rPr>
              <a:t>   </a:t>
            </a:r>
            <a:r>
              <a:rPr lang="en-US" sz="1100" i="1" kern="1200" dirty="0" err="1" smtClean="0">
                <a:solidFill>
                  <a:schemeClr val="tx1"/>
                </a:solidFill>
                <a:effectLst/>
                <a:latin typeface="+mn-lt"/>
                <a:ea typeface="+mn-ea"/>
                <a:cs typeface="+mn-cs"/>
              </a:rPr>
              <a:t>Şefkat</a:t>
            </a:r>
            <a:r>
              <a:rPr lang="en-US" sz="1100" i="1" kern="1200" dirty="0" smtClean="0">
                <a:solidFill>
                  <a:schemeClr val="tx1"/>
                </a:solidFill>
                <a:effectLst/>
                <a:latin typeface="+mn-lt"/>
                <a:ea typeface="+mn-ea"/>
                <a:cs typeface="+mn-cs"/>
              </a:rPr>
              <a:t>   </a:t>
            </a:r>
            <a:r>
              <a:rPr lang="en-US" sz="1100" i="1" kern="1200" dirty="0" err="1" smtClean="0">
                <a:solidFill>
                  <a:schemeClr val="tx1"/>
                </a:solidFill>
                <a:effectLst/>
                <a:latin typeface="+mn-lt"/>
                <a:ea typeface="+mn-ea"/>
                <a:cs typeface="+mn-cs"/>
              </a:rPr>
              <a:t>Huzur</a:t>
            </a:r>
            <a:r>
              <a:rPr lang="en-US" sz="1100" i="1" kern="1200" dirty="0" smtClean="0">
                <a:solidFill>
                  <a:schemeClr val="tx1"/>
                </a:solidFill>
                <a:effectLst/>
                <a:latin typeface="+mn-lt"/>
                <a:ea typeface="+mn-ea"/>
                <a:cs typeface="+mn-cs"/>
              </a:rPr>
              <a:t>   </a:t>
            </a:r>
            <a:r>
              <a:rPr lang="en-US" sz="1100" i="1" kern="1200" dirty="0" err="1" smtClean="0">
                <a:solidFill>
                  <a:schemeClr val="tx1"/>
                </a:solidFill>
                <a:effectLst/>
                <a:latin typeface="+mn-lt"/>
                <a:ea typeface="+mn-ea"/>
                <a:cs typeface="+mn-cs"/>
              </a:rPr>
              <a:t>Af</a:t>
            </a:r>
            <a:r>
              <a:rPr lang="en-US" sz="1100" i="1" kern="1200" dirty="0" smtClean="0">
                <a:solidFill>
                  <a:schemeClr val="tx1"/>
                </a:solidFill>
                <a:effectLst/>
                <a:latin typeface="+mn-lt"/>
                <a:ea typeface="+mn-ea"/>
                <a:cs typeface="+mn-cs"/>
              </a:rPr>
              <a:t>   </a:t>
            </a:r>
            <a:r>
              <a:rPr lang="en-US" sz="1100" i="1" kern="1200" dirty="0" err="1" smtClean="0">
                <a:solidFill>
                  <a:schemeClr val="tx1"/>
                </a:solidFill>
                <a:effectLst/>
                <a:latin typeface="+mn-lt"/>
                <a:ea typeface="+mn-ea"/>
                <a:cs typeface="+mn-cs"/>
              </a:rPr>
              <a:t>Kabullenme</a:t>
            </a:r>
            <a:r>
              <a:rPr lang="en-US" sz="1100" i="1" kern="1200" dirty="0" smtClean="0">
                <a:solidFill>
                  <a:schemeClr val="tx1"/>
                </a:solidFill>
                <a:effectLst/>
                <a:latin typeface="+mn-lt"/>
                <a:ea typeface="+mn-ea"/>
                <a:cs typeface="+mn-cs"/>
              </a:rPr>
              <a:t>   </a:t>
            </a:r>
            <a:r>
              <a:rPr lang="en-US" sz="1100" i="1" kern="1200" dirty="0" err="1" smtClean="0">
                <a:solidFill>
                  <a:schemeClr val="tx1"/>
                </a:solidFill>
                <a:effectLst/>
                <a:latin typeface="+mn-lt"/>
                <a:ea typeface="+mn-ea"/>
                <a:cs typeface="+mn-cs"/>
              </a:rPr>
              <a:t>Neşe</a:t>
            </a:r>
            <a:r>
              <a:rPr lang="en-US" sz="1100" i="1" kern="1200" dirty="0" smtClean="0">
                <a:solidFill>
                  <a:schemeClr val="tx1"/>
                </a:solidFill>
                <a:effectLst/>
                <a:latin typeface="+mn-lt"/>
                <a:ea typeface="+mn-ea"/>
                <a:cs typeface="+mn-cs"/>
              </a:rPr>
              <a:t>   Sabır   </a:t>
            </a:r>
            <a:r>
              <a:rPr lang="en-US" sz="1100" i="1" kern="1200" dirty="0" err="1" smtClean="0">
                <a:solidFill>
                  <a:schemeClr val="tx1"/>
                </a:solidFill>
                <a:effectLst/>
                <a:latin typeface="+mn-lt"/>
                <a:ea typeface="+mn-ea"/>
                <a:cs typeface="+mn-cs"/>
              </a:rPr>
              <a:t>Tolerans</a:t>
            </a:r>
            <a:r>
              <a:rPr lang="en-US" sz="1100" i="1" kern="1200" dirty="0" smtClean="0">
                <a:solidFill>
                  <a:schemeClr val="tx1"/>
                </a:solidFill>
                <a:effectLst/>
                <a:latin typeface="+mn-lt"/>
                <a:ea typeface="+mn-ea"/>
                <a:cs typeface="+mn-cs"/>
              </a:rPr>
              <a:t>   </a:t>
            </a:r>
            <a:r>
              <a:rPr lang="en-US" sz="1100" i="1" kern="1200" dirty="0" err="1" smtClean="0">
                <a:solidFill>
                  <a:schemeClr val="tx1"/>
                </a:solidFill>
                <a:effectLst/>
                <a:latin typeface="+mn-lt"/>
                <a:ea typeface="+mn-ea"/>
                <a:cs typeface="+mn-cs"/>
              </a:rPr>
              <a:t>Güven</a:t>
            </a:r>
            <a:r>
              <a:rPr lang="en-US" sz="1100" i="1" kern="1200" dirty="0" smtClean="0">
                <a:solidFill>
                  <a:schemeClr val="tx1"/>
                </a:solidFill>
                <a:effectLst/>
                <a:latin typeface="+mn-lt"/>
                <a:ea typeface="+mn-ea"/>
                <a:cs typeface="+mn-cs"/>
              </a:rPr>
              <a:t>   </a:t>
            </a:r>
            <a:r>
              <a:rPr lang="en-US" sz="1100" i="1" kern="1200" dirty="0" err="1" smtClean="0">
                <a:solidFill>
                  <a:schemeClr val="tx1"/>
                </a:solidFill>
                <a:effectLst/>
                <a:latin typeface="+mn-lt"/>
                <a:ea typeface="+mn-ea"/>
                <a:cs typeface="+mn-cs"/>
              </a:rPr>
              <a:t>Sükûnet</a:t>
            </a:r>
            <a:r>
              <a:rPr lang="en-US" sz="1100" i="1" kern="1200" dirty="0" smtClean="0">
                <a:solidFill>
                  <a:schemeClr val="tx1"/>
                </a:solidFill>
                <a:effectLst/>
                <a:latin typeface="+mn-lt"/>
                <a:ea typeface="+mn-ea"/>
                <a:cs typeface="+mn-cs"/>
              </a:rPr>
              <a:t>   </a:t>
            </a:r>
            <a:r>
              <a:rPr lang="en-US" sz="1100" i="1" kern="1200" dirty="0" err="1" smtClean="0">
                <a:solidFill>
                  <a:schemeClr val="tx1"/>
                </a:solidFill>
                <a:effectLst/>
                <a:latin typeface="+mn-lt"/>
                <a:ea typeface="+mn-ea"/>
                <a:cs typeface="+mn-cs"/>
              </a:rPr>
              <a:t>Güvenlik</a:t>
            </a:r>
            <a:r>
              <a:rPr lang="en-US" sz="1100" i="1" kern="1200" dirty="0" smtClean="0">
                <a:solidFill>
                  <a:schemeClr val="tx1"/>
                </a:solidFill>
                <a:effectLst/>
                <a:latin typeface="+mn-lt"/>
                <a:ea typeface="+mn-ea"/>
                <a:cs typeface="+mn-cs"/>
              </a:rPr>
              <a:t>   </a:t>
            </a:r>
            <a:r>
              <a:rPr lang="en-US" sz="1100" i="1" kern="1200" dirty="0" err="1" smtClean="0">
                <a:solidFill>
                  <a:schemeClr val="tx1"/>
                </a:solidFill>
                <a:effectLst/>
                <a:latin typeface="+mn-lt"/>
                <a:ea typeface="+mn-ea"/>
                <a:cs typeface="+mn-cs"/>
              </a:rPr>
              <a:t>Mutluluk</a:t>
            </a:r>
            <a:r>
              <a:rPr lang="en-US" sz="1100" i="1" kern="1200" dirty="0" smtClean="0">
                <a:solidFill>
                  <a:schemeClr val="tx1"/>
                </a:solidFill>
                <a:effectLst/>
                <a:latin typeface="+mn-lt"/>
                <a:ea typeface="+mn-ea"/>
                <a:cs typeface="+mn-cs"/>
              </a:rPr>
              <a:t>   </a:t>
            </a:r>
            <a:r>
              <a:rPr lang="en-US" sz="1100" i="1" kern="1200" dirty="0" err="1" smtClean="0">
                <a:solidFill>
                  <a:schemeClr val="tx1"/>
                </a:solidFill>
                <a:effectLst/>
                <a:latin typeface="+mn-lt"/>
                <a:ea typeface="+mn-ea"/>
                <a:cs typeface="+mn-cs"/>
              </a:rPr>
              <a:t>Beklenti</a:t>
            </a:r>
            <a:endParaRPr lang="en-US" sz="1100" i="1" kern="1200" dirty="0" smtClean="0">
              <a:solidFill>
                <a:schemeClr val="tx1"/>
              </a:solidFill>
              <a:effectLst/>
              <a:latin typeface="+mn-lt"/>
              <a:ea typeface="+mn-ea"/>
              <a:cs typeface="+mn-cs"/>
            </a:endParaRPr>
          </a:p>
          <a:p>
            <a:r>
              <a:rPr lang="en-US" sz="1100" i="1" kern="1200" dirty="0" err="1" smtClean="0">
                <a:solidFill>
                  <a:schemeClr val="tx1"/>
                </a:solidFill>
                <a:effectLst/>
                <a:latin typeface="+mn-lt"/>
                <a:ea typeface="+mn-ea"/>
                <a:cs typeface="+mn-cs"/>
              </a:rPr>
              <a:t>Umut</a:t>
            </a:r>
            <a:r>
              <a:rPr lang="en-US" sz="1100" i="1" kern="1200" dirty="0" smtClean="0">
                <a:solidFill>
                  <a:schemeClr val="tx1"/>
                </a:solidFill>
                <a:effectLst/>
                <a:latin typeface="+mn-lt"/>
                <a:ea typeface="+mn-ea"/>
                <a:cs typeface="+mn-cs"/>
              </a:rPr>
              <a:t>   </a:t>
            </a:r>
            <a:r>
              <a:rPr lang="en-US" sz="1100" i="1" kern="1200" dirty="0" err="1" smtClean="0">
                <a:solidFill>
                  <a:schemeClr val="tx1"/>
                </a:solidFill>
                <a:effectLst/>
                <a:latin typeface="+mn-lt"/>
                <a:ea typeface="+mn-ea"/>
                <a:cs typeface="+mn-cs"/>
              </a:rPr>
              <a:t>Cesaret</a:t>
            </a:r>
            <a:r>
              <a:rPr lang="en-US" sz="1100" i="1" kern="1200" dirty="0" smtClean="0">
                <a:solidFill>
                  <a:schemeClr val="tx1"/>
                </a:solidFill>
                <a:effectLst/>
                <a:latin typeface="+mn-lt"/>
                <a:ea typeface="+mn-ea"/>
                <a:cs typeface="+mn-cs"/>
              </a:rPr>
              <a:t>   </a:t>
            </a:r>
            <a:r>
              <a:rPr lang="en-US" sz="1100" i="1" kern="1200" dirty="0" err="1" smtClean="0">
                <a:solidFill>
                  <a:schemeClr val="tx1"/>
                </a:solidFill>
                <a:effectLst/>
                <a:latin typeface="+mn-lt"/>
                <a:ea typeface="+mn-ea"/>
                <a:cs typeface="+mn-cs"/>
              </a:rPr>
              <a:t>Güç</a:t>
            </a:r>
            <a:r>
              <a:rPr lang="en-US" sz="1100" i="1" kern="1200" dirty="0" smtClean="0">
                <a:solidFill>
                  <a:schemeClr val="tx1"/>
                </a:solidFill>
                <a:effectLst/>
                <a:latin typeface="+mn-lt"/>
                <a:ea typeface="+mn-ea"/>
                <a:cs typeface="+mn-cs"/>
              </a:rPr>
              <a:t> </a:t>
            </a:r>
            <a:r>
              <a:rPr lang="en-US" sz="1100" i="1" kern="1200" dirty="0" err="1" smtClean="0">
                <a:solidFill>
                  <a:schemeClr val="tx1"/>
                </a:solidFill>
                <a:effectLst/>
                <a:latin typeface="+mn-lt"/>
                <a:ea typeface="+mn-ea"/>
                <a:cs typeface="+mn-cs"/>
              </a:rPr>
              <a:t>Öz</a:t>
            </a:r>
            <a:r>
              <a:rPr lang="en-US" sz="1100" i="1" kern="1200" dirty="0" smtClean="0">
                <a:solidFill>
                  <a:schemeClr val="tx1"/>
                </a:solidFill>
                <a:effectLst/>
                <a:latin typeface="+mn-lt"/>
                <a:ea typeface="+mn-ea"/>
                <a:cs typeface="+mn-cs"/>
              </a:rPr>
              <a:t> </a:t>
            </a:r>
            <a:r>
              <a:rPr lang="en-US" sz="1100" i="1" kern="1200" dirty="0" err="1" smtClean="0">
                <a:solidFill>
                  <a:schemeClr val="tx1"/>
                </a:solidFill>
                <a:effectLst/>
                <a:latin typeface="+mn-lt"/>
                <a:ea typeface="+mn-ea"/>
                <a:cs typeface="+mn-cs"/>
              </a:rPr>
              <a:t>kontrol</a:t>
            </a:r>
            <a:r>
              <a:rPr lang="en-US" sz="1100" i="1" kern="1200" baseline="0" dirty="0" smtClean="0">
                <a:solidFill>
                  <a:schemeClr val="tx1"/>
                </a:solidFill>
                <a:effectLst/>
                <a:latin typeface="+mn-lt"/>
                <a:ea typeface="+mn-ea"/>
                <a:cs typeface="+mn-cs"/>
              </a:rPr>
              <a:t>   </a:t>
            </a:r>
            <a:r>
              <a:rPr lang="en-US" sz="1100" i="1" kern="1200" dirty="0" err="1" smtClean="0">
                <a:solidFill>
                  <a:schemeClr val="tx1"/>
                </a:solidFill>
                <a:effectLst/>
                <a:latin typeface="+mn-lt"/>
                <a:ea typeface="+mn-ea"/>
                <a:cs typeface="+mn-cs"/>
              </a:rPr>
              <a:t>Yüksek</a:t>
            </a:r>
            <a:r>
              <a:rPr lang="en-US" sz="1100" i="1" kern="1200" dirty="0" smtClean="0">
                <a:solidFill>
                  <a:schemeClr val="tx1"/>
                </a:solidFill>
                <a:effectLst/>
                <a:latin typeface="+mn-lt"/>
                <a:ea typeface="+mn-ea"/>
                <a:cs typeface="+mn-cs"/>
              </a:rPr>
              <a:t> </a:t>
            </a:r>
            <a:r>
              <a:rPr lang="en-US" sz="1100" i="1" kern="1200" dirty="0" err="1" smtClean="0">
                <a:solidFill>
                  <a:schemeClr val="tx1"/>
                </a:solidFill>
                <a:effectLst/>
                <a:latin typeface="+mn-lt"/>
                <a:ea typeface="+mn-ea"/>
                <a:cs typeface="+mn-cs"/>
              </a:rPr>
              <a:t>öz</a:t>
            </a:r>
            <a:r>
              <a:rPr lang="en-US" sz="1100" i="1" kern="1200" dirty="0" smtClean="0">
                <a:solidFill>
                  <a:schemeClr val="tx1"/>
                </a:solidFill>
                <a:effectLst/>
                <a:latin typeface="+mn-lt"/>
                <a:ea typeface="+mn-ea"/>
                <a:cs typeface="+mn-cs"/>
              </a:rPr>
              <a:t> </a:t>
            </a:r>
            <a:r>
              <a:rPr lang="en-US" sz="1100" i="1" kern="1200" dirty="0" err="1" smtClean="0">
                <a:solidFill>
                  <a:schemeClr val="tx1"/>
                </a:solidFill>
                <a:effectLst/>
                <a:latin typeface="+mn-lt"/>
                <a:ea typeface="+mn-ea"/>
                <a:cs typeface="+mn-cs"/>
              </a:rPr>
              <a:t>değer</a:t>
            </a:r>
            <a:r>
              <a:rPr lang="en-US" sz="1100" i="1" kern="1200" dirty="0" smtClean="0">
                <a:solidFill>
                  <a:schemeClr val="tx1"/>
                </a:solidFill>
                <a:effectLst/>
                <a:latin typeface="+mn-lt"/>
                <a:ea typeface="+mn-ea"/>
                <a:cs typeface="+mn-cs"/>
              </a:rPr>
              <a:t>   </a:t>
            </a:r>
            <a:r>
              <a:rPr lang="en-US" sz="1100" i="1" kern="1200" dirty="0" err="1" smtClean="0">
                <a:solidFill>
                  <a:schemeClr val="tx1"/>
                </a:solidFill>
                <a:effectLst/>
                <a:latin typeface="+mn-lt"/>
                <a:ea typeface="+mn-ea"/>
                <a:cs typeface="+mn-cs"/>
              </a:rPr>
              <a:t>Kararlılık</a:t>
            </a:r>
            <a:r>
              <a:rPr lang="en-US" sz="1100" i="1" kern="1200" dirty="0" smtClean="0">
                <a:solidFill>
                  <a:schemeClr val="tx1"/>
                </a:solidFill>
                <a:effectLst/>
                <a:latin typeface="+mn-lt"/>
                <a:ea typeface="+mn-ea"/>
                <a:cs typeface="+mn-cs"/>
              </a:rPr>
              <a:t>   </a:t>
            </a:r>
            <a:r>
              <a:rPr lang="en-US" sz="1100" i="1" kern="1200" dirty="0" err="1" smtClean="0">
                <a:solidFill>
                  <a:schemeClr val="tx1"/>
                </a:solidFill>
                <a:effectLst/>
                <a:latin typeface="+mn-lt"/>
                <a:ea typeface="+mn-ea"/>
                <a:cs typeface="+mn-cs"/>
              </a:rPr>
              <a:t>Macera</a:t>
            </a:r>
            <a:endParaRPr lang="en-US" sz="1100" i="1" kern="1200" dirty="0" smtClean="0">
              <a:solidFill>
                <a:schemeClr val="tx1"/>
              </a:solidFill>
              <a:effectLst/>
              <a:latin typeface="+mn-lt"/>
              <a:ea typeface="+mn-ea"/>
              <a:cs typeface="+mn-cs"/>
            </a:endParaRPr>
          </a:p>
          <a:p>
            <a:endParaRPr lang="en-US" sz="1100" kern="1200" dirty="0" smtClean="0">
              <a:solidFill>
                <a:schemeClr val="tx1"/>
              </a:solidFill>
              <a:effectLst/>
              <a:latin typeface="+mn-lt"/>
              <a:ea typeface="+mn-ea"/>
              <a:cs typeface="+mn-cs"/>
            </a:endParaRPr>
          </a:p>
          <a:p>
            <a:endParaRPr lang="en-US" sz="11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4D050A4-EB69-6742-B5FD-F7E0FAA97ADB}" type="slidenum">
              <a:rPr lang="en-US" smtClean="0"/>
              <a:t>7</a:t>
            </a:fld>
            <a:endParaRPr lang="en-US"/>
          </a:p>
        </p:txBody>
      </p:sp>
    </p:spTree>
    <p:extLst>
      <p:ext uri="{BB962C8B-B14F-4D97-AF65-F5344CB8AC3E}">
        <p14:creationId xmlns:p14="http://schemas.microsoft.com/office/powerpoint/2010/main" val="20356064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PERSONAL </a:t>
            </a:r>
            <a:r>
              <a:rPr lang="en-US" sz="1200" b="1" kern="1200" dirty="0" smtClean="0">
                <a:solidFill>
                  <a:schemeClr val="tx1"/>
                </a:solidFill>
                <a:effectLst/>
                <a:latin typeface="+mn-lt"/>
                <a:ea typeface="+mn-ea"/>
                <a:cs typeface="+mn-cs"/>
              </a:rPr>
              <a:t>GROWTH EXERCISES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1</a:t>
            </a:r>
            <a:r>
              <a:rPr lang="en-US" sz="1200" kern="120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Search for Bible verses that promise the positive emotions you need. Look up the promises in various versions. Type or write out these promises on cards and put them in strategic places where you can read them often.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Try paraphrasing Bible promises. Put your name in the verse at appropriate places. What message is God giving you in that verse? Write in your journal what you hear Him saying to you.</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3.</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Psalms are full of references to emotions. Read through a psalm, underlining negative emotions in one color and positive emotions in a contrasting color.</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4.</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Choose an incident from the life of a Biblical woman. Read of her experience in Scripture and in E. G. White’s writings. Try to imagine the emotions she was experiencing in that situation. How would you have felt if you had been in her shoes? How did she deal with her negative emotions?  What can you learn from her experience?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5.</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Read the last chapter,</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Rejoicing in the Lord,” in </a:t>
            </a:r>
            <a:r>
              <a:rPr lang="en-US" sz="1200" i="1" kern="1200" dirty="0" smtClean="0">
                <a:solidFill>
                  <a:schemeClr val="tx1"/>
                </a:solidFill>
                <a:effectLst/>
                <a:latin typeface="+mn-lt"/>
                <a:ea typeface="+mn-ea"/>
                <a:cs typeface="+mn-cs"/>
              </a:rPr>
              <a:t>Steps to Christ.</a:t>
            </a:r>
            <a:r>
              <a:rPr lang="en-US" sz="1200" kern="1200" dirty="0" smtClean="0">
                <a:solidFill>
                  <a:schemeClr val="tx1"/>
                </a:solidFill>
                <a:effectLst/>
                <a:latin typeface="+mn-lt"/>
                <a:ea typeface="+mn-ea"/>
                <a:cs typeface="+mn-cs"/>
              </a:rPr>
              <a:t> Make a list of positive actions we can take when dealing with negative emotions.</a:t>
            </a:r>
          </a:p>
          <a:p>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r>
              <a:rPr lang="tr-TR" sz="1200" b="1" i="1" kern="1200" dirty="0" smtClean="0">
                <a:solidFill>
                  <a:schemeClr val="tx1"/>
                </a:solidFill>
                <a:effectLst/>
                <a:latin typeface="+mn-lt"/>
                <a:ea typeface="+mn-ea"/>
                <a:cs typeface="+mn-cs"/>
              </a:rPr>
              <a:t>KİŞİSEL GELİŞİM EGZERSİZLERİ</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1</a:t>
            </a:r>
            <a:r>
              <a:rPr lang="tr-TR" sz="1200" i="1" kern="1200" dirty="0" smtClean="0">
                <a:solidFill>
                  <a:schemeClr val="tx1"/>
                </a:solidFill>
                <a:effectLst/>
                <a:latin typeface="+mn-lt"/>
                <a:ea typeface="+mn-ea"/>
                <a:cs typeface="+mn-cs"/>
              </a:rPr>
              <a:t>. İhtiyacınız olan pozitif duyguları vaat eden Kutsal Kitap ayetlerini arayın. Çeşitli versiyonlarda vaatleri araştırın. Bu vaatleri kartlara yazın ve onları sık sık okuyabileceğiniz stratejik yerlere yerleştirin.</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2. Kutsal Kitap vaatlerini başka sözcüklerle ifade etmeyi deneyin. Adınızı ayette uygun yerlere koyun. Bu ayette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size vermek istediği mesaj nedir? Günlüğünüze O'nun size söylediğini duyduğunuz şeyi yazın.</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3. </a:t>
            </a:r>
            <a:r>
              <a:rPr lang="tr-TR" sz="1200" i="1" kern="1200" dirty="0" err="1" smtClean="0">
                <a:solidFill>
                  <a:schemeClr val="tx1"/>
                </a:solidFill>
                <a:effectLst/>
                <a:latin typeface="+mn-lt"/>
                <a:ea typeface="+mn-ea"/>
                <a:cs typeface="+mn-cs"/>
              </a:rPr>
              <a:t>Mezmurlar</a:t>
            </a:r>
            <a:r>
              <a:rPr lang="tr-TR" sz="1200" i="1" kern="1200" dirty="0" smtClean="0">
                <a:solidFill>
                  <a:schemeClr val="tx1"/>
                </a:solidFill>
                <a:effectLst/>
                <a:latin typeface="+mn-lt"/>
                <a:ea typeface="+mn-ea"/>
                <a:cs typeface="+mn-cs"/>
              </a:rPr>
              <a:t> duygulara göndermelerle doludur. Bir renkte olumsuz duyguların ve zıt renkte olumlu duyguların altını çizerek bir </a:t>
            </a:r>
            <a:r>
              <a:rPr lang="tr-TR" sz="1200" i="1" kern="1200" dirty="0" err="1" smtClean="0">
                <a:solidFill>
                  <a:schemeClr val="tx1"/>
                </a:solidFill>
                <a:effectLst/>
                <a:latin typeface="+mn-lt"/>
                <a:ea typeface="+mn-ea"/>
                <a:cs typeface="+mn-cs"/>
              </a:rPr>
              <a:t>mezmuru</a:t>
            </a:r>
            <a:r>
              <a:rPr lang="tr-TR" sz="1200" i="1" kern="1200" dirty="0" smtClean="0">
                <a:solidFill>
                  <a:schemeClr val="tx1"/>
                </a:solidFill>
                <a:effectLst/>
                <a:latin typeface="+mn-lt"/>
                <a:ea typeface="+mn-ea"/>
                <a:cs typeface="+mn-cs"/>
              </a:rPr>
              <a:t> okuyun.</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4. Kutsal Kitap’taki bir kadının yaşamından bir olay seçin. Onun Kutsal </a:t>
            </a:r>
            <a:r>
              <a:rPr lang="tr-TR" sz="1200" i="1" kern="1200" dirty="0" err="1" smtClean="0">
                <a:solidFill>
                  <a:schemeClr val="tx1"/>
                </a:solidFill>
                <a:effectLst/>
                <a:latin typeface="+mn-lt"/>
                <a:ea typeface="+mn-ea"/>
                <a:cs typeface="+mn-cs"/>
              </a:rPr>
              <a:t>Yazı’daki</a:t>
            </a:r>
            <a:r>
              <a:rPr lang="tr-TR" sz="1200" i="1" kern="1200" dirty="0" smtClean="0">
                <a:solidFill>
                  <a:schemeClr val="tx1"/>
                </a:solidFill>
                <a:effectLst/>
                <a:latin typeface="+mn-lt"/>
                <a:ea typeface="+mn-ea"/>
                <a:cs typeface="+mn-cs"/>
              </a:rPr>
              <a:t> ve E. G. White'ın yazılarındaki deneyimini okuyun. O durumda yaşadığı duyguları hayal etmeye çalışın. Onun durumunda olsaydınız nasıl hissedecektiniz? Negatif duygularıyla nasıl baş etti? Onun deneyiminden ne öğrenebilirsiniz?</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5. E. G. White'ın Yol, Gerçek ve Yaşam kitabından "</a:t>
            </a:r>
            <a:r>
              <a:rPr lang="tr-TR" sz="1200" i="1" kern="1200" dirty="0" err="1" smtClean="0">
                <a:solidFill>
                  <a:schemeClr val="tx1"/>
                </a:solidFill>
                <a:effectLst/>
                <a:latin typeface="+mn-lt"/>
                <a:ea typeface="+mn-ea"/>
                <a:cs typeface="+mn-cs"/>
              </a:rPr>
              <a:t>Rab'de</a:t>
            </a:r>
            <a:r>
              <a:rPr lang="tr-TR" sz="1200" i="1" kern="1200" dirty="0" smtClean="0">
                <a:solidFill>
                  <a:schemeClr val="tx1"/>
                </a:solidFill>
                <a:effectLst/>
                <a:latin typeface="+mn-lt"/>
                <a:ea typeface="+mn-ea"/>
                <a:cs typeface="+mn-cs"/>
              </a:rPr>
              <a:t> Sevinmek" bölümünü okuyun. Olumsuz duygularla baş ederken yapabileceğimiz olumlu davranışların bir listesini yapın.</a:t>
            </a:r>
            <a:endParaRPr lang="en-US" sz="1200" i="1"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4D050A4-EB69-6742-B5FD-F7E0FAA97ADB}" type="slidenum">
              <a:rPr lang="en-US" smtClean="0"/>
              <a:t>8</a:t>
            </a:fld>
            <a:endParaRPr lang="en-US"/>
          </a:p>
        </p:txBody>
      </p:sp>
    </p:spTree>
    <p:extLst>
      <p:ext uri="{BB962C8B-B14F-4D97-AF65-F5344CB8AC3E}">
        <p14:creationId xmlns:p14="http://schemas.microsoft.com/office/powerpoint/2010/main" val="9555819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SUCCESS PRINCIPLE</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With God’s help we can choose to replace negative emotions with positive ones.</a:t>
            </a:r>
          </a:p>
          <a:p>
            <a:endParaRPr lang="en-US" sz="1200"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BAŞARI İLKESİ</a:t>
            </a:r>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yardımıyla olumsuz duyguları olumlu duygularla değiştirmeyi tercih edebiliriz.</a:t>
            </a:r>
            <a:endParaRPr lang="en-US" sz="1200" i="1"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4D050A4-EB69-6742-B5FD-F7E0FAA97ADB}" type="slidenum">
              <a:rPr lang="en-US" smtClean="0"/>
              <a:t>9</a:t>
            </a:fld>
            <a:endParaRPr lang="en-US"/>
          </a:p>
        </p:txBody>
      </p:sp>
    </p:spTree>
    <p:extLst>
      <p:ext uri="{BB962C8B-B14F-4D97-AF65-F5344CB8AC3E}">
        <p14:creationId xmlns:p14="http://schemas.microsoft.com/office/powerpoint/2010/main" val="18100834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MY PRAYER FOR TODAY</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Dear Heavenly Father, Thank You for happiness. Thank You that You are interested in our happiness and want me to live in Your presence where there is fullness of joy. Help me to live in that knowledge and banish the negative thoughts that sometimes plague me. Lord, let nothing steal my joy and peace. I choose today to trust You and to accept the happiness You offer.</a:t>
            </a:r>
          </a:p>
          <a:p>
            <a:endParaRPr lang="en-US" sz="1200"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BUGÜN İÇİN DUAM</a:t>
            </a:r>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Sevgili Göksel Babam, mutluluk için teşekkürler. Mutluluğumla ilgilendiğin ve sevinç dolu olan Varlığında yaşamamı istediğin için teşekkür ederim. Bunu bilerek yaşamamda ve bazen beni rahatsız eden olumsuz düşünceleri ortadan kaldırmamda bana yardımcı ol. </a:t>
            </a:r>
            <a:r>
              <a:rPr lang="tr-TR" sz="1200" i="1" kern="1200" dirty="0" err="1" smtClean="0">
                <a:solidFill>
                  <a:schemeClr val="tx1"/>
                </a:solidFill>
                <a:effectLst/>
                <a:latin typeface="+mn-lt"/>
                <a:ea typeface="+mn-ea"/>
                <a:cs typeface="+mn-cs"/>
              </a:rPr>
              <a:t>Rab’bim</a:t>
            </a:r>
            <a:r>
              <a:rPr lang="tr-TR" sz="1200" i="1" kern="1200" dirty="0" smtClean="0">
                <a:solidFill>
                  <a:schemeClr val="tx1"/>
                </a:solidFill>
                <a:effectLst/>
                <a:latin typeface="+mn-lt"/>
                <a:ea typeface="+mn-ea"/>
                <a:cs typeface="+mn-cs"/>
              </a:rPr>
              <a:t>, hiçbir şeyin sevincimi ve huzurumu çalmasına izin verme. Bugün Sana güvenmeyi ve sunduğun mutluluğu kabul etmeyi seçiyorum.</a:t>
            </a:r>
            <a:endParaRPr lang="en-US" sz="1200" i="1"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4D050A4-EB69-6742-B5FD-F7E0FAA97ADB}" type="slidenum">
              <a:rPr lang="en-US" smtClean="0"/>
              <a:t>10</a:t>
            </a:fld>
            <a:endParaRPr lang="en-US"/>
          </a:p>
        </p:txBody>
      </p:sp>
    </p:spTree>
    <p:extLst>
      <p:ext uri="{BB962C8B-B14F-4D97-AF65-F5344CB8AC3E}">
        <p14:creationId xmlns:p14="http://schemas.microsoft.com/office/powerpoint/2010/main" val="816969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B0B050D-DCDD-DA43-817C-81F2B3FF6E91}"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870350-C343-D64B-AE55-0ED3873F2117}" type="slidenum">
              <a:rPr lang="en-US" smtClean="0"/>
              <a:t>‹#›</a:t>
            </a:fld>
            <a:endParaRPr lang="en-US"/>
          </a:p>
        </p:txBody>
      </p:sp>
    </p:spTree>
    <p:extLst>
      <p:ext uri="{BB962C8B-B14F-4D97-AF65-F5344CB8AC3E}">
        <p14:creationId xmlns:p14="http://schemas.microsoft.com/office/powerpoint/2010/main" val="1760229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B0B050D-DCDD-DA43-817C-81F2B3FF6E91}"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870350-C343-D64B-AE55-0ED3873F2117}" type="slidenum">
              <a:rPr lang="en-US" smtClean="0"/>
              <a:t>‹#›</a:t>
            </a:fld>
            <a:endParaRPr lang="en-US"/>
          </a:p>
        </p:txBody>
      </p:sp>
    </p:spTree>
    <p:extLst>
      <p:ext uri="{BB962C8B-B14F-4D97-AF65-F5344CB8AC3E}">
        <p14:creationId xmlns:p14="http://schemas.microsoft.com/office/powerpoint/2010/main" val="449225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0B050D-DCDD-DA43-817C-81F2B3FF6E91}"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870350-C343-D64B-AE55-0ED3873F2117}" type="slidenum">
              <a:rPr lang="en-US" smtClean="0"/>
              <a:t>‹#›</a:t>
            </a:fld>
            <a:endParaRPr lang="en-US"/>
          </a:p>
        </p:txBody>
      </p:sp>
    </p:spTree>
    <p:extLst>
      <p:ext uri="{BB962C8B-B14F-4D97-AF65-F5344CB8AC3E}">
        <p14:creationId xmlns:p14="http://schemas.microsoft.com/office/powerpoint/2010/main" val="1720144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B0B050D-DCDD-DA43-817C-81F2B3FF6E91}" type="datetimeFigureOut">
              <a:rPr lang="en-US" smtClean="0"/>
              <a:t>3/23/18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870350-C343-D64B-AE55-0ED3873F2117}" type="slidenum">
              <a:rPr lang="en-US" smtClean="0"/>
              <a:t>‹#›</a:t>
            </a:fld>
            <a:endParaRPr lang="en-US"/>
          </a:p>
        </p:txBody>
      </p:sp>
    </p:spTree>
    <p:extLst>
      <p:ext uri="{BB962C8B-B14F-4D97-AF65-F5344CB8AC3E}">
        <p14:creationId xmlns:p14="http://schemas.microsoft.com/office/powerpoint/2010/main" val="1036024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B0B050D-DCDD-DA43-817C-81F2B3FF6E91}" type="datetimeFigureOut">
              <a:rPr lang="en-US" smtClean="0"/>
              <a:t>3/23/18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870350-C343-D64B-AE55-0ED3873F2117}" type="slidenum">
              <a:rPr lang="en-US" smtClean="0"/>
              <a:t>‹#›</a:t>
            </a:fld>
            <a:endParaRPr lang="en-US"/>
          </a:p>
        </p:txBody>
      </p:sp>
    </p:spTree>
    <p:extLst>
      <p:ext uri="{BB962C8B-B14F-4D97-AF65-F5344CB8AC3E}">
        <p14:creationId xmlns:p14="http://schemas.microsoft.com/office/powerpoint/2010/main" val="664109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B0B050D-DCDD-DA43-817C-81F2B3FF6E91}" type="datetimeFigureOut">
              <a:rPr lang="en-US" smtClean="0"/>
              <a:t>3/23/18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870350-C343-D64B-AE55-0ED3873F2117}" type="slidenum">
              <a:rPr lang="en-US" smtClean="0"/>
              <a:t>‹#›</a:t>
            </a:fld>
            <a:endParaRPr lang="en-US"/>
          </a:p>
        </p:txBody>
      </p:sp>
    </p:spTree>
    <p:extLst>
      <p:ext uri="{BB962C8B-B14F-4D97-AF65-F5344CB8AC3E}">
        <p14:creationId xmlns:p14="http://schemas.microsoft.com/office/powerpoint/2010/main" val="1215617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0B050D-DCDD-DA43-817C-81F2B3FF6E91}" type="datetimeFigureOut">
              <a:rPr lang="en-US" smtClean="0"/>
              <a:t>3/23/18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870350-C343-D64B-AE55-0ED3873F2117}" type="slidenum">
              <a:rPr lang="en-US" smtClean="0"/>
              <a:t>‹#›</a:t>
            </a:fld>
            <a:endParaRPr lang="en-US"/>
          </a:p>
        </p:txBody>
      </p:sp>
    </p:spTree>
    <p:extLst>
      <p:ext uri="{BB962C8B-B14F-4D97-AF65-F5344CB8AC3E}">
        <p14:creationId xmlns:p14="http://schemas.microsoft.com/office/powerpoint/2010/main" val="1875472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0B050D-DCDD-DA43-817C-81F2B3FF6E91}" type="datetimeFigureOut">
              <a:rPr lang="en-US" smtClean="0"/>
              <a:t>3/23/18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870350-C343-D64B-AE55-0ED3873F2117}" type="slidenum">
              <a:rPr lang="en-US" smtClean="0"/>
              <a:t>‹#›</a:t>
            </a:fld>
            <a:endParaRPr lang="en-US"/>
          </a:p>
        </p:txBody>
      </p:sp>
    </p:spTree>
    <p:extLst>
      <p:ext uri="{BB962C8B-B14F-4D97-AF65-F5344CB8AC3E}">
        <p14:creationId xmlns:p14="http://schemas.microsoft.com/office/powerpoint/2010/main" val="304530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0B050D-DCDD-DA43-817C-81F2B3FF6E91}" type="datetimeFigureOut">
              <a:rPr lang="en-US" smtClean="0"/>
              <a:t>3/23/18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870350-C343-D64B-AE55-0ED3873F2117}" type="slidenum">
              <a:rPr lang="en-US" smtClean="0"/>
              <a:t>‹#›</a:t>
            </a:fld>
            <a:endParaRPr lang="en-US"/>
          </a:p>
        </p:txBody>
      </p:sp>
    </p:spTree>
    <p:extLst>
      <p:ext uri="{BB962C8B-B14F-4D97-AF65-F5344CB8AC3E}">
        <p14:creationId xmlns:p14="http://schemas.microsoft.com/office/powerpoint/2010/main" val="7849355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B0B050D-DCDD-DA43-817C-81F2B3FF6E91}"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870350-C343-D64B-AE55-0ED3873F2117}" type="slidenum">
              <a:rPr lang="en-US" smtClean="0"/>
              <a:t>‹#›</a:t>
            </a:fld>
            <a:endParaRPr lang="en-US"/>
          </a:p>
        </p:txBody>
      </p:sp>
    </p:spTree>
    <p:extLst>
      <p:ext uri="{BB962C8B-B14F-4D97-AF65-F5344CB8AC3E}">
        <p14:creationId xmlns:p14="http://schemas.microsoft.com/office/powerpoint/2010/main" val="4196949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B0B050D-DCDD-DA43-817C-81F2B3FF6E91}"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870350-C343-D64B-AE55-0ED3873F2117}" type="slidenum">
              <a:rPr lang="en-US" smtClean="0"/>
              <a:t>‹#›</a:t>
            </a:fld>
            <a:endParaRPr lang="en-US"/>
          </a:p>
        </p:txBody>
      </p:sp>
    </p:spTree>
    <p:extLst>
      <p:ext uri="{BB962C8B-B14F-4D97-AF65-F5344CB8AC3E}">
        <p14:creationId xmlns:p14="http://schemas.microsoft.com/office/powerpoint/2010/main" val="147602200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0B050D-DCDD-DA43-817C-81F2B3FF6E91}" type="datetimeFigureOut">
              <a:rPr lang="en-US" smtClean="0"/>
              <a:t>3/23/18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870350-C343-D64B-AE55-0ED3873F2117}" type="slidenum">
              <a:rPr lang="en-US" smtClean="0"/>
              <a:t>‹#›</a:t>
            </a:fld>
            <a:endParaRPr lang="en-US"/>
          </a:p>
        </p:txBody>
      </p:sp>
    </p:spTree>
    <p:extLst>
      <p:ext uri="{BB962C8B-B14F-4D97-AF65-F5344CB8AC3E}">
        <p14:creationId xmlns:p14="http://schemas.microsoft.com/office/powerpoint/2010/main" val="11231031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emf"/><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886"/>
            <a:ext cx="9144000" cy="68580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36236" y="3612995"/>
            <a:ext cx="634568" cy="443900"/>
          </a:xfrm>
          <a:prstGeom prst="rect">
            <a:avLst/>
          </a:prstGeom>
        </p:spPr>
      </p:pic>
      <p:sp>
        <p:nvSpPr>
          <p:cNvPr id="2" name="TextBox 1"/>
          <p:cNvSpPr txBox="1"/>
          <p:nvPr/>
        </p:nvSpPr>
        <p:spPr>
          <a:xfrm>
            <a:off x="4147452" y="-76204"/>
            <a:ext cx="4705134" cy="461665"/>
          </a:xfrm>
          <a:prstGeom prst="rect">
            <a:avLst/>
          </a:prstGeom>
          <a:noFill/>
        </p:spPr>
        <p:txBody>
          <a:bodyPr wrap="none" rtlCol="0">
            <a:spAutoFit/>
          </a:bodyPr>
          <a:lstStyle/>
          <a:p>
            <a:r>
              <a:rPr lang="tr-TR" sz="2400" b="1" dirty="0">
                <a:solidFill>
                  <a:srgbClr val="7030A0"/>
                </a:solidFill>
              </a:rPr>
              <a:t>Bireysel Gelişmede Kadının </a:t>
            </a:r>
            <a:r>
              <a:rPr lang="tr-TR" sz="2400" b="1" dirty="0" smtClean="0">
                <a:solidFill>
                  <a:srgbClr val="7030A0"/>
                </a:solidFill>
              </a:rPr>
              <a:t>Rehberi</a:t>
            </a:r>
            <a:endParaRPr lang="en-US" sz="2400" dirty="0">
              <a:solidFill>
                <a:srgbClr val="7030A0"/>
              </a:solidFill>
            </a:endParaRPr>
          </a:p>
        </p:txBody>
      </p:sp>
      <p:sp>
        <p:nvSpPr>
          <p:cNvPr id="3" name="TextBox 2"/>
          <p:cNvSpPr txBox="1"/>
          <p:nvPr/>
        </p:nvSpPr>
        <p:spPr>
          <a:xfrm>
            <a:off x="4691743" y="5029193"/>
            <a:ext cx="4118435" cy="615553"/>
          </a:xfrm>
          <a:prstGeom prst="rect">
            <a:avLst/>
          </a:prstGeom>
          <a:noFill/>
        </p:spPr>
        <p:txBody>
          <a:bodyPr wrap="none" rtlCol="0">
            <a:spAutoFit/>
          </a:bodyPr>
          <a:lstStyle/>
          <a:p>
            <a:r>
              <a:rPr lang="tr-TR" sz="3400" b="1" i="1" dirty="0">
                <a:solidFill>
                  <a:srgbClr val="F7E7FF"/>
                </a:solidFill>
              </a:rPr>
              <a:t>Olabileceğinin</a:t>
            </a:r>
            <a:r>
              <a:rPr lang="tr-TR" sz="3400" b="1" dirty="0">
                <a:solidFill>
                  <a:srgbClr val="D883FF"/>
                </a:solidFill>
              </a:rPr>
              <a:t> </a:t>
            </a:r>
            <a:r>
              <a:rPr lang="tr-TR" sz="3400" b="1" dirty="0">
                <a:solidFill>
                  <a:srgbClr val="E12C9C"/>
                </a:solidFill>
              </a:rPr>
              <a:t>En İyisi</a:t>
            </a:r>
            <a:endParaRPr lang="en-US" sz="3400" dirty="0">
              <a:solidFill>
                <a:srgbClr val="E12C9C"/>
              </a:solidFill>
            </a:endParaRPr>
          </a:p>
        </p:txBody>
      </p:sp>
    </p:spTree>
    <p:extLst>
      <p:ext uri="{BB962C8B-B14F-4D97-AF65-F5344CB8AC3E}">
        <p14:creationId xmlns:p14="http://schemas.microsoft.com/office/powerpoint/2010/main" val="4199213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Subtitle 2"/>
          <p:cNvSpPr>
            <a:spLocks noGrp="1"/>
          </p:cNvSpPr>
          <p:nvPr>
            <p:ph type="subTitle" idx="1"/>
          </p:nvPr>
        </p:nvSpPr>
        <p:spPr>
          <a:xfrm>
            <a:off x="1143000" y="4697409"/>
            <a:ext cx="6091989" cy="1190046"/>
          </a:xfrm>
        </p:spPr>
        <p:txBody>
          <a:bodyPr>
            <a:normAutofit/>
          </a:bodyPr>
          <a:lstStyle/>
          <a:p>
            <a:r>
              <a:rPr lang="en-US" sz="4000" b="1" dirty="0">
                <a:solidFill>
                  <a:srgbClr val="FF8AD8"/>
                </a:solidFill>
              </a:rPr>
              <a:t>A </a:t>
            </a:r>
            <a:r>
              <a:rPr lang="en-US" sz="4000" b="1" i="1" dirty="0" smtClean="0">
                <a:solidFill>
                  <a:srgbClr val="FF8AD8"/>
                </a:solidFill>
                <a:latin typeface="Palatino Linotype" charset="0"/>
                <a:ea typeface="Palatino Linotype" charset="0"/>
                <a:cs typeface="Palatino Linotype" charset="0"/>
              </a:rPr>
              <a:t>Happy </a:t>
            </a:r>
            <a:r>
              <a:rPr lang="en-US" sz="4000" b="1" dirty="0" smtClean="0">
                <a:solidFill>
                  <a:srgbClr val="FF8AD8"/>
                </a:solidFill>
              </a:rPr>
              <a:t>Woman: </a:t>
            </a:r>
            <a:r>
              <a:rPr lang="en-US" sz="3600" b="1" i="1" dirty="0" smtClean="0">
                <a:solidFill>
                  <a:schemeClr val="bg1"/>
                </a:solidFill>
                <a:latin typeface="Palatino Linotype" charset="0"/>
                <a:ea typeface="Palatino Linotype" charset="0"/>
                <a:cs typeface="Palatino Linotype" charset="0"/>
              </a:rPr>
              <a:t>Lesson 6 </a:t>
            </a:r>
            <a:r>
              <a:rPr lang="en-US" sz="3600" b="1" i="1" dirty="0" err="1" smtClean="0">
                <a:solidFill>
                  <a:srgbClr val="FF8AD8"/>
                </a:solidFill>
                <a:latin typeface="Palatino Linotype" charset="0"/>
                <a:ea typeface="Palatino Linotype" charset="0"/>
                <a:cs typeface="Palatino Linotype" charset="0"/>
              </a:rPr>
              <a:t>Mutlu</a:t>
            </a:r>
            <a:r>
              <a:rPr lang="en-US" sz="3600" b="1" i="1" dirty="0" smtClean="0">
                <a:solidFill>
                  <a:srgbClr val="FF8AD8"/>
                </a:solidFill>
                <a:latin typeface="Palatino Linotype" charset="0"/>
                <a:ea typeface="Palatino Linotype" charset="0"/>
                <a:cs typeface="Palatino Linotype" charset="0"/>
              </a:rPr>
              <a:t> </a:t>
            </a:r>
            <a:r>
              <a:rPr lang="en-US" sz="3600" b="1" dirty="0" err="1" smtClean="0">
                <a:solidFill>
                  <a:srgbClr val="FF8AD8"/>
                </a:solidFill>
              </a:rPr>
              <a:t>Bir</a:t>
            </a:r>
            <a:r>
              <a:rPr lang="en-US" sz="3600" b="1" dirty="0" smtClean="0">
                <a:solidFill>
                  <a:srgbClr val="FF8AD8"/>
                </a:solidFill>
              </a:rPr>
              <a:t> Kadın: </a:t>
            </a:r>
            <a:r>
              <a:rPr lang="en-US" sz="3200" b="1" i="1" dirty="0" err="1" smtClean="0">
                <a:solidFill>
                  <a:schemeClr val="bg1"/>
                </a:solidFill>
                <a:latin typeface="Palatino Linotype" charset="0"/>
                <a:ea typeface="Palatino Linotype" charset="0"/>
                <a:cs typeface="Palatino Linotype" charset="0"/>
              </a:rPr>
              <a:t>Ders</a:t>
            </a:r>
            <a:r>
              <a:rPr lang="en-US" sz="3200" b="1" i="1" dirty="0" smtClean="0">
                <a:solidFill>
                  <a:schemeClr val="bg1"/>
                </a:solidFill>
                <a:latin typeface="Palatino Linotype" charset="0"/>
                <a:ea typeface="Palatino Linotype" charset="0"/>
                <a:cs typeface="Palatino Linotype" charset="0"/>
              </a:rPr>
              <a:t> 6</a:t>
            </a:r>
            <a:endParaRPr lang="en-US" sz="3200" i="1" dirty="0">
              <a:solidFill>
                <a:schemeClr val="bg1"/>
              </a:solidFill>
              <a:latin typeface="Palatino Linotype" charset="0"/>
              <a:ea typeface="Palatino Linotype" charset="0"/>
              <a:cs typeface="Palatino Linotype" charset="0"/>
            </a:endParaRPr>
          </a:p>
        </p:txBody>
      </p:sp>
    </p:spTree>
    <p:extLst>
      <p:ext uri="{BB962C8B-B14F-4D97-AF65-F5344CB8AC3E}">
        <p14:creationId xmlns:p14="http://schemas.microsoft.com/office/powerpoint/2010/main" val="2667044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1" y="2390274"/>
            <a:ext cx="9144000" cy="4251158"/>
          </a:xfrm>
        </p:spPr>
        <p:txBody>
          <a:bodyPr>
            <a:normAutofit fontScale="92500" lnSpcReduction="10000"/>
          </a:bodyPr>
          <a:lstStyle/>
          <a:p>
            <a:pPr marL="0" indent="0" algn="ctr">
              <a:lnSpc>
                <a:spcPct val="100000"/>
              </a:lnSpc>
              <a:buNone/>
            </a:pPr>
            <a:r>
              <a:rPr lang="en-US" sz="3200" dirty="0"/>
              <a:t>“You will show me the path of life; </a:t>
            </a:r>
          </a:p>
          <a:p>
            <a:pPr marL="0" indent="0" algn="ctr">
              <a:lnSpc>
                <a:spcPct val="100000"/>
              </a:lnSpc>
              <a:buNone/>
            </a:pPr>
            <a:r>
              <a:rPr lang="en-US" sz="3200" dirty="0"/>
              <a:t>In Your presence is fullness of joy;</a:t>
            </a:r>
          </a:p>
          <a:p>
            <a:pPr marL="0" indent="0" algn="ctr">
              <a:lnSpc>
                <a:spcPct val="100000"/>
              </a:lnSpc>
              <a:buNone/>
            </a:pPr>
            <a:r>
              <a:rPr lang="en-US" sz="3200" dirty="0"/>
              <a:t>At Your right hand are pleasures forevermore.”</a:t>
            </a:r>
          </a:p>
          <a:p>
            <a:pPr marL="0" indent="0" algn="ctr">
              <a:lnSpc>
                <a:spcPct val="100000"/>
              </a:lnSpc>
              <a:buNone/>
            </a:pPr>
            <a:r>
              <a:rPr lang="en-US" dirty="0"/>
              <a:t>Psalm 16:11, </a:t>
            </a:r>
            <a:r>
              <a:rPr lang="en-US" i="1" dirty="0" smtClean="0"/>
              <a:t>NKJV</a:t>
            </a:r>
          </a:p>
          <a:p>
            <a:pPr marL="0" indent="0" algn="ctr">
              <a:lnSpc>
                <a:spcPct val="100000"/>
              </a:lnSpc>
              <a:buNone/>
            </a:pPr>
            <a:r>
              <a:rPr lang="en-US" sz="3200" i="1" dirty="0"/>
              <a:t>"</a:t>
            </a:r>
            <a:r>
              <a:rPr lang="en-US" sz="3200" i="1" dirty="0" err="1"/>
              <a:t>Yaşam</a:t>
            </a:r>
            <a:r>
              <a:rPr lang="en-US" sz="3200" i="1" dirty="0"/>
              <a:t> </a:t>
            </a:r>
            <a:r>
              <a:rPr lang="en-US" sz="3200" i="1" dirty="0" err="1"/>
              <a:t>yolunu</a:t>
            </a:r>
            <a:r>
              <a:rPr lang="en-US" sz="3200" i="1" dirty="0"/>
              <a:t> </a:t>
            </a:r>
            <a:r>
              <a:rPr lang="en-US" sz="3200" i="1" dirty="0" err="1"/>
              <a:t>bana</a:t>
            </a:r>
            <a:r>
              <a:rPr lang="en-US" sz="3200" i="1" dirty="0"/>
              <a:t> </a:t>
            </a:r>
            <a:r>
              <a:rPr lang="en-US" sz="3200" i="1" dirty="0" err="1"/>
              <a:t>bildirirsin</a:t>
            </a:r>
            <a:r>
              <a:rPr lang="en-US" sz="3200" i="1" dirty="0"/>
              <a:t>.</a:t>
            </a:r>
          </a:p>
          <a:p>
            <a:pPr marL="0" indent="0" algn="ctr">
              <a:lnSpc>
                <a:spcPct val="100000"/>
              </a:lnSpc>
              <a:buNone/>
            </a:pPr>
            <a:r>
              <a:rPr lang="en-US" sz="3200" i="1" dirty="0" err="1"/>
              <a:t>Bol</a:t>
            </a:r>
            <a:r>
              <a:rPr lang="en-US" sz="3200" i="1" dirty="0"/>
              <a:t> </a:t>
            </a:r>
            <a:r>
              <a:rPr lang="en-US" sz="3200" i="1" dirty="0" err="1"/>
              <a:t>sevinç</a:t>
            </a:r>
            <a:r>
              <a:rPr lang="en-US" sz="3200" i="1" dirty="0"/>
              <a:t> </a:t>
            </a:r>
            <a:r>
              <a:rPr lang="en-US" sz="3200" i="1" dirty="0" err="1"/>
              <a:t>vardır</a:t>
            </a:r>
            <a:r>
              <a:rPr lang="en-US" sz="3200" i="1" dirty="0"/>
              <a:t> </a:t>
            </a:r>
            <a:r>
              <a:rPr lang="en-US" sz="3200" i="1" dirty="0" err="1"/>
              <a:t>senin</a:t>
            </a:r>
            <a:r>
              <a:rPr lang="en-US" sz="3200" i="1" dirty="0"/>
              <a:t> </a:t>
            </a:r>
            <a:r>
              <a:rPr lang="en-US" sz="3200" i="1" dirty="0" err="1"/>
              <a:t>huzurunda</a:t>
            </a:r>
            <a:r>
              <a:rPr lang="en-US" sz="3200" i="1" dirty="0"/>
              <a:t>,</a:t>
            </a:r>
          </a:p>
          <a:p>
            <a:pPr marL="0" indent="0" algn="ctr">
              <a:lnSpc>
                <a:spcPct val="100000"/>
              </a:lnSpc>
              <a:buNone/>
            </a:pPr>
            <a:r>
              <a:rPr lang="en-US" sz="3200" i="1" dirty="0" err="1"/>
              <a:t>Sağ</a:t>
            </a:r>
            <a:r>
              <a:rPr lang="en-US" sz="3200" i="1" dirty="0"/>
              <a:t> </a:t>
            </a:r>
            <a:r>
              <a:rPr lang="en-US" sz="3200" i="1" dirty="0" err="1"/>
              <a:t>elinden</a:t>
            </a:r>
            <a:r>
              <a:rPr lang="en-US" sz="3200" i="1" dirty="0"/>
              <a:t> </a:t>
            </a:r>
            <a:r>
              <a:rPr lang="en-US" sz="3200" i="1" dirty="0" err="1"/>
              <a:t>mutluluk</a:t>
            </a:r>
            <a:r>
              <a:rPr lang="en-US" sz="3200" i="1" dirty="0"/>
              <a:t> </a:t>
            </a:r>
            <a:r>
              <a:rPr lang="en-US" sz="3200" i="1" dirty="0" err="1"/>
              <a:t>eksilmez</a:t>
            </a:r>
            <a:r>
              <a:rPr lang="en-US" sz="3200" i="1" dirty="0"/>
              <a:t>."</a:t>
            </a:r>
          </a:p>
          <a:p>
            <a:pPr marL="0" indent="0" algn="ctr">
              <a:lnSpc>
                <a:spcPct val="100000"/>
              </a:lnSpc>
              <a:buNone/>
            </a:pPr>
            <a:r>
              <a:rPr lang="en-US" dirty="0" err="1"/>
              <a:t>Mezmurlar</a:t>
            </a:r>
            <a:r>
              <a:rPr lang="en-US" dirty="0"/>
              <a:t> </a:t>
            </a:r>
            <a:r>
              <a:rPr lang="en-US" dirty="0" smtClean="0"/>
              <a:t>16:11</a:t>
            </a:r>
            <a:endParaRPr lang="en-US" dirty="0"/>
          </a:p>
        </p:txBody>
      </p:sp>
    </p:spTree>
    <p:extLst>
      <p:ext uri="{BB962C8B-B14F-4D97-AF65-F5344CB8AC3E}">
        <p14:creationId xmlns:p14="http://schemas.microsoft.com/office/powerpoint/2010/main" val="10542951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0" y="2326104"/>
            <a:ext cx="9144000" cy="4531895"/>
          </a:xfrm>
        </p:spPr>
        <p:txBody>
          <a:bodyPr>
            <a:normAutofit fontScale="92500"/>
          </a:bodyPr>
          <a:lstStyle/>
          <a:p>
            <a:pPr marL="0" indent="0" algn="ctr">
              <a:lnSpc>
                <a:spcPct val="100000"/>
              </a:lnSpc>
              <a:buNone/>
            </a:pPr>
            <a:r>
              <a:rPr lang="en-US" sz="3200" dirty="0"/>
              <a:t>There are many things in life that can take away our happiness and steal our joy. But we can make a choice whether or not to allow this to happen to us. We can </a:t>
            </a:r>
            <a:r>
              <a:rPr lang="en-US" sz="3200" b="1" i="1" dirty="0">
                <a:solidFill>
                  <a:srgbClr val="7030A0"/>
                </a:solidFill>
              </a:rPr>
              <a:t>choose</a:t>
            </a:r>
            <a:r>
              <a:rPr lang="en-US" sz="3200" b="1" dirty="0">
                <a:solidFill>
                  <a:srgbClr val="7030A0"/>
                </a:solidFill>
              </a:rPr>
              <a:t> </a:t>
            </a:r>
            <a:r>
              <a:rPr lang="en-US" sz="3200" dirty="0"/>
              <a:t>to be happy and find our peace and joy in knowing and trusting </a:t>
            </a:r>
            <a:r>
              <a:rPr lang="en-US" sz="3200" dirty="0" smtClean="0"/>
              <a:t>God.</a:t>
            </a:r>
          </a:p>
          <a:p>
            <a:pPr marL="0" indent="0" algn="ctr">
              <a:lnSpc>
                <a:spcPct val="100000"/>
              </a:lnSpc>
              <a:buNone/>
            </a:pPr>
            <a:r>
              <a:rPr lang="en-US" sz="3200" i="1" dirty="0" err="1"/>
              <a:t>Hayatta</a:t>
            </a:r>
            <a:r>
              <a:rPr lang="en-US" sz="3200" i="1" dirty="0"/>
              <a:t> </a:t>
            </a:r>
            <a:r>
              <a:rPr lang="en-US" sz="3200" i="1" dirty="0" err="1"/>
              <a:t>mutluluğu</a:t>
            </a:r>
            <a:r>
              <a:rPr lang="en-US" sz="3200" i="1" dirty="0"/>
              <a:t> </a:t>
            </a:r>
            <a:r>
              <a:rPr lang="en-US" sz="3200" i="1" dirty="0" err="1"/>
              <a:t>ortadan</a:t>
            </a:r>
            <a:r>
              <a:rPr lang="en-US" sz="3200" i="1" dirty="0"/>
              <a:t> </a:t>
            </a:r>
            <a:r>
              <a:rPr lang="en-US" sz="3200" i="1" dirty="0" err="1"/>
              <a:t>kaldıran</a:t>
            </a:r>
            <a:r>
              <a:rPr lang="en-US" sz="3200" i="1" dirty="0"/>
              <a:t> </a:t>
            </a:r>
            <a:r>
              <a:rPr lang="en-US" sz="3200" i="1" dirty="0" err="1"/>
              <a:t>ve</a:t>
            </a:r>
            <a:r>
              <a:rPr lang="en-US" sz="3200" i="1" dirty="0"/>
              <a:t> </a:t>
            </a:r>
            <a:r>
              <a:rPr lang="en-US" sz="3200" i="1" dirty="0" err="1"/>
              <a:t>sevincimizi</a:t>
            </a:r>
            <a:r>
              <a:rPr lang="en-US" sz="3200" i="1" dirty="0"/>
              <a:t> </a:t>
            </a:r>
            <a:r>
              <a:rPr lang="en-US" sz="3200" i="1" dirty="0" err="1"/>
              <a:t>çalan</a:t>
            </a:r>
            <a:r>
              <a:rPr lang="en-US" sz="3200" i="1" dirty="0"/>
              <a:t> </a:t>
            </a:r>
            <a:r>
              <a:rPr lang="en-US" sz="3200" i="1" dirty="0" err="1"/>
              <a:t>birçok</a:t>
            </a:r>
            <a:r>
              <a:rPr lang="en-US" sz="3200" i="1" dirty="0"/>
              <a:t> </a:t>
            </a:r>
            <a:r>
              <a:rPr lang="en-US" sz="3200" i="1" dirty="0" err="1"/>
              <a:t>şey</a:t>
            </a:r>
            <a:r>
              <a:rPr lang="en-US" sz="3200" i="1" dirty="0"/>
              <a:t> var. </a:t>
            </a:r>
            <a:r>
              <a:rPr lang="en-US" sz="3200" i="1" dirty="0" err="1"/>
              <a:t>Fakat</a:t>
            </a:r>
            <a:r>
              <a:rPr lang="en-US" sz="3200" i="1" dirty="0"/>
              <a:t> </a:t>
            </a:r>
            <a:r>
              <a:rPr lang="en-US" sz="3200" i="1" dirty="0" err="1"/>
              <a:t>bunun</a:t>
            </a:r>
            <a:r>
              <a:rPr lang="en-US" sz="3200" i="1" dirty="0"/>
              <a:t> </a:t>
            </a:r>
            <a:r>
              <a:rPr lang="en-US" sz="3200" i="1" dirty="0" err="1"/>
              <a:t>bize</a:t>
            </a:r>
            <a:r>
              <a:rPr lang="en-US" sz="3200" i="1" dirty="0"/>
              <a:t> </a:t>
            </a:r>
            <a:r>
              <a:rPr lang="en-US" sz="3200" i="1" dirty="0" err="1"/>
              <a:t>olmasına</a:t>
            </a:r>
            <a:r>
              <a:rPr lang="en-US" sz="3200" i="1" dirty="0"/>
              <a:t> </a:t>
            </a:r>
            <a:r>
              <a:rPr lang="en-US" sz="3200" i="1" dirty="0" err="1"/>
              <a:t>izin</a:t>
            </a:r>
            <a:r>
              <a:rPr lang="en-US" sz="3200" i="1" dirty="0"/>
              <a:t> </a:t>
            </a:r>
            <a:r>
              <a:rPr lang="en-US" sz="3200" i="1" dirty="0" err="1"/>
              <a:t>verip</a:t>
            </a:r>
            <a:r>
              <a:rPr lang="en-US" sz="3200" i="1" dirty="0"/>
              <a:t> </a:t>
            </a:r>
            <a:r>
              <a:rPr lang="en-US" sz="3200" i="1" dirty="0" err="1"/>
              <a:t>vermeyeceğimizi</a:t>
            </a:r>
            <a:r>
              <a:rPr lang="en-US" sz="3200" i="1" dirty="0"/>
              <a:t> </a:t>
            </a:r>
            <a:r>
              <a:rPr lang="en-US" sz="3200" i="1" dirty="0" err="1"/>
              <a:t>seçebiliriz</a:t>
            </a:r>
            <a:r>
              <a:rPr lang="en-US" sz="3200" i="1" dirty="0"/>
              <a:t>. </a:t>
            </a:r>
            <a:r>
              <a:rPr lang="en-US" sz="3200" i="1" dirty="0" err="1"/>
              <a:t>Mutlu</a:t>
            </a:r>
            <a:r>
              <a:rPr lang="en-US" sz="3200" i="1" dirty="0"/>
              <a:t> </a:t>
            </a:r>
            <a:r>
              <a:rPr lang="en-US" sz="3200" i="1" dirty="0" err="1"/>
              <a:t>olmayı</a:t>
            </a:r>
            <a:r>
              <a:rPr lang="en-US" sz="3200" i="1" dirty="0"/>
              <a:t>, </a:t>
            </a:r>
            <a:r>
              <a:rPr lang="en-US" sz="3200" i="1" dirty="0" err="1"/>
              <a:t>huzur</a:t>
            </a:r>
            <a:r>
              <a:rPr lang="en-US" sz="3200" i="1" dirty="0"/>
              <a:t> </a:t>
            </a:r>
            <a:r>
              <a:rPr lang="en-US" sz="3200" i="1" dirty="0" err="1"/>
              <a:t>ve</a:t>
            </a:r>
            <a:r>
              <a:rPr lang="en-US" sz="3200" i="1" dirty="0"/>
              <a:t> </a:t>
            </a:r>
            <a:r>
              <a:rPr lang="en-US" sz="3200" i="1" dirty="0" err="1"/>
              <a:t>sevinç</a:t>
            </a:r>
            <a:r>
              <a:rPr lang="en-US" sz="3200" i="1" dirty="0"/>
              <a:t> </a:t>
            </a:r>
            <a:r>
              <a:rPr lang="en-US" sz="3200" i="1" dirty="0" err="1"/>
              <a:t>bulmayı</a:t>
            </a:r>
            <a:r>
              <a:rPr lang="en-US" sz="3200" i="1" dirty="0"/>
              <a:t> </a:t>
            </a:r>
            <a:r>
              <a:rPr lang="en-US" sz="3200" i="1" dirty="0" err="1"/>
              <a:t>Rab’bi</a:t>
            </a:r>
            <a:r>
              <a:rPr lang="en-US" sz="3200" i="1" dirty="0"/>
              <a:t> </a:t>
            </a:r>
            <a:r>
              <a:rPr lang="en-US" sz="3200" i="1" dirty="0" err="1"/>
              <a:t>tanıyarak</a:t>
            </a:r>
            <a:r>
              <a:rPr lang="en-US" sz="3200" i="1" dirty="0"/>
              <a:t> </a:t>
            </a:r>
            <a:r>
              <a:rPr lang="en-US" sz="3200" i="1" dirty="0" err="1"/>
              <a:t>ve</a:t>
            </a:r>
            <a:r>
              <a:rPr lang="en-US" sz="3200" i="1" dirty="0"/>
              <a:t> </a:t>
            </a:r>
            <a:r>
              <a:rPr lang="en-US" sz="3200" i="1" dirty="0" err="1"/>
              <a:t>O’na</a:t>
            </a:r>
            <a:r>
              <a:rPr lang="en-US" sz="3200" i="1" dirty="0"/>
              <a:t> </a:t>
            </a:r>
            <a:r>
              <a:rPr lang="en-US" sz="3200" i="1" dirty="0" err="1"/>
              <a:t>güvenerek</a:t>
            </a:r>
            <a:r>
              <a:rPr lang="en-US" sz="3200" i="1" dirty="0"/>
              <a:t> </a:t>
            </a:r>
            <a:r>
              <a:rPr lang="en-US" sz="3200" b="1" dirty="0" err="1">
                <a:solidFill>
                  <a:srgbClr val="7030A0"/>
                </a:solidFill>
              </a:rPr>
              <a:t>seçebiliriz</a:t>
            </a:r>
            <a:r>
              <a:rPr lang="en-US" sz="3200" dirty="0"/>
              <a:t>.</a:t>
            </a:r>
          </a:p>
        </p:txBody>
      </p:sp>
    </p:spTree>
    <p:extLst>
      <p:ext uri="{BB962C8B-B14F-4D97-AF65-F5344CB8AC3E}">
        <p14:creationId xmlns:p14="http://schemas.microsoft.com/office/powerpoint/2010/main" val="11371943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254378" y="2374231"/>
            <a:ext cx="9034001" cy="2069431"/>
          </a:xfrm>
        </p:spPr>
        <p:txBody>
          <a:bodyPr>
            <a:noAutofit/>
          </a:bodyPr>
          <a:lstStyle/>
          <a:p>
            <a:pPr marL="370350" indent="-370350">
              <a:lnSpc>
                <a:spcPct val="100000"/>
              </a:lnSpc>
              <a:spcBef>
                <a:spcPts val="0"/>
              </a:spcBef>
              <a:buFont typeface="+mj-lt"/>
              <a:buAutoNum type="arabicPeriod"/>
            </a:pPr>
            <a:r>
              <a:rPr lang="en-US" sz="3200" b="1" dirty="0" smtClean="0"/>
              <a:t>God </a:t>
            </a:r>
            <a:r>
              <a:rPr lang="en-US" sz="3200" b="1" i="1" dirty="0">
                <a:solidFill>
                  <a:srgbClr val="7030A0"/>
                </a:solidFill>
              </a:rPr>
              <a:t>understands</a:t>
            </a:r>
            <a:r>
              <a:rPr lang="en-US" sz="3200" b="1" dirty="0"/>
              <a:t> our </a:t>
            </a:r>
            <a:r>
              <a:rPr lang="en-US" sz="3200" b="1" dirty="0" smtClean="0"/>
              <a:t>feelings</a:t>
            </a:r>
          </a:p>
          <a:p>
            <a:pPr marL="370350" indent="-370350">
              <a:lnSpc>
                <a:spcPct val="100000"/>
              </a:lnSpc>
              <a:spcBef>
                <a:spcPts val="0"/>
              </a:spcBef>
              <a:buFont typeface="+mj-lt"/>
              <a:buAutoNum type="arabicPeriod"/>
            </a:pPr>
            <a:r>
              <a:rPr lang="en-US" sz="3200" b="1" dirty="0" smtClean="0"/>
              <a:t>Contact </a:t>
            </a:r>
            <a:r>
              <a:rPr lang="en-US" sz="3200" b="1" dirty="0"/>
              <a:t>with God </a:t>
            </a:r>
            <a:r>
              <a:rPr lang="en-US" sz="3200" b="1" i="1" dirty="0">
                <a:solidFill>
                  <a:srgbClr val="7030A0"/>
                </a:solidFill>
              </a:rPr>
              <a:t>transforms</a:t>
            </a:r>
            <a:r>
              <a:rPr lang="en-US" sz="3200" b="1" dirty="0"/>
              <a:t> negative emotions.</a:t>
            </a:r>
            <a:r>
              <a:rPr lang="en-US" sz="3200" dirty="0"/>
              <a:t>  </a:t>
            </a:r>
          </a:p>
          <a:p>
            <a:pPr marL="370350" indent="-370350">
              <a:lnSpc>
                <a:spcPct val="100000"/>
              </a:lnSpc>
              <a:spcBef>
                <a:spcPts val="0"/>
              </a:spcBef>
              <a:buFont typeface="+mj-lt"/>
              <a:buAutoNum type="arabicPeriod"/>
            </a:pPr>
            <a:r>
              <a:rPr lang="en-US" sz="3200" b="1" dirty="0" smtClean="0"/>
              <a:t>God </a:t>
            </a:r>
            <a:r>
              <a:rPr lang="en-US" sz="3200" b="1" dirty="0"/>
              <a:t>can </a:t>
            </a:r>
            <a:r>
              <a:rPr lang="en-US" sz="3200" b="1" i="1" dirty="0">
                <a:solidFill>
                  <a:srgbClr val="7030A0"/>
                </a:solidFill>
              </a:rPr>
              <a:t>supply</a:t>
            </a:r>
            <a:r>
              <a:rPr lang="en-US" sz="3200" b="1" dirty="0"/>
              <a:t> our emotional needs.</a:t>
            </a:r>
            <a:r>
              <a:rPr lang="en-US" sz="3200" dirty="0"/>
              <a:t> </a:t>
            </a:r>
          </a:p>
          <a:p>
            <a:pPr marL="370350" indent="-370350">
              <a:lnSpc>
                <a:spcPct val="100000"/>
              </a:lnSpc>
              <a:spcBef>
                <a:spcPts val="0"/>
              </a:spcBef>
              <a:buFont typeface="+mj-lt"/>
              <a:buAutoNum type="arabicPeriod"/>
            </a:pPr>
            <a:r>
              <a:rPr lang="en-US" sz="3200" b="1" dirty="0" smtClean="0"/>
              <a:t>Feelings </a:t>
            </a:r>
            <a:r>
              <a:rPr lang="en-US" sz="3200" b="1" dirty="0"/>
              <a:t>follow </a:t>
            </a:r>
            <a:r>
              <a:rPr lang="en-US" sz="3200" b="1" i="1" dirty="0">
                <a:solidFill>
                  <a:srgbClr val="7030A0"/>
                </a:solidFill>
              </a:rPr>
              <a:t>actions.</a:t>
            </a:r>
            <a:r>
              <a:rPr lang="en-US" sz="3200" dirty="0"/>
              <a:t> </a:t>
            </a:r>
          </a:p>
        </p:txBody>
      </p:sp>
      <p:sp>
        <p:nvSpPr>
          <p:cNvPr id="5" name="Content Placeholder 2"/>
          <p:cNvSpPr txBox="1">
            <a:spLocks/>
          </p:cNvSpPr>
          <p:nvPr/>
        </p:nvSpPr>
        <p:spPr>
          <a:xfrm>
            <a:off x="866274" y="4729126"/>
            <a:ext cx="8113148" cy="25379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70350" indent="-370350">
              <a:lnSpc>
                <a:spcPct val="100000"/>
              </a:lnSpc>
              <a:spcBef>
                <a:spcPts val="0"/>
              </a:spcBef>
              <a:buFont typeface="+mj-lt"/>
              <a:buAutoNum type="arabicPeriod"/>
            </a:pPr>
            <a:r>
              <a:rPr lang="tr-TR" sz="3200" b="1" i="1" dirty="0" smtClean="0"/>
              <a:t>Rab </a:t>
            </a:r>
            <a:r>
              <a:rPr lang="tr-TR" sz="3200" b="1" i="1" dirty="0"/>
              <a:t>duygularımızı </a:t>
            </a:r>
            <a:r>
              <a:rPr lang="tr-TR" sz="3200" b="1" i="1" dirty="0">
                <a:solidFill>
                  <a:srgbClr val="7030A0"/>
                </a:solidFill>
              </a:rPr>
              <a:t>anlıyor</a:t>
            </a:r>
            <a:r>
              <a:rPr lang="tr-TR" sz="3200" b="1" i="1" dirty="0"/>
              <a:t>.</a:t>
            </a:r>
            <a:r>
              <a:rPr lang="en-US" sz="3200" i="1" dirty="0"/>
              <a:t> </a:t>
            </a:r>
            <a:endParaRPr lang="en-US" sz="3200" b="1" i="1" dirty="0" smtClean="0"/>
          </a:p>
          <a:p>
            <a:pPr marL="370350" indent="-370350">
              <a:lnSpc>
                <a:spcPct val="100000"/>
              </a:lnSpc>
              <a:spcBef>
                <a:spcPts val="0"/>
              </a:spcBef>
              <a:buFont typeface="+mj-lt"/>
              <a:buAutoNum type="arabicPeriod"/>
            </a:pPr>
            <a:r>
              <a:rPr lang="en-US" sz="3200" b="1" i="1" dirty="0" err="1" smtClean="0"/>
              <a:t>Rab</a:t>
            </a:r>
            <a:r>
              <a:rPr lang="en-US" sz="3200" b="1" i="1" dirty="0" smtClean="0"/>
              <a:t> </a:t>
            </a:r>
            <a:r>
              <a:rPr lang="en-US" sz="3200" b="1" i="1" dirty="0" err="1"/>
              <a:t>ile</a:t>
            </a:r>
            <a:r>
              <a:rPr lang="en-US" sz="3200" b="1" i="1" dirty="0"/>
              <a:t> </a:t>
            </a:r>
            <a:r>
              <a:rPr lang="en-US" sz="3200" b="1" i="1" dirty="0" err="1"/>
              <a:t>iletişim</a:t>
            </a:r>
            <a:r>
              <a:rPr lang="en-US" sz="3200" b="1" i="1" dirty="0"/>
              <a:t> </a:t>
            </a:r>
            <a:r>
              <a:rPr lang="en-US" sz="3200" b="1" i="1" dirty="0" err="1"/>
              <a:t>olumsuz</a:t>
            </a:r>
            <a:r>
              <a:rPr lang="en-US" sz="3200" b="1" i="1" dirty="0"/>
              <a:t> </a:t>
            </a:r>
            <a:r>
              <a:rPr lang="en-US" sz="3200" b="1" i="1" dirty="0" err="1"/>
              <a:t>duyguları</a:t>
            </a:r>
            <a:r>
              <a:rPr lang="en-US" sz="3200" b="1" i="1" dirty="0"/>
              <a:t> </a:t>
            </a:r>
            <a:r>
              <a:rPr lang="en-US" sz="3200" b="1" i="1" dirty="0" err="1">
                <a:solidFill>
                  <a:srgbClr val="7030A0"/>
                </a:solidFill>
              </a:rPr>
              <a:t>değiştirir</a:t>
            </a:r>
            <a:r>
              <a:rPr lang="en-US" sz="3200" b="1" i="1" dirty="0"/>
              <a:t>.</a:t>
            </a:r>
            <a:r>
              <a:rPr lang="en-US" sz="3200" i="1" dirty="0" smtClean="0"/>
              <a:t>  </a:t>
            </a:r>
          </a:p>
          <a:p>
            <a:pPr marL="370350" indent="-370350">
              <a:lnSpc>
                <a:spcPct val="100000"/>
              </a:lnSpc>
              <a:spcBef>
                <a:spcPts val="0"/>
              </a:spcBef>
              <a:buFont typeface="+mj-lt"/>
              <a:buAutoNum type="arabicPeriod"/>
            </a:pPr>
            <a:r>
              <a:rPr lang="en-US" sz="3200" b="1" i="1" dirty="0" err="1" smtClean="0"/>
              <a:t>Rab</a:t>
            </a:r>
            <a:r>
              <a:rPr lang="en-US" sz="3200" b="1" i="1" dirty="0" smtClean="0"/>
              <a:t> </a:t>
            </a:r>
            <a:r>
              <a:rPr lang="en-US" sz="3200" b="1" i="1" dirty="0" err="1"/>
              <a:t>duygusal</a:t>
            </a:r>
            <a:r>
              <a:rPr lang="en-US" sz="3200" b="1" i="1" dirty="0"/>
              <a:t> </a:t>
            </a:r>
            <a:r>
              <a:rPr lang="en-US" sz="3200" b="1" i="1" dirty="0" err="1"/>
              <a:t>ihtiyaçlarımızı</a:t>
            </a:r>
            <a:r>
              <a:rPr lang="en-US" sz="3200" b="1" i="1" dirty="0"/>
              <a:t> </a:t>
            </a:r>
            <a:r>
              <a:rPr lang="en-US" sz="3200" b="1" i="1" dirty="0" err="1">
                <a:solidFill>
                  <a:srgbClr val="7030A0"/>
                </a:solidFill>
              </a:rPr>
              <a:t>sağlayabilir</a:t>
            </a:r>
            <a:r>
              <a:rPr lang="en-US" sz="3200" b="1" i="1" dirty="0"/>
              <a:t>.</a:t>
            </a:r>
            <a:r>
              <a:rPr lang="en-US" sz="3200" i="1" dirty="0" smtClean="0"/>
              <a:t> </a:t>
            </a:r>
          </a:p>
          <a:p>
            <a:pPr marL="370350" indent="-370350">
              <a:lnSpc>
                <a:spcPct val="100000"/>
              </a:lnSpc>
              <a:spcBef>
                <a:spcPts val="0"/>
              </a:spcBef>
              <a:buFont typeface="+mj-lt"/>
              <a:buAutoNum type="arabicPeriod"/>
            </a:pPr>
            <a:r>
              <a:rPr lang="en-US" sz="3200" b="1" i="1" dirty="0" err="1" smtClean="0"/>
              <a:t>Duygular</a:t>
            </a:r>
            <a:r>
              <a:rPr lang="en-US" sz="3200" b="1" i="1" dirty="0" smtClean="0">
                <a:solidFill>
                  <a:srgbClr val="7030A0"/>
                </a:solidFill>
              </a:rPr>
              <a:t> </a:t>
            </a:r>
            <a:r>
              <a:rPr lang="en-US" sz="3200" b="1" i="1" dirty="0" err="1">
                <a:solidFill>
                  <a:srgbClr val="7030A0"/>
                </a:solidFill>
              </a:rPr>
              <a:t>eylemleri</a:t>
            </a:r>
            <a:r>
              <a:rPr lang="en-US" sz="3200" b="1" i="1" dirty="0">
                <a:solidFill>
                  <a:srgbClr val="7030A0"/>
                </a:solidFill>
              </a:rPr>
              <a:t> </a:t>
            </a:r>
            <a:r>
              <a:rPr lang="en-US" sz="3200" b="1" i="1" dirty="0" err="1"/>
              <a:t>takip</a:t>
            </a:r>
            <a:r>
              <a:rPr lang="en-US" sz="3200" b="1" i="1" dirty="0"/>
              <a:t> </a:t>
            </a:r>
            <a:r>
              <a:rPr lang="en-US" sz="3200" b="1" i="1" dirty="0" err="1"/>
              <a:t>eder</a:t>
            </a:r>
            <a:r>
              <a:rPr lang="en-US" sz="3200" b="1" i="1" dirty="0"/>
              <a:t>.</a:t>
            </a:r>
            <a:r>
              <a:rPr lang="en-US" sz="3200" i="1" dirty="0" smtClean="0"/>
              <a:t> </a:t>
            </a:r>
            <a:endParaRPr lang="en-US" sz="3200" i="1" dirty="0"/>
          </a:p>
        </p:txBody>
      </p:sp>
    </p:spTree>
    <p:extLst>
      <p:ext uri="{BB962C8B-B14F-4D97-AF65-F5344CB8AC3E}">
        <p14:creationId xmlns:p14="http://schemas.microsoft.com/office/powerpoint/2010/main" val="537298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00062"/>
            <a:ext cx="7886700" cy="1325563"/>
          </a:xfrm>
        </p:spPr>
        <p:txBody>
          <a:bodyPr/>
          <a:lstStyle/>
          <a:p>
            <a:r>
              <a:rPr lang="en-US" dirty="0" smtClean="0"/>
              <a:t> </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359369" y="2718252"/>
            <a:ext cx="3875746" cy="3762759"/>
          </a:xfrm>
        </p:spPr>
        <p:txBody>
          <a:bodyPr>
            <a:normAutofit/>
          </a:bodyPr>
          <a:lstStyle/>
          <a:p>
            <a:pPr marL="370350" indent="-370350">
              <a:buFont typeface="+mj-lt"/>
              <a:buAutoNum type="arabicPeriod"/>
            </a:pPr>
            <a:r>
              <a:rPr lang="en-US" sz="3200" dirty="0" smtClean="0"/>
              <a:t>Nature</a:t>
            </a:r>
          </a:p>
          <a:p>
            <a:pPr marL="370350" indent="-370350">
              <a:buFont typeface="+mj-lt"/>
              <a:buAutoNum type="arabicPeriod"/>
            </a:pPr>
            <a:r>
              <a:rPr lang="en-US" sz="3200" dirty="0" smtClean="0"/>
              <a:t>Singing</a:t>
            </a:r>
          </a:p>
          <a:p>
            <a:pPr marL="370350" indent="-370350">
              <a:buFont typeface="+mj-lt"/>
              <a:buAutoNum type="arabicPeriod"/>
            </a:pPr>
            <a:r>
              <a:rPr lang="en-US" sz="3200" dirty="0" smtClean="0"/>
              <a:t>Helping others</a:t>
            </a:r>
          </a:p>
          <a:p>
            <a:pPr marL="370350" indent="-370350">
              <a:buFont typeface="+mj-lt"/>
              <a:buAutoNum type="arabicPeriod"/>
            </a:pPr>
            <a:r>
              <a:rPr lang="en-US" sz="3200" dirty="0" smtClean="0"/>
              <a:t>Exercise</a:t>
            </a:r>
          </a:p>
          <a:p>
            <a:pPr marL="370350" indent="-370350">
              <a:buFont typeface="+mj-lt"/>
              <a:buAutoNum type="arabicPeriod"/>
            </a:pPr>
            <a:r>
              <a:rPr lang="en-US" sz="3200" dirty="0" smtClean="0"/>
              <a:t>Learning</a:t>
            </a:r>
          </a:p>
          <a:p>
            <a:pPr marL="370350" indent="-370350">
              <a:buFont typeface="+mj-lt"/>
              <a:buAutoNum type="arabicPeriod"/>
            </a:pPr>
            <a:r>
              <a:rPr lang="en-US" sz="3200" dirty="0" smtClean="0"/>
              <a:t>Journaling</a:t>
            </a:r>
          </a:p>
        </p:txBody>
      </p:sp>
      <p:sp>
        <p:nvSpPr>
          <p:cNvPr id="4" name="Rectangle 3"/>
          <p:cNvSpPr/>
          <p:nvPr/>
        </p:nvSpPr>
        <p:spPr>
          <a:xfrm>
            <a:off x="1006870" y="917797"/>
            <a:ext cx="3959482" cy="1323439"/>
          </a:xfrm>
          <a:prstGeom prst="rect">
            <a:avLst/>
          </a:prstGeom>
        </p:spPr>
        <p:txBody>
          <a:bodyPr wrap="none">
            <a:spAutoFit/>
          </a:bodyPr>
          <a:lstStyle/>
          <a:p>
            <a:pPr algn="ctr"/>
            <a:r>
              <a:rPr lang="en-US" sz="4000" b="1" dirty="0">
                <a:solidFill>
                  <a:srgbClr val="FF0000"/>
                </a:solidFill>
              </a:rPr>
              <a:t>COPING WITH </a:t>
            </a:r>
            <a:endParaRPr lang="en-US" sz="4000" b="1" dirty="0" smtClean="0">
              <a:solidFill>
                <a:srgbClr val="FF0000"/>
              </a:solidFill>
            </a:endParaRPr>
          </a:p>
          <a:p>
            <a:pPr algn="ctr"/>
            <a:r>
              <a:rPr lang="en-US" sz="4000" b="1" dirty="0" smtClean="0">
                <a:solidFill>
                  <a:srgbClr val="FF0000"/>
                </a:solidFill>
              </a:rPr>
              <a:t>EMOTIONAL </a:t>
            </a:r>
            <a:r>
              <a:rPr lang="en-US" sz="4000" b="1" dirty="0">
                <a:solidFill>
                  <a:srgbClr val="FF0000"/>
                </a:solidFill>
              </a:rPr>
              <a:t>PAIN</a:t>
            </a:r>
            <a:endParaRPr lang="en-US" sz="4000" dirty="0">
              <a:solidFill>
                <a:srgbClr val="FF0000"/>
              </a:solidFill>
            </a:endParaRPr>
          </a:p>
        </p:txBody>
      </p:sp>
      <p:sp>
        <p:nvSpPr>
          <p:cNvPr id="7" name="Content Placeholder 2"/>
          <p:cNvSpPr txBox="1">
            <a:spLocks/>
          </p:cNvSpPr>
          <p:nvPr/>
        </p:nvSpPr>
        <p:spPr>
          <a:xfrm>
            <a:off x="4235117" y="2726274"/>
            <a:ext cx="4851159" cy="37627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70350" indent="-370350">
              <a:buFont typeface="+mj-lt"/>
              <a:buAutoNum type="arabicPeriod"/>
            </a:pPr>
            <a:r>
              <a:rPr lang="en-US" sz="3200" i="1" dirty="0" err="1" smtClean="0"/>
              <a:t>Doğa</a:t>
            </a:r>
            <a:endParaRPr lang="en-US" sz="3200" i="1" dirty="0" smtClean="0"/>
          </a:p>
          <a:p>
            <a:pPr marL="370350" indent="-370350">
              <a:buFont typeface="+mj-lt"/>
              <a:buAutoNum type="arabicPeriod"/>
            </a:pPr>
            <a:r>
              <a:rPr lang="en-US" sz="3200" i="1" dirty="0" err="1" smtClean="0"/>
              <a:t>Şarkı</a:t>
            </a:r>
            <a:r>
              <a:rPr lang="en-US" sz="3200" i="1" dirty="0" smtClean="0"/>
              <a:t> </a:t>
            </a:r>
            <a:r>
              <a:rPr lang="en-US" sz="3200" i="1" dirty="0" err="1" smtClean="0"/>
              <a:t>söylemek</a:t>
            </a:r>
            <a:endParaRPr lang="en-US" sz="3200" i="1" dirty="0" smtClean="0"/>
          </a:p>
          <a:p>
            <a:pPr marL="370350" indent="-370350">
              <a:buFont typeface="+mj-lt"/>
              <a:buAutoNum type="arabicPeriod"/>
            </a:pPr>
            <a:r>
              <a:rPr lang="en-US" sz="3200" i="1" dirty="0" err="1" smtClean="0"/>
              <a:t>Başkalarına</a:t>
            </a:r>
            <a:r>
              <a:rPr lang="en-US" sz="3200" i="1" dirty="0" smtClean="0"/>
              <a:t> </a:t>
            </a:r>
            <a:r>
              <a:rPr lang="en-US" sz="3200" i="1" dirty="0" err="1" smtClean="0"/>
              <a:t>yardım</a:t>
            </a:r>
            <a:r>
              <a:rPr lang="en-US" sz="3200" i="1" dirty="0" smtClean="0"/>
              <a:t> </a:t>
            </a:r>
            <a:r>
              <a:rPr lang="en-US" sz="3200" i="1" dirty="0" err="1" smtClean="0"/>
              <a:t>etmek</a:t>
            </a:r>
            <a:endParaRPr lang="en-US" sz="3200" i="1" dirty="0" smtClean="0"/>
          </a:p>
          <a:p>
            <a:pPr marL="370350" indent="-370350">
              <a:buFont typeface="+mj-lt"/>
              <a:buAutoNum type="arabicPeriod"/>
            </a:pPr>
            <a:r>
              <a:rPr lang="en-US" sz="3200" i="1" dirty="0" err="1" smtClean="0"/>
              <a:t>Egzersiz</a:t>
            </a:r>
            <a:r>
              <a:rPr lang="en-US" sz="3200" i="1" dirty="0" smtClean="0"/>
              <a:t> </a:t>
            </a:r>
            <a:r>
              <a:rPr lang="en-US" sz="3200" i="1" dirty="0" err="1" smtClean="0"/>
              <a:t>yapmak</a:t>
            </a:r>
            <a:endParaRPr lang="en-US" sz="3200" i="1" dirty="0" smtClean="0"/>
          </a:p>
          <a:p>
            <a:pPr marL="370350" indent="-370350">
              <a:buFont typeface="+mj-lt"/>
              <a:buAutoNum type="arabicPeriod"/>
            </a:pPr>
            <a:r>
              <a:rPr lang="en-US" sz="3200" i="1" dirty="0" err="1" smtClean="0"/>
              <a:t>Öğrenmek</a:t>
            </a:r>
            <a:endParaRPr lang="en-US" sz="3200" i="1" dirty="0" smtClean="0"/>
          </a:p>
          <a:p>
            <a:pPr marL="370350" indent="-370350">
              <a:buFont typeface="+mj-lt"/>
              <a:buAutoNum type="arabicPeriod"/>
            </a:pPr>
            <a:r>
              <a:rPr lang="en-US" sz="3200" i="1" dirty="0" err="1" smtClean="0"/>
              <a:t>Günlüğe</a:t>
            </a:r>
            <a:r>
              <a:rPr lang="en-US" sz="3200" i="1" dirty="0" smtClean="0"/>
              <a:t> </a:t>
            </a:r>
            <a:r>
              <a:rPr lang="en-US" sz="3200" i="1" dirty="0" err="1" smtClean="0"/>
              <a:t>kaydetmek</a:t>
            </a:r>
            <a:endParaRPr lang="en-US" sz="3200" i="1" dirty="0" smtClean="0"/>
          </a:p>
        </p:txBody>
      </p:sp>
    </p:spTree>
    <p:extLst>
      <p:ext uri="{BB962C8B-B14F-4D97-AF65-F5344CB8AC3E}">
        <p14:creationId xmlns:p14="http://schemas.microsoft.com/office/powerpoint/2010/main" val="20005996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160311" y="2390274"/>
            <a:ext cx="8871393" cy="4467726"/>
          </a:xfrm>
        </p:spPr>
        <p:txBody>
          <a:bodyPr>
            <a:normAutofit/>
          </a:bodyPr>
          <a:lstStyle/>
          <a:p>
            <a:pPr marL="0" indent="0" algn="ctr">
              <a:lnSpc>
                <a:spcPct val="100000"/>
              </a:lnSpc>
              <a:buNone/>
            </a:pPr>
            <a:r>
              <a:rPr lang="en-US" sz="3200" dirty="0"/>
              <a:t>Below is a list of </a:t>
            </a:r>
            <a:r>
              <a:rPr lang="en-US" sz="3200" b="1" i="1" dirty="0">
                <a:solidFill>
                  <a:srgbClr val="7030A0"/>
                </a:solidFill>
              </a:rPr>
              <a:t>negative </a:t>
            </a:r>
            <a:r>
              <a:rPr lang="en-US" sz="3200" b="1" dirty="0">
                <a:solidFill>
                  <a:srgbClr val="7030A0"/>
                </a:solidFill>
              </a:rPr>
              <a:t>emotions</a:t>
            </a:r>
            <a:r>
              <a:rPr lang="en-US" sz="3200" dirty="0"/>
              <a:t>. Put a check beside those you are feeling now or have felt recently</a:t>
            </a:r>
            <a:r>
              <a:rPr lang="en-US" sz="3200" dirty="0" smtClean="0"/>
              <a:t>.</a:t>
            </a:r>
          </a:p>
          <a:p>
            <a:pPr marL="0" indent="0" algn="ctr">
              <a:lnSpc>
                <a:spcPct val="100000"/>
              </a:lnSpc>
              <a:buNone/>
            </a:pPr>
            <a:endParaRPr lang="en-US" sz="3200" dirty="0" smtClean="0"/>
          </a:p>
          <a:p>
            <a:pPr marL="0" indent="0" algn="ctr">
              <a:lnSpc>
                <a:spcPct val="100000"/>
              </a:lnSpc>
              <a:buNone/>
            </a:pPr>
            <a:r>
              <a:rPr lang="tr-TR" sz="3200" i="1" dirty="0"/>
              <a:t>Aşağıda </a:t>
            </a:r>
            <a:r>
              <a:rPr lang="tr-TR" sz="3200" b="1" i="1" dirty="0" smtClean="0">
                <a:solidFill>
                  <a:srgbClr val="7030A0"/>
                </a:solidFill>
              </a:rPr>
              <a:t>negatif </a:t>
            </a:r>
            <a:r>
              <a:rPr lang="tr-TR" sz="3200" b="1" i="1" dirty="0">
                <a:solidFill>
                  <a:srgbClr val="7030A0"/>
                </a:solidFill>
              </a:rPr>
              <a:t>duyguların</a:t>
            </a:r>
            <a:r>
              <a:rPr lang="tr-TR" sz="3200" i="1" dirty="0"/>
              <a:t> bir listesi bulunmaktadır. Şu an hissettiğiniz veya yakın zamanda hissettiklerinizin yanına bir işaret koyun</a:t>
            </a:r>
            <a:r>
              <a:rPr lang="tr-TR" sz="3200" i="1" dirty="0" smtClean="0"/>
              <a:t>.</a:t>
            </a:r>
            <a:endParaRPr lang="en-US" sz="3200" dirty="0"/>
          </a:p>
          <a:p>
            <a:pPr marL="0" indent="0" algn="ctr">
              <a:lnSpc>
                <a:spcPct val="100000"/>
              </a:lnSpc>
              <a:buNone/>
            </a:pPr>
            <a:r>
              <a:rPr lang="en-US" sz="3200" dirty="0"/>
              <a:t> </a:t>
            </a:r>
          </a:p>
        </p:txBody>
      </p:sp>
      <p:sp>
        <p:nvSpPr>
          <p:cNvPr id="5" name="Title 1"/>
          <p:cNvSpPr txBox="1">
            <a:spLocks/>
          </p:cNvSpPr>
          <p:nvPr/>
        </p:nvSpPr>
        <p:spPr>
          <a:xfrm>
            <a:off x="160312" y="447461"/>
            <a:ext cx="7886700" cy="170680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spcBef>
                <a:spcPts val="0"/>
              </a:spcBef>
            </a:pPr>
            <a:r>
              <a:rPr lang="en-US" sz="4000" b="1" smtClean="0">
                <a:solidFill>
                  <a:schemeClr val="bg1"/>
                </a:solidFill>
                <a:latin typeface="+mn-lt"/>
              </a:rPr>
              <a:t>RATE YOURSELF</a:t>
            </a:r>
            <a:br>
              <a:rPr lang="en-US" sz="4000" b="1" smtClean="0">
                <a:solidFill>
                  <a:schemeClr val="bg1"/>
                </a:solidFill>
                <a:latin typeface="+mn-lt"/>
              </a:rPr>
            </a:br>
            <a:r>
              <a:rPr lang="en-US" sz="4000" b="1" i="1" smtClean="0">
                <a:solidFill>
                  <a:schemeClr val="bg1"/>
                </a:solidFill>
                <a:latin typeface="+mn-lt"/>
              </a:rPr>
              <a:t>KENDİNİZİ DEĞERLENDİRİN</a:t>
            </a:r>
            <a:endParaRPr lang="en-US" sz="4000" i="1" dirty="0">
              <a:solidFill>
                <a:schemeClr val="bg1"/>
              </a:solidFill>
              <a:latin typeface="+mn-lt"/>
            </a:endParaRPr>
          </a:p>
        </p:txBody>
      </p:sp>
    </p:spTree>
    <p:extLst>
      <p:ext uri="{BB962C8B-B14F-4D97-AF65-F5344CB8AC3E}">
        <p14:creationId xmlns:p14="http://schemas.microsoft.com/office/powerpoint/2010/main" val="605061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192505" y="2295297"/>
            <a:ext cx="8791074" cy="2267405"/>
          </a:xfrm>
        </p:spPr>
        <p:txBody>
          <a:bodyPr/>
          <a:lstStyle/>
          <a:p>
            <a:pPr marL="370350" indent="-370350">
              <a:lnSpc>
                <a:spcPct val="100000"/>
              </a:lnSpc>
              <a:buFont typeface="+mj-lt"/>
              <a:buAutoNum type="arabicPeriod"/>
            </a:pPr>
            <a:r>
              <a:rPr lang="en-US" dirty="0" smtClean="0"/>
              <a:t>Search </a:t>
            </a:r>
            <a:r>
              <a:rPr lang="en-US" dirty="0"/>
              <a:t>for Bible verses that promise the positive emotions you need. Look up the promises in various versions. Type or write out these promises on cards and put them in strategic places where you can read them often</a:t>
            </a:r>
            <a:r>
              <a:rPr lang="en-US" dirty="0" smtClean="0"/>
              <a:t>. </a:t>
            </a:r>
            <a:endParaRPr lang="en-US" dirty="0"/>
          </a:p>
        </p:txBody>
      </p:sp>
      <p:sp>
        <p:nvSpPr>
          <p:cNvPr id="6" name="Title 1"/>
          <p:cNvSpPr>
            <a:spLocks noGrp="1"/>
          </p:cNvSpPr>
          <p:nvPr>
            <p:ph type="title"/>
          </p:nvPr>
        </p:nvSpPr>
        <p:spPr>
          <a:xfrm>
            <a:off x="-77202" y="365126"/>
            <a:ext cx="7886700" cy="1325563"/>
          </a:xfrm>
        </p:spPr>
        <p:txBody>
          <a:bodyPr>
            <a:noAutofit/>
          </a:bodyPr>
          <a:lstStyle/>
          <a:p>
            <a:r>
              <a:rPr lang="en-US" sz="3600" b="1" dirty="0">
                <a:solidFill>
                  <a:schemeClr val="bg1"/>
                </a:solidFill>
                <a:latin typeface="+mn-lt"/>
              </a:rPr>
              <a:t>PERSONAL </a:t>
            </a:r>
            <a:r>
              <a:rPr lang="en-US" sz="3600" b="1" dirty="0" smtClean="0">
                <a:solidFill>
                  <a:schemeClr val="bg1"/>
                </a:solidFill>
                <a:latin typeface="+mn-lt"/>
              </a:rPr>
              <a:t>GROWTH EXERCISES</a:t>
            </a:r>
            <a:r>
              <a:rPr lang="en-US" sz="3600" b="1" dirty="0">
                <a:solidFill>
                  <a:schemeClr val="bg1"/>
                </a:solidFill>
                <a:latin typeface="+mn-lt"/>
              </a:rPr>
              <a:t/>
            </a:r>
            <a:br>
              <a:rPr lang="en-US" sz="3600" b="1" dirty="0">
                <a:solidFill>
                  <a:schemeClr val="bg1"/>
                </a:solidFill>
                <a:latin typeface="+mn-lt"/>
              </a:rPr>
            </a:br>
            <a:r>
              <a:rPr lang="en-US" sz="3600" b="1" i="1" dirty="0">
                <a:solidFill>
                  <a:schemeClr val="bg1"/>
                </a:solidFill>
                <a:latin typeface="+mn-lt"/>
              </a:rPr>
              <a:t>KİŞİSEL GELİŞİM </a:t>
            </a:r>
            <a:r>
              <a:rPr lang="en-US" sz="3600" b="1" i="1" dirty="0" smtClean="0">
                <a:solidFill>
                  <a:schemeClr val="bg1"/>
                </a:solidFill>
                <a:latin typeface="+mn-lt"/>
              </a:rPr>
              <a:t>EGZERSİZLERİ</a:t>
            </a:r>
            <a:endParaRPr lang="en-US" sz="3600" i="1" dirty="0">
              <a:solidFill>
                <a:schemeClr val="bg1"/>
              </a:solidFill>
              <a:latin typeface="+mn-lt"/>
            </a:endParaRPr>
          </a:p>
        </p:txBody>
      </p:sp>
      <p:sp>
        <p:nvSpPr>
          <p:cNvPr id="7" name="Content Placeholder 2"/>
          <p:cNvSpPr txBox="1">
            <a:spLocks/>
          </p:cNvSpPr>
          <p:nvPr/>
        </p:nvSpPr>
        <p:spPr>
          <a:xfrm>
            <a:off x="192505" y="4562702"/>
            <a:ext cx="8791074" cy="22952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70350" indent="-370350">
              <a:lnSpc>
                <a:spcPct val="110000"/>
              </a:lnSpc>
              <a:buFont typeface="+mj-lt"/>
              <a:buAutoNum type="arabicPeriod"/>
            </a:pPr>
            <a:r>
              <a:rPr lang="en-US" sz="2900" i="1" dirty="0" err="1" smtClean="0"/>
              <a:t>İhtiyacınız</a:t>
            </a:r>
            <a:r>
              <a:rPr lang="en-US" sz="2900" i="1" dirty="0" smtClean="0"/>
              <a:t> </a:t>
            </a:r>
            <a:r>
              <a:rPr lang="en-US" sz="2900" i="1" dirty="0" err="1"/>
              <a:t>olan</a:t>
            </a:r>
            <a:r>
              <a:rPr lang="en-US" sz="2900" i="1" dirty="0"/>
              <a:t> </a:t>
            </a:r>
            <a:r>
              <a:rPr lang="en-US" sz="2900" i="1" dirty="0" err="1"/>
              <a:t>pozitif</a:t>
            </a:r>
            <a:r>
              <a:rPr lang="en-US" sz="2900" i="1" dirty="0"/>
              <a:t> </a:t>
            </a:r>
            <a:r>
              <a:rPr lang="en-US" sz="2900" i="1" dirty="0" err="1"/>
              <a:t>duyguları</a:t>
            </a:r>
            <a:r>
              <a:rPr lang="en-US" sz="2900" i="1" dirty="0"/>
              <a:t> </a:t>
            </a:r>
            <a:r>
              <a:rPr lang="en-US" sz="2900" i="1" dirty="0" err="1"/>
              <a:t>vaat</a:t>
            </a:r>
            <a:r>
              <a:rPr lang="en-US" sz="2900" i="1" dirty="0"/>
              <a:t> </a:t>
            </a:r>
            <a:r>
              <a:rPr lang="en-US" sz="2900" i="1" dirty="0" err="1"/>
              <a:t>eden</a:t>
            </a:r>
            <a:r>
              <a:rPr lang="en-US" sz="2900" i="1" dirty="0"/>
              <a:t> </a:t>
            </a:r>
            <a:r>
              <a:rPr lang="en-US" sz="2900" i="1" dirty="0" err="1"/>
              <a:t>Kutsal</a:t>
            </a:r>
            <a:r>
              <a:rPr lang="en-US" sz="2900" i="1" dirty="0"/>
              <a:t> </a:t>
            </a:r>
            <a:r>
              <a:rPr lang="en-US" sz="2900" i="1" dirty="0" err="1"/>
              <a:t>Kitap</a:t>
            </a:r>
            <a:r>
              <a:rPr lang="en-US" sz="2900" i="1" dirty="0"/>
              <a:t> </a:t>
            </a:r>
            <a:r>
              <a:rPr lang="en-US" sz="2900" i="1" dirty="0" err="1"/>
              <a:t>ayetlerini</a:t>
            </a:r>
            <a:r>
              <a:rPr lang="en-US" sz="2900" i="1" dirty="0"/>
              <a:t> </a:t>
            </a:r>
            <a:r>
              <a:rPr lang="en-US" sz="2900" i="1" dirty="0" err="1"/>
              <a:t>arayın</a:t>
            </a:r>
            <a:r>
              <a:rPr lang="en-US" sz="2900" i="1" dirty="0"/>
              <a:t>. </a:t>
            </a:r>
            <a:r>
              <a:rPr lang="en-US" sz="2900" i="1" dirty="0" err="1"/>
              <a:t>Çeşitli</a:t>
            </a:r>
            <a:r>
              <a:rPr lang="en-US" sz="2900" i="1" dirty="0"/>
              <a:t> </a:t>
            </a:r>
            <a:r>
              <a:rPr lang="en-US" sz="2900" i="1" dirty="0" err="1"/>
              <a:t>versiyonlarda</a:t>
            </a:r>
            <a:r>
              <a:rPr lang="en-US" sz="2900" i="1" dirty="0"/>
              <a:t> </a:t>
            </a:r>
            <a:r>
              <a:rPr lang="en-US" sz="2900" i="1" dirty="0" err="1"/>
              <a:t>vaatleri</a:t>
            </a:r>
            <a:r>
              <a:rPr lang="en-US" sz="2900" i="1" dirty="0"/>
              <a:t> </a:t>
            </a:r>
            <a:r>
              <a:rPr lang="en-US" sz="2900" i="1" dirty="0" err="1"/>
              <a:t>araştırın</a:t>
            </a:r>
            <a:r>
              <a:rPr lang="en-US" sz="2900" i="1" dirty="0"/>
              <a:t>. Bu </a:t>
            </a:r>
            <a:r>
              <a:rPr lang="en-US" sz="2900" i="1" dirty="0" err="1"/>
              <a:t>vaatleri</a:t>
            </a:r>
            <a:r>
              <a:rPr lang="en-US" sz="2900" i="1" dirty="0"/>
              <a:t> </a:t>
            </a:r>
            <a:r>
              <a:rPr lang="en-US" sz="2900" i="1" dirty="0" err="1"/>
              <a:t>kartlara</a:t>
            </a:r>
            <a:r>
              <a:rPr lang="en-US" sz="2900" i="1" dirty="0"/>
              <a:t> </a:t>
            </a:r>
            <a:r>
              <a:rPr lang="en-US" sz="2900" i="1" dirty="0" err="1"/>
              <a:t>yazın</a:t>
            </a:r>
            <a:r>
              <a:rPr lang="en-US" sz="2900" i="1" dirty="0"/>
              <a:t> </a:t>
            </a:r>
            <a:r>
              <a:rPr lang="en-US" sz="2900" i="1" dirty="0" err="1"/>
              <a:t>ve</a:t>
            </a:r>
            <a:r>
              <a:rPr lang="en-US" sz="2900" i="1" dirty="0"/>
              <a:t> </a:t>
            </a:r>
            <a:r>
              <a:rPr lang="en-US" sz="2900" i="1" dirty="0" err="1"/>
              <a:t>onları</a:t>
            </a:r>
            <a:r>
              <a:rPr lang="en-US" sz="2900" i="1" dirty="0"/>
              <a:t> </a:t>
            </a:r>
            <a:r>
              <a:rPr lang="en-US" sz="2900" i="1" dirty="0" err="1"/>
              <a:t>sık</a:t>
            </a:r>
            <a:r>
              <a:rPr lang="en-US" sz="2900" i="1" dirty="0"/>
              <a:t> </a:t>
            </a:r>
            <a:r>
              <a:rPr lang="en-US" sz="2900" i="1" dirty="0" err="1"/>
              <a:t>sık</a:t>
            </a:r>
            <a:r>
              <a:rPr lang="en-US" sz="2900" i="1" dirty="0"/>
              <a:t> </a:t>
            </a:r>
            <a:r>
              <a:rPr lang="en-US" sz="2900" i="1" dirty="0" err="1"/>
              <a:t>okuyabileceğiniz</a:t>
            </a:r>
            <a:r>
              <a:rPr lang="en-US" sz="2900" i="1" dirty="0"/>
              <a:t> </a:t>
            </a:r>
            <a:r>
              <a:rPr lang="en-US" sz="2900" i="1" dirty="0" err="1"/>
              <a:t>stratejik</a:t>
            </a:r>
            <a:r>
              <a:rPr lang="en-US" sz="2900" i="1" dirty="0"/>
              <a:t> </a:t>
            </a:r>
            <a:r>
              <a:rPr lang="en-US" sz="2900" i="1" dirty="0" err="1"/>
              <a:t>yerlere</a:t>
            </a:r>
            <a:r>
              <a:rPr lang="en-US" sz="2900" i="1" dirty="0"/>
              <a:t> </a:t>
            </a:r>
            <a:r>
              <a:rPr lang="en-US" sz="2900" i="1" dirty="0" err="1"/>
              <a:t>yerleştirin</a:t>
            </a:r>
            <a:r>
              <a:rPr lang="en-US" sz="2900" i="1" dirty="0"/>
              <a:t>.</a:t>
            </a:r>
          </a:p>
        </p:txBody>
      </p:sp>
    </p:spTree>
    <p:extLst>
      <p:ext uri="{BB962C8B-B14F-4D97-AF65-F5344CB8AC3E}">
        <p14:creationId xmlns:p14="http://schemas.microsoft.com/office/powerpoint/2010/main" val="3673152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371979" y="3088366"/>
            <a:ext cx="8579516" cy="2702833"/>
          </a:xfrm>
        </p:spPr>
        <p:txBody>
          <a:bodyPr>
            <a:noAutofit/>
          </a:bodyPr>
          <a:lstStyle/>
          <a:p>
            <a:pPr marL="0" indent="0" algn="ctr">
              <a:lnSpc>
                <a:spcPct val="120000"/>
              </a:lnSpc>
              <a:buNone/>
            </a:pPr>
            <a:r>
              <a:rPr lang="en-US" sz="3200" dirty="0"/>
              <a:t>With God’s help we can choose to replace negative emotions with positive ones</a:t>
            </a:r>
            <a:r>
              <a:rPr lang="en-US" sz="3200" dirty="0" smtClean="0"/>
              <a:t>.</a:t>
            </a:r>
          </a:p>
          <a:p>
            <a:pPr marL="0" indent="0" algn="ctr">
              <a:lnSpc>
                <a:spcPct val="120000"/>
              </a:lnSpc>
              <a:buNone/>
            </a:pPr>
            <a:r>
              <a:rPr lang="en-US" sz="3200" i="1" dirty="0" err="1"/>
              <a:t>Rab’bin</a:t>
            </a:r>
            <a:r>
              <a:rPr lang="en-US" sz="3200" i="1" dirty="0"/>
              <a:t> </a:t>
            </a:r>
            <a:r>
              <a:rPr lang="en-US" sz="3200" i="1" dirty="0" err="1"/>
              <a:t>yardımıyla</a:t>
            </a:r>
            <a:r>
              <a:rPr lang="en-US" sz="3200" i="1" dirty="0"/>
              <a:t> </a:t>
            </a:r>
            <a:r>
              <a:rPr lang="en-US" sz="3200" i="1" dirty="0" err="1"/>
              <a:t>olumsuz</a:t>
            </a:r>
            <a:r>
              <a:rPr lang="en-US" sz="3200" i="1" dirty="0"/>
              <a:t> </a:t>
            </a:r>
            <a:r>
              <a:rPr lang="en-US" sz="3200" i="1" dirty="0" err="1"/>
              <a:t>duyguları</a:t>
            </a:r>
            <a:r>
              <a:rPr lang="en-US" sz="3200" i="1" dirty="0"/>
              <a:t> </a:t>
            </a:r>
            <a:r>
              <a:rPr lang="en-US" sz="3200" i="1" dirty="0" err="1"/>
              <a:t>olumlu</a:t>
            </a:r>
            <a:r>
              <a:rPr lang="en-US" sz="3200" i="1" dirty="0"/>
              <a:t> </a:t>
            </a:r>
            <a:r>
              <a:rPr lang="en-US" sz="3200" i="1" dirty="0" err="1"/>
              <a:t>duygularla</a:t>
            </a:r>
            <a:r>
              <a:rPr lang="en-US" sz="3200" i="1" dirty="0"/>
              <a:t> </a:t>
            </a:r>
            <a:r>
              <a:rPr lang="en-US" sz="3200" i="1" dirty="0" err="1"/>
              <a:t>değiştirmeyi</a:t>
            </a:r>
            <a:r>
              <a:rPr lang="en-US" sz="3200" i="1" dirty="0"/>
              <a:t> </a:t>
            </a:r>
            <a:r>
              <a:rPr lang="en-US" sz="3200" i="1" dirty="0" err="1"/>
              <a:t>tercih</a:t>
            </a:r>
            <a:r>
              <a:rPr lang="en-US" sz="3200" i="1" dirty="0"/>
              <a:t> </a:t>
            </a:r>
            <a:r>
              <a:rPr lang="en-US" sz="3200" i="1" dirty="0" err="1"/>
              <a:t>edebiliriz</a:t>
            </a:r>
            <a:r>
              <a:rPr lang="en-US" sz="3200" i="1" dirty="0"/>
              <a:t>.</a:t>
            </a:r>
          </a:p>
        </p:txBody>
      </p:sp>
      <p:sp>
        <p:nvSpPr>
          <p:cNvPr id="6" name="Title 1"/>
          <p:cNvSpPr>
            <a:spLocks noGrp="1"/>
          </p:cNvSpPr>
          <p:nvPr>
            <p:ph type="title"/>
          </p:nvPr>
        </p:nvSpPr>
        <p:spPr>
          <a:xfrm>
            <a:off x="371978" y="782218"/>
            <a:ext cx="5467350" cy="1325563"/>
          </a:xfrm>
        </p:spPr>
        <p:txBody>
          <a:bodyPr>
            <a:normAutofit/>
          </a:bodyPr>
          <a:lstStyle/>
          <a:p>
            <a:r>
              <a:rPr lang="en-US" sz="4000" b="1" dirty="0">
                <a:solidFill>
                  <a:schemeClr val="bg1"/>
                </a:solidFill>
                <a:latin typeface="+mn-lt"/>
              </a:rPr>
              <a:t>SUCCESS PRINCIPLE </a:t>
            </a:r>
            <a:r>
              <a:rPr lang="en-US" sz="4000" b="1" i="1" dirty="0">
                <a:solidFill>
                  <a:schemeClr val="bg1"/>
                </a:solidFill>
                <a:latin typeface="+mn-lt"/>
              </a:rPr>
              <a:t>BAŞARI </a:t>
            </a:r>
            <a:r>
              <a:rPr lang="en-US" sz="4000" b="1" i="1" dirty="0" smtClean="0">
                <a:solidFill>
                  <a:schemeClr val="bg1"/>
                </a:solidFill>
                <a:latin typeface="+mn-lt"/>
              </a:rPr>
              <a:t>İLKESİ</a:t>
            </a:r>
            <a:endParaRPr lang="en-US" sz="4000" i="1" dirty="0">
              <a:solidFill>
                <a:schemeClr val="bg1"/>
              </a:solidFill>
              <a:latin typeface="+mn-lt"/>
            </a:endParaRPr>
          </a:p>
        </p:txBody>
      </p:sp>
    </p:spTree>
    <p:extLst>
      <p:ext uri="{BB962C8B-B14F-4D97-AF65-F5344CB8AC3E}">
        <p14:creationId xmlns:p14="http://schemas.microsoft.com/office/powerpoint/2010/main" val="14885520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Content Placeholder 2"/>
          <p:cNvSpPr>
            <a:spLocks noGrp="1"/>
          </p:cNvSpPr>
          <p:nvPr>
            <p:ph idx="1"/>
          </p:nvPr>
        </p:nvSpPr>
        <p:spPr>
          <a:xfrm>
            <a:off x="0" y="2245895"/>
            <a:ext cx="9144000" cy="4612105"/>
          </a:xfrm>
        </p:spPr>
        <p:txBody>
          <a:bodyPr>
            <a:normAutofit fontScale="92500" lnSpcReduction="10000"/>
          </a:bodyPr>
          <a:lstStyle/>
          <a:p>
            <a:pPr marL="0" indent="0" algn="ctr">
              <a:buNone/>
            </a:pPr>
            <a:r>
              <a:rPr lang="en-US" dirty="0"/>
              <a:t>Dear Heavenly Father, Thank You for happiness. Thank You that You are interested in our happiness and want me to live in Your presence where there is fullness of joy. Help me to live in that knowledge and banish the negative thoughts that sometimes plague me. Lord, let nothing steal my joy and peace. I choose today to trust You and to accept the happiness You offer</a:t>
            </a:r>
            <a:r>
              <a:rPr lang="en-US" dirty="0" smtClean="0"/>
              <a:t>.</a:t>
            </a:r>
          </a:p>
          <a:p>
            <a:pPr marL="0" indent="0" algn="ctr">
              <a:buNone/>
            </a:pPr>
            <a:r>
              <a:rPr lang="tr-TR" i="1" dirty="0"/>
              <a:t>Sevgili Göksel Babam, mutluluk için teşekkürler. Mutluluğumla ilgilendiğin ve sevinç dolu olan Varlığında yaşamamı istediğin için teşekkür ederim. Bunu bilerek yaşamamda ve bazen beni rahatsız eden olumsuz düşünceleri ortadan kaldırmamda bana yardımcı ol. </a:t>
            </a:r>
            <a:r>
              <a:rPr lang="tr-TR" i="1" dirty="0" err="1"/>
              <a:t>Rab’bim</a:t>
            </a:r>
            <a:r>
              <a:rPr lang="tr-TR" i="1" dirty="0"/>
              <a:t>, hiçbir şeyin sevincimi ve huzurumu çalmasına izin verme. Bugün Sana güvenmeyi ve sunduğun mutluluğu kabul etmeyi seçiyorum.</a:t>
            </a:r>
            <a:endParaRPr lang="en-US" i="1" dirty="0"/>
          </a:p>
          <a:p>
            <a:pPr marL="0" indent="0" algn="ctr">
              <a:buNone/>
            </a:pPr>
            <a:endParaRPr lang="en-US" dirty="0"/>
          </a:p>
        </p:txBody>
      </p:sp>
      <p:sp>
        <p:nvSpPr>
          <p:cNvPr id="5" name="Title 1"/>
          <p:cNvSpPr txBox="1">
            <a:spLocks/>
          </p:cNvSpPr>
          <p:nvPr/>
        </p:nvSpPr>
        <p:spPr>
          <a:xfrm>
            <a:off x="371475" y="465220"/>
            <a:ext cx="7886700" cy="212182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smtClean="0">
                <a:solidFill>
                  <a:srgbClr val="7030A0"/>
                </a:solidFill>
                <a:latin typeface="+mn-lt"/>
              </a:rPr>
              <a:t>MY PRAYER FOR TODAY</a:t>
            </a:r>
            <a:br>
              <a:rPr lang="en-US" sz="4000" b="1" dirty="0" smtClean="0">
                <a:solidFill>
                  <a:srgbClr val="7030A0"/>
                </a:solidFill>
                <a:latin typeface="+mn-lt"/>
              </a:rPr>
            </a:br>
            <a:r>
              <a:rPr lang="en-US" sz="4000" b="1" i="1" dirty="0" smtClean="0">
                <a:solidFill>
                  <a:srgbClr val="7030A0"/>
                </a:solidFill>
                <a:latin typeface="+mn-lt"/>
              </a:rPr>
              <a:t>BUGÜN İÇİN DUAM</a:t>
            </a:r>
            <a:endParaRPr lang="en-US" sz="4000" i="1" dirty="0">
              <a:solidFill>
                <a:srgbClr val="7030A0"/>
              </a:solidFill>
              <a:latin typeface="+mn-lt"/>
            </a:endParaRPr>
          </a:p>
        </p:txBody>
      </p:sp>
    </p:spTree>
    <p:extLst>
      <p:ext uri="{BB962C8B-B14F-4D97-AF65-F5344CB8AC3E}">
        <p14:creationId xmlns:p14="http://schemas.microsoft.com/office/powerpoint/2010/main" val="188462718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177</TotalTime>
  <Words>825</Words>
  <Application>Microsoft Macintosh PowerPoint</Application>
  <PresentationFormat>On-screen Show (4:3)</PresentationFormat>
  <Paragraphs>180</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Palatino Linotype</vt:lpstr>
      <vt:lpstr>Office Theme</vt:lpstr>
      <vt:lpstr>PowerPoint Presentation</vt:lpstr>
      <vt:lpstr>PowerPoint Presentation</vt:lpstr>
      <vt:lpstr>PowerPoint Presentation</vt:lpstr>
      <vt:lpstr>PowerPoint Presentation</vt:lpstr>
      <vt:lpstr>PowerPoint Presentation</vt:lpstr>
      <vt:lpstr> </vt:lpstr>
      <vt:lpstr>PowerPoint Presentation</vt:lpstr>
      <vt:lpstr>PERSONAL GROWTH EXERCISES KİŞİSEL GELİŞİM EGZERSİZLERİ</vt:lpstr>
      <vt:lpstr>SUCCESS PRINCIPLE BAŞARI İLKESİ</vt:lpstr>
      <vt:lpstr>PowerPoint Presentation</vt:lpstr>
    </vt:vector>
  </TitlesOfParts>
  <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Arrais, Raquel</dc:creator>
  <cp:lastModifiedBy>Microsoft Office User</cp:lastModifiedBy>
  <cp:revision>20</cp:revision>
  <dcterms:created xsi:type="dcterms:W3CDTF">2016-03-01T19:37:55Z</dcterms:created>
  <dcterms:modified xsi:type="dcterms:W3CDTF">2018-03-23T18:53:31Z</dcterms:modified>
</cp:coreProperties>
</file>