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69" r:id="rId2"/>
    <p:sldId id="267" r:id="rId3"/>
    <p:sldId id="257" r:id="rId4"/>
    <p:sldId id="268" r:id="rId5"/>
    <p:sldId id="258" r:id="rId6"/>
    <p:sldId id="259" r:id="rId7"/>
    <p:sldId id="260" r:id="rId8"/>
    <p:sldId id="261" r:id="rId9"/>
    <p:sldId id="262"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412"/>
    <p:restoredTop sz="69231"/>
  </p:normalViewPr>
  <p:slideViewPr>
    <p:cSldViewPr snapToGrid="0" snapToObjects="1">
      <p:cViewPr varScale="1">
        <p:scale>
          <a:sx n="72" d="100"/>
          <a:sy n="72" d="100"/>
        </p:scale>
        <p:origin x="1560" y="200"/>
      </p:cViewPr>
      <p:guideLst/>
    </p:cSldViewPr>
  </p:slideViewPr>
  <p:notesTextViewPr>
    <p:cViewPr>
      <p:scale>
        <a:sx n="1" d="1"/>
        <a:sy n="1" d="1"/>
      </p:scale>
      <p:origin x="0" y="0"/>
    </p:cViewPr>
  </p:notesTextViewPr>
  <p:notesViewPr>
    <p:cSldViewPr snapToGrid="0" snapToObjects="1">
      <p:cViewPr>
        <p:scale>
          <a:sx n="46" d="100"/>
          <a:sy n="46" d="100"/>
        </p:scale>
        <p:origin x="3232" y="24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E49726-FD61-E041-B839-1F7C94CC3168}"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76667-B5EB-AC42-B7AC-EFE91990B087}" type="slidenum">
              <a:rPr lang="en-US" smtClean="0"/>
              <a:t>‹#›</a:t>
            </a:fld>
            <a:endParaRPr lang="en-US"/>
          </a:p>
        </p:txBody>
      </p:sp>
    </p:spTree>
    <p:extLst>
      <p:ext uri="{BB962C8B-B14F-4D97-AF65-F5344CB8AC3E}">
        <p14:creationId xmlns:p14="http://schemas.microsoft.com/office/powerpoint/2010/main" val="1635874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907105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 LOVING WOMAN</a:t>
            </a:r>
            <a:endParaRPr lang="en-US" b="1" i="1" dirty="0" smtClean="0"/>
          </a:p>
          <a:p>
            <a:r>
              <a:rPr lang="tr-TR" sz="1200" b="1" i="1" kern="1200" dirty="0" smtClean="0">
                <a:solidFill>
                  <a:schemeClr val="tx1"/>
                </a:solidFill>
                <a:effectLst/>
                <a:latin typeface="+mn-lt"/>
                <a:ea typeface="+mn-ea"/>
                <a:cs typeface="+mn-cs"/>
              </a:rPr>
              <a:t>SEVEN BİR KADIN</a:t>
            </a:r>
            <a:r>
              <a:rPr lang="en-US" i="1" dirty="0" smtClean="0">
                <a:effectLst/>
              </a:rPr>
              <a:t> </a:t>
            </a:r>
            <a:endParaRPr lang="en-US" i="1" dirty="0"/>
          </a:p>
        </p:txBody>
      </p:sp>
      <p:sp>
        <p:nvSpPr>
          <p:cNvPr id="4" name="Slide Number Placeholder 3"/>
          <p:cNvSpPr>
            <a:spLocks noGrp="1"/>
          </p:cNvSpPr>
          <p:nvPr>
            <p:ph type="sldNum" sz="quarter" idx="10"/>
          </p:nvPr>
        </p:nvSpPr>
        <p:spPr/>
        <p:txBody>
          <a:bodyPr/>
          <a:lstStyle/>
          <a:p>
            <a:fld id="{0CD76667-B5EB-AC42-B7AC-EFE91990B087}" type="slidenum">
              <a:rPr lang="en-US" smtClean="0"/>
              <a:t>2</a:t>
            </a:fld>
            <a:endParaRPr lang="en-US"/>
          </a:p>
        </p:txBody>
      </p:sp>
    </p:spTree>
    <p:extLst>
      <p:ext uri="{BB962C8B-B14F-4D97-AF65-F5344CB8AC3E}">
        <p14:creationId xmlns:p14="http://schemas.microsoft.com/office/powerpoint/2010/main" val="2059845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people don’t hide a light.... You should be a light for other people.</a:t>
            </a:r>
          </a:p>
          <a:p>
            <a:r>
              <a:rPr lang="en-US" sz="1200" kern="1200" dirty="0" smtClean="0">
                <a:solidFill>
                  <a:schemeClr val="tx1"/>
                </a:solidFill>
                <a:effectLst/>
                <a:latin typeface="+mn-lt"/>
                <a:ea typeface="+mn-ea"/>
                <a:cs typeface="+mn-cs"/>
              </a:rPr>
              <a:t>Live so that they will see the good things you do and will praise your Father in heaven.”</a:t>
            </a:r>
          </a:p>
          <a:p>
            <a:r>
              <a:rPr lang="en-US" sz="1200" kern="1200" dirty="0" smtClean="0">
                <a:solidFill>
                  <a:schemeClr val="tx1"/>
                </a:solidFill>
                <a:effectLst/>
                <a:latin typeface="+mn-lt"/>
                <a:ea typeface="+mn-ea"/>
                <a:cs typeface="+mn-cs"/>
              </a:rPr>
              <a:t>Matthew 5:15,16 </a:t>
            </a:r>
            <a:r>
              <a:rPr lang="en-US" sz="1200" i="1" kern="1200" dirty="0" smtClean="0">
                <a:solidFill>
                  <a:schemeClr val="tx1"/>
                </a:solidFill>
                <a:effectLst/>
                <a:latin typeface="+mn-lt"/>
                <a:ea typeface="+mn-ea"/>
                <a:cs typeface="+mn-cs"/>
              </a:rPr>
              <a:t>(NCV</a:t>
            </a:r>
            <a:r>
              <a:rPr lang="en-US" sz="1200" kern="1200" dirty="0" smtClean="0">
                <a:solidFill>
                  <a:schemeClr val="tx1"/>
                </a:solidFill>
                <a:effectLst/>
                <a:latin typeface="+mn-lt"/>
                <a:ea typeface="+mn-ea"/>
                <a:cs typeface="+mn-cs"/>
              </a:rPr>
              <a:t>)</a:t>
            </a:r>
          </a:p>
          <a:p>
            <a:r>
              <a:rPr lang="tr-TR" sz="1200" i="1" kern="1200" dirty="0" smtClean="0">
                <a:solidFill>
                  <a:schemeClr val="tx1"/>
                </a:solidFill>
                <a:effectLst/>
                <a:latin typeface="+mn-lt"/>
                <a:ea typeface="+mn-ea"/>
                <a:cs typeface="+mn-cs"/>
              </a:rPr>
              <a:t>“Kimse kandil yakıp tahıl ölçeğinin altına koymaz…. </a:t>
            </a:r>
            <a:r>
              <a:rPr lang="tr-TR" sz="1200" i="1" kern="1200" baseline="300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Sizin ışığınız insanların önünde öyle parlasın ki, iyi işlerinizi görerek göklerdeki </a:t>
            </a:r>
            <a:r>
              <a:rPr lang="tr-TR" sz="1200" i="1" kern="1200" dirty="0" err="1" smtClean="0">
                <a:solidFill>
                  <a:schemeClr val="tx1"/>
                </a:solidFill>
                <a:effectLst/>
                <a:latin typeface="+mn-lt"/>
                <a:ea typeface="+mn-ea"/>
                <a:cs typeface="+mn-cs"/>
              </a:rPr>
              <a:t>Babanız'ı</a:t>
            </a:r>
            <a:r>
              <a:rPr lang="tr-TR" sz="1200" i="1" kern="1200" dirty="0" smtClean="0">
                <a:solidFill>
                  <a:schemeClr val="tx1"/>
                </a:solidFill>
                <a:effectLst/>
                <a:latin typeface="+mn-lt"/>
                <a:ea typeface="+mn-ea"/>
                <a:cs typeface="+mn-cs"/>
              </a:rPr>
              <a:t> yüceltsinler!”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Matta 5:15,16</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D76667-B5EB-AC42-B7AC-EFE91990B087}" type="slidenum">
              <a:rPr lang="en-US" smtClean="0"/>
              <a:t>3</a:t>
            </a:fld>
            <a:endParaRPr lang="en-US"/>
          </a:p>
        </p:txBody>
      </p:sp>
    </p:spTree>
    <p:extLst>
      <p:ext uri="{BB962C8B-B14F-4D97-AF65-F5344CB8AC3E}">
        <p14:creationId xmlns:p14="http://schemas.microsoft.com/office/powerpoint/2010/main" val="52844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many stories told of people who came to know and love Jesus because of the kindness and love shown to them in a time of need. Strangers to a new country need love, sick neighbors need love, struggling families need love, widows need love, young people and children need loving and attentive mature people in their lives. There are many categories of lonely or sad people who need loving friendship, and you might be the person who can show them love. Loving, kind, and compassionate people draw others to Jesus Christ. Truly caring for others is the best and easiest way to win people for Christ and the heavenly kingdom.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young woman who had arrived in a new country, lonely and afraid, found a job working for a Christian family. They loved her, provided for her, and demonstrated God’s love. They gave her a Bible to read in her own language. As she read the Bible, she said, “The story of Jesus is so beautiful.” Because of this family’s love, she became a Christian.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Bible says, “Men do not light a lamp and put it under a basket. They put it on a table so it gives light to all in the house. Let your light shine in front of men. Then they will see the good things you do and will honor your Father Who is in heaven” (Matthew 5:15, 16, </a:t>
            </a:r>
            <a:r>
              <a:rPr lang="en-US" sz="1200" i="1" kern="1200" dirty="0" smtClean="0">
                <a:solidFill>
                  <a:schemeClr val="tx1"/>
                </a:solidFill>
                <a:effectLst/>
                <a:latin typeface="+mn-lt"/>
                <a:ea typeface="+mn-ea"/>
                <a:cs typeface="+mn-cs"/>
              </a:rPr>
              <a:t>NLV).</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can be our goal—to be the woman who is so loving and compassionate that others will be drawn to Jesus Christ.  How can I communicate that love?  Let’s discuss this.</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İhtiyaç anında kendilerine gösterilen kibarlık ve sevgi sebebiyle İsa’yı tanımaya ve sevmeye gelen insanların birçok hikayesi anlatılmıştır. Gurbetçiler sevgiye muhtaçtır, hasta komşular sevgiye muhtaçtır, çırpınmakta olan aileler sevgiye muhtaçtır, dullar sevgiye muhtaçtır, gençler ve çocuklar hayatlarında onlarla ilgilenen olgun kimselere ve sevgiye muhtaçtırlar. Sevgi dolu dostluğa muhtaç olan yalnız ve üzgün insanların çok kategorisi vardır ve onlara sevgi gösterecek kişi siz olabilirsiniz. Sevgi dolu, kibar ve merhametli insanlar diğerlerini İsa Mesih’e çekerler. Başkalarını tam anlamıyla önemsemek insanları Göksel Krallığa kazanmanın en iyi ve en kolay yoludur.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Yeni bir ülkeye gelen yalnız ve korkmuş genç bir kadın, Hıristiyan bir aile için çalışmak üzere bir iş buldu. Genç kadını çok sevdiler, ihtiyaçlarını karşıladılar ve ona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sevgisini gösterdiler. Ona kendi dilinde okuyabilmesi için bir Kutsal Kitap verdiler. Kutsal Kitap’ı okurken “İsa’nın hikayesi çok güzel” dedi. Bu ailenin sevgisi sebebiyle genç kadın bir Hıristiyan oldu.</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Kutsal Kitap, “Kimse kandil yakıp tahıl ölçeğinin altına koymaz. Tersine, </a:t>
            </a:r>
            <a:r>
              <a:rPr lang="tr-TR" sz="1200" i="1" kern="1200" dirty="0" err="1" smtClean="0">
                <a:solidFill>
                  <a:schemeClr val="tx1"/>
                </a:solidFill>
                <a:effectLst/>
                <a:latin typeface="+mn-lt"/>
                <a:ea typeface="+mn-ea"/>
                <a:cs typeface="+mn-cs"/>
              </a:rPr>
              <a:t>kandilliğe</a:t>
            </a:r>
            <a:r>
              <a:rPr lang="tr-TR" sz="1200" i="1" kern="1200" dirty="0" smtClean="0">
                <a:solidFill>
                  <a:schemeClr val="tx1"/>
                </a:solidFill>
                <a:effectLst/>
                <a:latin typeface="+mn-lt"/>
                <a:ea typeface="+mn-ea"/>
                <a:cs typeface="+mn-cs"/>
              </a:rPr>
              <a:t> koyar; evdekilerin hepsine ışık sağlar. Sizin ışığınız insanların önünde öyle parlasın ki, iyi işlerinizi görerek göklerdeki </a:t>
            </a:r>
            <a:r>
              <a:rPr lang="tr-TR" sz="1200" i="1" kern="1200" dirty="0" err="1" smtClean="0">
                <a:solidFill>
                  <a:schemeClr val="tx1"/>
                </a:solidFill>
                <a:effectLst/>
                <a:latin typeface="+mn-lt"/>
                <a:ea typeface="+mn-ea"/>
                <a:cs typeface="+mn-cs"/>
              </a:rPr>
              <a:t>Babanız’ı</a:t>
            </a:r>
            <a:r>
              <a:rPr lang="tr-TR" sz="1200" i="1" kern="1200" dirty="0" smtClean="0">
                <a:solidFill>
                  <a:schemeClr val="tx1"/>
                </a:solidFill>
                <a:effectLst/>
                <a:latin typeface="+mn-lt"/>
                <a:ea typeface="+mn-ea"/>
                <a:cs typeface="+mn-cs"/>
              </a:rPr>
              <a:t> yüceltsinler” der. (Matta 5:15, 16)</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Başkalarını İsa Mesih’e çekecek kadar sevgi dolu ve merhametli olan bir kadın olmak bizim hedefimiz olabilir. Bu sevgiyi nasıl yansıtabilirim? Bunu tartışalım. </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CD76667-B5EB-AC42-B7AC-EFE91990B087}" type="slidenum">
              <a:rPr lang="en-US" smtClean="0"/>
              <a:t>4</a:t>
            </a:fld>
            <a:endParaRPr lang="en-US"/>
          </a:p>
        </p:txBody>
      </p:sp>
    </p:spTree>
    <p:extLst>
      <p:ext uri="{BB962C8B-B14F-4D97-AF65-F5344CB8AC3E}">
        <p14:creationId xmlns:p14="http://schemas.microsoft.com/office/powerpoint/2010/main" val="1338366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61950"/>
            <a:ext cx="2085975" cy="1563688"/>
          </a:xfrm>
        </p:spPr>
      </p:sp>
      <p:sp>
        <p:nvSpPr>
          <p:cNvPr id="3" name="Notes Placeholder 2"/>
          <p:cNvSpPr>
            <a:spLocks noGrp="1"/>
          </p:cNvSpPr>
          <p:nvPr>
            <p:ph type="body" idx="1"/>
          </p:nvPr>
        </p:nvSpPr>
        <p:spPr>
          <a:xfrm>
            <a:off x="685800" y="1926297"/>
            <a:ext cx="5486400" cy="3600450"/>
          </a:xfrm>
        </p:spPr>
        <p:txBody>
          <a:bodyPr/>
          <a:lstStyle/>
          <a:p>
            <a:r>
              <a:rPr lang="en-US" sz="1200" b="1" kern="1200" dirty="0" smtClean="0">
                <a:solidFill>
                  <a:schemeClr val="tx1"/>
                </a:solidFill>
                <a:effectLst/>
                <a:latin typeface="+mn-lt"/>
                <a:ea typeface="+mn-ea"/>
                <a:cs typeface="+mn-cs"/>
              </a:rPr>
              <a:t>LOVE LISTENS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James 1:19 says, “Everyone should be quick to listen, slow to speak.”</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Listening is one way to show love. Most of us are not very good listeners. But we can learn how to listen well.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1.</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Body Language.</a:t>
            </a:r>
            <a:r>
              <a:rPr lang="en-US" sz="1200" kern="1200" dirty="0" smtClean="0">
                <a:solidFill>
                  <a:schemeClr val="tx1"/>
                </a:solidFill>
                <a:effectLst/>
                <a:latin typeface="+mn-lt"/>
                <a:ea typeface="+mn-ea"/>
                <a:cs typeface="+mn-cs"/>
              </a:rPr>
              <a:t> Experts say that 90% of our communication is through body language.  We often say one thing but mean another, and our body language shows it. A good listener faces the person who is speaking. She maintains an open posture, with arms and legs uncrossed. She leans forward slightly and maintains eye contact at the level of the other person.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Open Questions.</a:t>
            </a:r>
            <a:r>
              <a:rPr lang="en-US" sz="1200" kern="1200" dirty="0" smtClean="0">
                <a:solidFill>
                  <a:schemeClr val="tx1"/>
                </a:solidFill>
                <a:effectLst/>
                <a:latin typeface="+mn-lt"/>
                <a:ea typeface="+mn-ea"/>
                <a:cs typeface="+mn-cs"/>
              </a:rPr>
              <a:t> Asking open questions will accomplish more than closed questions. Open questions ask for reasons, opinions, thoughts, feelings, and explanations. They allow the person to share while you listen. By contrast, closed questions ask for facts and require merely a yes or no answer. They stop people talking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Reflective Listening.</a:t>
            </a:r>
            <a:r>
              <a:rPr lang="en-US" sz="1200" kern="1200" dirty="0" smtClean="0">
                <a:solidFill>
                  <a:schemeClr val="tx1"/>
                </a:solidFill>
                <a:effectLst/>
                <a:latin typeface="+mn-lt"/>
                <a:ea typeface="+mn-ea"/>
                <a:cs typeface="+mn-cs"/>
              </a:rPr>
              <a:t> Often the one speaking has an idea and tries to express it, but it may not always come out right. The reflective listener will check back to make sure she got the right message. She will reflect what the speaker may mean. For example, “I hear you saying…” and waits to see what response comes. Love listens, hearing not only the words but the feeling behind the words. Love takes time to check if the message received is the one given.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Consider the Bible story of the woman taken in adultery (John 8:1-11). Love was demonstrated in the way Jesus dealt with this woman. The Pharisees came scolding, condemning, punishing, and shaming. Jesus communicated love. He accepted and forgave. He treated her with dignity and respect. He gave her courage. Three roadblocks to effective listening are judging, sending solutions, and avoiding the other’s concerns.</a:t>
            </a:r>
          </a:p>
          <a:p>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228600" lvl="0" indent="-228600">
              <a:buFont typeface="+mj-lt"/>
              <a:buAutoNum type="arabicPeriod"/>
            </a:pPr>
            <a:r>
              <a:rPr lang="en-US" sz="1200" kern="1200" dirty="0" smtClean="0">
                <a:solidFill>
                  <a:schemeClr val="tx1"/>
                </a:solidFill>
                <a:effectLst/>
                <a:latin typeface="+mn-lt"/>
                <a:ea typeface="+mn-ea"/>
                <a:cs typeface="+mn-cs"/>
              </a:rPr>
              <a:t>Judging includes criticizing, blaming, shaming, labelling, name calling.  Jesus said, “</a:t>
            </a:r>
            <a:r>
              <a:rPr lang="en-US" sz="1200" i="1" kern="1200" dirty="0" smtClean="0">
                <a:solidFill>
                  <a:schemeClr val="tx1"/>
                </a:solidFill>
                <a:effectLst/>
                <a:latin typeface="+mn-lt"/>
                <a:ea typeface="+mn-ea"/>
                <a:cs typeface="+mn-cs"/>
              </a:rPr>
              <a:t>Judge not.</a:t>
            </a:r>
            <a:r>
              <a:rPr lang="en-US" sz="1200" kern="1200" dirty="0" smtClean="0">
                <a:solidFill>
                  <a:schemeClr val="tx1"/>
                </a:solidFill>
                <a:effectLst/>
                <a:latin typeface="+mn-lt"/>
                <a:ea typeface="+mn-ea"/>
                <a:cs typeface="+mn-cs"/>
              </a:rPr>
              <a:t>”</a:t>
            </a:r>
          </a:p>
          <a:p>
            <a:pPr marL="228600" lvl="0" indent="-228600">
              <a:buFont typeface="+mj-lt"/>
              <a:buAutoNum type="arabicPeriod"/>
            </a:pPr>
            <a:r>
              <a:rPr lang="en-US" sz="1200" kern="1200" dirty="0" smtClean="0">
                <a:solidFill>
                  <a:schemeClr val="tx1"/>
                </a:solidFill>
                <a:effectLst/>
                <a:latin typeface="+mn-lt"/>
                <a:ea typeface="+mn-ea"/>
                <a:cs typeface="+mn-cs"/>
              </a:rPr>
              <a:t>Sending </a:t>
            </a:r>
            <a:r>
              <a:rPr lang="en-US" sz="1200" kern="1200" dirty="0" smtClean="0">
                <a:solidFill>
                  <a:schemeClr val="tx1"/>
                </a:solidFill>
                <a:effectLst/>
                <a:latin typeface="+mn-lt"/>
                <a:ea typeface="+mn-ea"/>
                <a:cs typeface="+mn-cs"/>
              </a:rPr>
              <a:t>solutions includes ordering, commanding, demanding, preaching, moralizing, advising.</a:t>
            </a:r>
          </a:p>
          <a:p>
            <a:pPr marL="228600" lvl="0" indent="-228600">
              <a:buFont typeface="+mj-lt"/>
              <a:buAutoNum type="arabicPeriod"/>
            </a:pPr>
            <a:r>
              <a:rPr lang="en-US" sz="1200" kern="1200" dirty="0" smtClean="0">
                <a:solidFill>
                  <a:schemeClr val="tx1"/>
                </a:solidFill>
                <a:effectLst/>
                <a:latin typeface="+mn-lt"/>
                <a:ea typeface="+mn-ea"/>
                <a:cs typeface="+mn-cs"/>
              </a:rPr>
              <a:t>Avoiding the other’s concerns includes diverting, distracting, arguing, reassuring, changing the subject.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tr-TR" sz="1200" b="1" i="1" kern="1200" dirty="0" smtClean="0">
                <a:solidFill>
                  <a:schemeClr val="tx1"/>
                </a:solidFill>
                <a:effectLst/>
                <a:latin typeface="+mn-lt"/>
                <a:ea typeface="+mn-ea"/>
                <a:cs typeface="+mn-cs"/>
              </a:rPr>
              <a:t>SEVGİNİN DİNLEDİĞİ ÜÇ YOL</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Yakup 1:19 “... Herkes dinlemekte çabuk, konuşmakta yavaş olsun” der. Dinlemek sevgi göstermenin bir yoludur. Çoğumuz çok iyi dinleyiciler değiliz. Fakat iyi bir dinleyici olmayı öğrenebiliriz.</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1.</a:t>
            </a:r>
            <a:r>
              <a:rPr lang="tr-TR" sz="1200" b="1" i="1" kern="1200" baseline="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Vücut </a:t>
            </a:r>
            <a:r>
              <a:rPr lang="tr-TR" sz="1200" b="1" i="1" kern="1200" dirty="0" smtClean="0">
                <a:solidFill>
                  <a:schemeClr val="tx1"/>
                </a:solidFill>
                <a:effectLst/>
                <a:latin typeface="+mn-lt"/>
                <a:ea typeface="+mn-ea"/>
                <a:cs typeface="+mn-cs"/>
              </a:rPr>
              <a:t>Dili.</a:t>
            </a:r>
            <a:r>
              <a:rPr lang="tr-TR" sz="1200" i="1" kern="1200" dirty="0" smtClean="0">
                <a:solidFill>
                  <a:schemeClr val="tx1"/>
                </a:solidFill>
                <a:effectLst/>
                <a:latin typeface="+mn-lt"/>
                <a:ea typeface="+mn-ea"/>
                <a:cs typeface="+mn-cs"/>
              </a:rPr>
              <a:t> Uzmanlar iletişimin % 90’ının vücut dili üzerinden gerçekleştiğini söylüyorlar. Genellikle bir şey söyler fakat aksini kastederiz ve vücut dilimiz bunu gösterir. İyi bir dinleyici konuşan kişiye yüzünü döner. Kollarını ve bacaklarını üst üste atmadan açık bir poz sergiler. Biraz öne eğilir ve karşısındaki insanın hizasında göz kontağını korur.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2. Açık </a:t>
            </a:r>
            <a:r>
              <a:rPr lang="tr-TR" sz="1200" b="1" i="1" kern="1200" dirty="0" smtClean="0">
                <a:solidFill>
                  <a:schemeClr val="tx1"/>
                </a:solidFill>
                <a:effectLst/>
                <a:latin typeface="+mn-lt"/>
                <a:ea typeface="+mn-ea"/>
                <a:cs typeface="+mn-cs"/>
              </a:rPr>
              <a:t>uçlu sorular. </a:t>
            </a:r>
            <a:r>
              <a:rPr lang="tr-TR" sz="1200" i="1" kern="1200" dirty="0" smtClean="0">
                <a:solidFill>
                  <a:schemeClr val="tx1"/>
                </a:solidFill>
                <a:effectLst/>
                <a:latin typeface="+mn-lt"/>
                <a:ea typeface="+mn-ea"/>
                <a:cs typeface="+mn-cs"/>
              </a:rPr>
              <a:t>Açık uçlu sorular kapalı uçlu sorulardan çok daha fazlasını başarır. Açık uçlu sorular sebepleri, fikirleri, düşünceleri, hisleri ve açıklamaları sorar. Siz dinlerken kişinin paylaşım yapmasına izin verirler. Bunun aksine kapalı uçlu sorular olgu talep eder ve sadece evet ve hayır cevaplarını gerektirirler. Kişinin konuşmasını durdururlar.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3. Yansıtıcı </a:t>
            </a:r>
            <a:r>
              <a:rPr lang="tr-TR" sz="1200" b="1" i="1" kern="1200" dirty="0" smtClean="0">
                <a:solidFill>
                  <a:schemeClr val="tx1"/>
                </a:solidFill>
                <a:effectLst/>
                <a:latin typeface="+mn-lt"/>
                <a:ea typeface="+mn-ea"/>
                <a:cs typeface="+mn-cs"/>
              </a:rPr>
              <a:t>Dinleme.</a:t>
            </a:r>
            <a:r>
              <a:rPr lang="tr-TR" sz="1200" i="1" kern="1200" dirty="0" smtClean="0">
                <a:solidFill>
                  <a:schemeClr val="tx1"/>
                </a:solidFill>
                <a:effectLst/>
                <a:latin typeface="+mn-lt"/>
                <a:ea typeface="+mn-ea"/>
                <a:cs typeface="+mn-cs"/>
              </a:rPr>
              <a:t> Genellikle konuşan kişi bir fikir sahibidir de bunu ifade etmeye çalışır fakat bu her zaman başarılı sonuçlanmaz. Yansıtıcı dinleyici doğru mesajı anladığından emin olmak için tekrardan kontrol eder. Konuşanın kastetmeye çalışıyor olabileceği şeyi yansıtır. Örneğin, “Anladığım kadarıyla...” ile cümleye başlayıp gelecek cevabı bekler. Sevgi dinler, sadece kelimeleri değil, kelimelerin arkasındaki hisleri de duyar. Sevgi verilen mesajın duyulan ile bir olup olmadığını kontrol etmek için zaman alır.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Kutsal Kitap’taki zina yapan kadının hikayesini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8:1-11’e bakınız) düşünün. Sevgi, İsa’nın bu kadınla başa çıktığı şekilde gösterilmiş. </a:t>
            </a:r>
            <a:r>
              <a:rPr lang="tr-TR" sz="1200" i="1" kern="1200" dirty="0" err="1" smtClean="0">
                <a:solidFill>
                  <a:schemeClr val="tx1"/>
                </a:solidFill>
                <a:effectLst/>
                <a:latin typeface="+mn-lt"/>
                <a:ea typeface="+mn-ea"/>
                <a:cs typeface="+mn-cs"/>
              </a:rPr>
              <a:t>Ferisililer</a:t>
            </a:r>
            <a:r>
              <a:rPr lang="tr-TR" sz="1200" i="1" kern="1200" dirty="0" smtClean="0">
                <a:solidFill>
                  <a:schemeClr val="tx1"/>
                </a:solidFill>
                <a:effectLst/>
                <a:latin typeface="+mn-lt"/>
                <a:ea typeface="+mn-ea"/>
                <a:cs typeface="+mn-cs"/>
              </a:rPr>
              <a:t> kadını azarlamış, kınamış, cezalandırmış, suçlamış ve utandırmışlar. İsa ise sevgi tebliğ etmiş. Onu kabul etmiş ve affetmiş. Ona saygı ve haysiyet ile davranmış. Ona cesaret vermiş.</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ETKİLİ DİNLEMEYE KARŞI ÜÇ BARİKAT</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1.Yargılama</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Eleştirme, suçlama, utandırma, etiketleme, isim takma barındırır.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İsa, “Başkasını yargılamayın” dedi. (Matta 7:1)</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2</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Çözüm Dayatma. </a:t>
            </a:r>
            <a:r>
              <a:rPr lang="tr-TR" sz="1200" i="1" kern="1200" dirty="0" smtClean="0">
                <a:solidFill>
                  <a:schemeClr val="tx1"/>
                </a:solidFill>
                <a:effectLst/>
                <a:latin typeface="+mn-lt"/>
                <a:ea typeface="+mn-ea"/>
                <a:cs typeface="+mn-cs"/>
              </a:rPr>
              <a:t>Emretme, komuta etme, talep etme, vaaz verme, ahlakçılık ve nasihat verme barındırır.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3</a:t>
            </a:r>
            <a:r>
              <a:rPr lang="tr-TR" sz="1200" b="1" i="1" kern="1200" dirty="0" smtClean="0">
                <a:solidFill>
                  <a:schemeClr val="tx1"/>
                </a:solidFill>
                <a:effectLst/>
                <a:latin typeface="+mn-lt"/>
                <a:ea typeface="+mn-ea"/>
                <a:cs typeface="+mn-cs"/>
              </a:rPr>
              <a:t>.</a:t>
            </a:r>
            <a:r>
              <a:rPr lang="tr-TR" sz="1200" i="1" kern="1200" dirty="0" smtClean="0">
                <a:solidFill>
                  <a:schemeClr val="tx1"/>
                </a:solidFill>
                <a:effectLst/>
                <a:latin typeface="+mn-lt"/>
                <a:ea typeface="+mn-ea"/>
                <a:cs typeface="+mn-cs"/>
              </a:rPr>
              <a:t> </a:t>
            </a:r>
            <a:r>
              <a:rPr lang="tr-TR" sz="1200" b="1" i="1" kern="1200" dirty="0" smtClean="0">
                <a:solidFill>
                  <a:schemeClr val="tx1"/>
                </a:solidFill>
                <a:effectLst/>
                <a:latin typeface="+mn-lt"/>
                <a:ea typeface="+mn-ea"/>
                <a:cs typeface="+mn-cs"/>
              </a:rPr>
              <a:t>Karşınızdakinin Endişelerini Görmezden Gelme. </a:t>
            </a:r>
            <a:r>
              <a:rPr lang="tr-TR" sz="1200" i="1" kern="1200" dirty="0" smtClean="0">
                <a:solidFill>
                  <a:schemeClr val="tx1"/>
                </a:solidFill>
                <a:effectLst/>
                <a:latin typeface="+mn-lt"/>
                <a:ea typeface="+mn-ea"/>
                <a:cs typeface="+mn-cs"/>
              </a:rPr>
              <a:t>Oyalama, dikkat dağıtma, tartışma, güvence verme ve konuyu değiştirme barındırır.</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D76667-B5EB-AC42-B7AC-EFE91990B087}" type="slidenum">
              <a:rPr lang="en-US" smtClean="0"/>
              <a:t>5</a:t>
            </a:fld>
            <a:endParaRPr lang="en-US"/>
          </a:p>
        </p:txBody>
      </p:sp>
    </p:spTree>
    <p:extLst>
      <p:ext uri="{BB962C8B-B14F-4D97-AF65-F5344CB8AC3E}">
        <p14:creationId xmlns:p14="http://schemas.microsoft.com/office/powerpoint/2010/main" val="531888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LOVE IS </a:t>
            </a:r>
            <a:r>
              <a:rPr lang="en-US" sz="1200" b="1" kern="1200" dirty="0" smtClean="0">
                <a:solidFill>
                  <a:schemeClr val="tx1"/>
                </a:solidFill>
                <a:effectLst/>
                <a:latin typeface="+mn-lt"/>
                <a:ea typeface="+mn-ea"/>
                <a:cs typeface="+mn-cs"/>
              </a:rPr>
              <a:t>VULNERABLE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Jesus gave up His high position to come and be as we are. He became approachable, and thus opened Himself to attack. He made Himself vulnerable, able to be hurt and rejected. Love strips away our pride and makes us approachable, willing to show our humanity.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LOVE </a:t>
            </a:r>
            <a:r>
              <a:rPr lang="en-US" sz="1200" b="1" kern="1200" dirty="0" smtClean="0">
                <a:solidFill>
                  <a:schemeClr val="tx1"/>
                </a:solidFill>
                <a:effectLst/>
                <a:latin typeface="+mn-lt"/>
                <a:ea typeface="+mn-ea"/>
                <a:cs typeface="+mn-cs"/>
              </a:rPr>
              <a:t>ENCOURAGES</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 us encourage one another</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(Hebrews 10:25).</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Voicing our appreciation is the most effective way to encourage someone. It is simply doing what God did for His Son at the Jordan River.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Think of a time when you were encouraged by someone in your family, church or community and how this helped you. Think of a time when someone showed you true love—acceptance, compassion, care, and a listening ear. How did this affect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Let us be loving women wherever we are. Let us be like Jesus.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SEVGİ </a:t>
            </a:r>
            <a:r>
              <a:rPr lang="tr-TR" sz="1200" b="1" i="1" kern="1200" dirty="0" smtClean="0">
                <a:solidFill>
                  <a:schemeClr val="tx1"/>
                </a:solidFill>
                <a:effectLst/>
                <a:latin typeface="+mn-lt"/>
                <a:ea typeface="+mn-ea"/>
                <a:cs typeface="+mn-cs"/>
              </a:rPr>
              <a:t>SAVUNMASIZDIR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İsa, gelip olduğumuz gibi olmak için kendi yüksek konumundan vazgeçti. Kendini ulaşılabilir kıldı, böylece kendini saldırıya açık bıraktı. Kendini incinebilir, dışlanabilir ve savunmasız bıraktı. Sevgi kibrimizi söker alır ve bizi ulaşılabilir kılar, insanlığımızı gösterir.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b="1" i="1" kern="1200" dirty="0" smtClean="0">
                <a:solidFill>
                  <a:schemeClr val="tx1"/>
                </a:solidFill>
                <a:effectLst/>
                <a:latin typeface="+mn-lt"/>
                <a:ea typeface="+mn-ea"/>
                <a:cs typeface="+mn-cs"/>
              </a:rPr>
              <a:t>SEVGİ </a:t>
            </a:r>
            <a:r>
              <a:rPr lang="tr-TR" sz="1200" b="1" i="1" kern="1200" dirty="0" smtClean="0">
                <a:solidFill>
                  <a:schemeClr val="tx1"/>
                </a:solidFill>
                <a:effectLst/>
                <a:latin typeface="+mn-lt"/>
                <a:ea typeface="+mn-ea"/>
                <a:cs typeface="+mn-cs"/>
              </a:rPr>
              <a:t>CESARETLENDİRİR</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“Birbirimizi teşvik edelim” (İbraniler 10:25’e bakınız). Takdirimizi dile getirmek birini cesaretlendirmenin en etkili yoludur. Sadece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Şeria Irmağı’nda kendi </a:t>
            </a:r>
            <a:r>
              <a:rPr lang="tr-TR" sz="1200" i="1" kern="1200" dirty="0" err="1" smtClean="0">
                <a:solidFill>
                  <a:schemeClr val="tx1"/>
                </a:solidFill>
                <a:effectLst/>
                <a:latin typeface="+mn-lt"/>
                <a:ea typeface="+mn-ea"/>
                <a:cs typeface="+mn-cs"/>
              </a:rPr>
              <a:t>Oğlu’na</a:t>
            </a:r>
            <a:r>
              <a:rPr lang="tr-TR" sz="1200" i="1" kern="1200" dirty="0" smtClean="0">
                <a:solidFill>
                  <a:schemeClr val="tx1"/>
                </a:solidFill>
                <a:effectLst/>
                <a:latin typeface="+mn-lt"/>
                <a:ea typeface="+mn-ea"/>
                <a:cs typeface="+mn-cs"/>
              </a:rPr>
              <a:t> yaptığını yapmaktır (</a:t>
            </a:r>
            <a:r>
              <a:rPr lang="tr-TR" sz="1200" i="1" kern="1200" dirty="0" err="1" smtClean="0">
                <a:solidFill>
                  <a:schemeClr val="tx1"/>
                </a:solidFill>
                <a:effectLst/>
                <a:latin typeface="+mn-lt"/>
                <a:ea typeface="+mn-ea"/>
                <a:cs typeface="+mn-cs"/>
              </a:rPr>
              <a:t>Markos</a:t>
            </a:r>
            <a:r>
              <a:rPr lang="tr-TR" sz="1200" i="1" kern="1200" dirty="0" smtClean="0">
                <a:solidFill>
                  <a:schemeClr val="tx1"/>
                </a:solidFill>
                <a:effectLst/>
                <a:latin typeface="+mn-lt"/>
                <a:ea typeface="+mn-ea"/>
                <a:cs typeface="+mn-cs"/>
              </a:rPr>
              <a:t> 1:11’e bakınız).</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Ailenizdeki, kilisenizdeki veya topluluğunuzdaki birinin sizi cesaretlendirdiği bir zamanı ve bunun size nasıl yardım ettiğini düşünün. Birinin size gerçek sevgiyi, kabullenişi, merhameti, şefkati ve can kulağı ile dinlemeyi gösterdiği bir zamanı düşünün. Bu sizi nasıl etkiledi?</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Nerede olursak olalım sevgi dolu kadınlar olalım. İsa gibi olalım.</a:t>
            </a:r>
            <a:r>
              <a:rPr lang="en-US" i="1" dirty="0" smtClean="0">
                <a:effectLst/>
              </a:rPr>
              <a:t> </a:t>
            </a:r>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D76667-B5EB-AC42-B7AC-EFE91990B087}" type="slidenum">
              <a:rPr lang="en-US" smtClean="0"/>
              <a:t>6</a:t>
            </a:fld>
            <a:endParaRPr lang="en-US"/>
          </a:p>
        </p:txBody>
      </p:sp>
    </p:spTree>
    <p:extLst>
      <p:ext uri="{BB962C8B-B14F-4D97-AF65-F5344CB8AC3E}">
        <p14:creationId xmlns:p14="http://schemas.microsoft.com/office/powerpoint/2010/main" val="26111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a scale of 1 to 5, rate yourself on the following ways of communicating love. Five is the highest.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tr-TR" sz="1200" b="1" i="1" kern="1200" dirty="0" smtClean="0">
                <a:solidFill>
                  <a:schemeClr val="tx1"/>
                </a:solidFill>
                <a:effectLst/>
                <a:latin typeface="+mn-lt"/>
                <a:ea typeface="+mn-ea"/>
                <a:cs typeface="+mn-cs"/>
              </a:rPr>
              <a:t>KENDİNİZİ </a:t>
            </a:r>
            <a:r>
              <a:rPr lang="tr-TR" sz="1200" b="1" i="1" kern="1200" dirty="0" smtClean="0">
                <a:solidFill>
                  <a:schemeClr val="tx1"/>
                </a:solidFill>
                <a:effectLst/>
                <a:latin typeface="+mn-lt"/>
                <a:ea typeface="+mn-ea"/>
                <a:cs typeface="+mn-cs"/>
              </a:rPr>
              <a:t>DEĞERLENDİRİN</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1'den 5'e kadar bir ölçekte, sevgiyi paylaşmanın aşağıdaki yollarını değerlendirin. 5, en yüksek puandır.</a:t>
            </a:r>
            <a:br>
              <a:rPr lang="tr-TR" sz="1200" i="1" kern="1200" dirty="0" smtClean="0">
                <a:solidFill>
                  <a:schemeClr val="tx1"/>
                </a:solidFill>
                <a:effectLst/>
                <a:latin typeface="+mn-lt"/>
                <a:ea typeface="+mn-ea"/>
                <a:cs typeface="+mn-cs"/>
              </a:rPr>
            </a:br>
            <a:endParaRPr lang="en-US" i="1" dirty="0"/>
          </a:p>
        </p:txBody>
      </p:sp>
      <p:sp>
        <p:nvSpPr>
          <p:cNvPr id="4" name="Slide Number Placeholder 3"/>
          <p:cNvSpPr>
            <a:spLocks noGrp="1"/>
          </p:cNvSpPr>
          <p:nvPr>
            <p:ph type="sldNum" sz="quarter" idx="10"/>
          </p:nvPr>
        </p:nvSpPr>
        <p:spPr/>
        <p:txBody>
          <a:bodyPr/>
          <a:lstStyle/>
          <a:p>
            <a:fld id="{0CD76667-B5EB-AC42-B7AC-EFE91990B087}" type="slidenum">
              <a:rPr lang="en-US" smtClean="0"/>
              <a:t>7</a:t>
            </a:fld>
            <a:endParaRPr lang="en-US"/>
          </a:p>
        </p:txBody>
      </p:sp>
    </p:spTree>
    <p:extLst>
      <p:ext uri="{BB962C8B-B14F-4D97-AF65-F5344CB8AC3E}">
        <p14:creationId xmlns:p14="http://schemas.microsoft.com/office/powerpoint/2010/main" val="1301708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46113"/>
            <a:ext cx="3198813" cy="2400300"/>
          </a:xfrm>
        </p:spPr>
      </p:sp>
      <p:sp>
        <p:nvSpPr>
          <p:cNvPr id="3" name="Notes Placeholder 2"/>
          <p:cNvSpPr>
            <a:spLocks noGrp="1"/>
          </p:cNvSpPr>
          <p:nvPr>
            <p:ph type="body" idx="1"/>
          </p:nvPr>
        </p:nvSpPr>
        <p:spPr>
          <a:xfrm>
            <a:off x="685800" y="3055847"/>
            <a:ext cx="5486400" cy="3600450"/>
          </a:xfrm>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 the blank beside each statement below, identify the type of roadblock it represents. Is it A-judging, B-sending solutions, or C-avoiding the other’s concerns?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That was a stupid thing to say.</a:t>
            </a:r>
          </a:p>
          <a:p>
            <a:r>
              <a:rPr lang="en-US" sz="1200" kern="1200" dirty="0" smtClean="0">
                <a:solidFill>
                  <a:schemeClr val="tx1"/>
                </a:solidFill>
                <a:effectLst/>
                <a:latin typeface="+mn-lt"/>
                <a:ea typeface="+mn-ea"/>
                <a:cs typeface="+mn-cs"/>
              </a:rPr>
              <a:t>		You just want to look good.</a:t>
            </a:r>
          </a:p>
          <a:p>
            <a:r>
              <a:rPr lang="en-US" sz="1200" kern="1200" dirty="0" smtClean="0">
                <a:solidFill>
                  <a:schemeClr val="tx1"/>
                </a:solidFill>
                <a:effectLst/>
                <a:latin typeface="+mn-lt"/>
                <a:ea typeface="+mn-ea"/>
                <a:cs typeface="+mn-cs"/>
              </a:rPr>
              <a:t>		You’d better do it, or else.</a:t>
            </a:r>
          </a:p>
          <a:p>
            <a:r>
              <a:rPr lang="en-US" sz="1200" kern="1200" dirty="0" smtClean="0">
                <a:solidFill>
                  <a:schemeClr val="tx1"/>
                </a:solidFill>
                <a:effectLst/>
                <a:latin typeface="+mn-lt"/>
                <a:ea typeface="+mn-ea"/>
                <a:cs typeface="+mn-cs"/>
              </a:rPr>
              <a:t>		You really ought to try it.</a:t>
            </a:r>
          </a:p>
          <a:p>
            <a:r>
              <a:rPr lang="en-US" sz="1200" kern="1200" dirty="0" smtClean="0">
                <a:solidFill>
                  <a:schemeClr val="tx1"/>
                </a:solidFill>
                <a:effectLst/>
                <a:latin typeface="+mn-lt"/>
                <a:ea typeface="+mn-ea"/>
                <a:cs typeface="+mn-cs"/>
              </a:rPr>
              <a:t>		You usually have good judgment.</a:t>
            </a:r>
          </a:p>
          <a:p>
            <a:r>
              <a:rPr lang="en-US" sz="1200" kern="1200" dirty="0" smtClean="0">
                <a:solidFill>
                  <a:schemeClr val="tx1"/>
                </a:solidFill>
                <a:effectLst/>
                <a:latin typeface="+mn-lt"/>
                <a:ea typeface="+mn-ea"/>
                <a:cs typeface="+mn-cs"/>
              </a:rPr>
              <a:t>		Stop it right now!</a:t>
            </a:r>
          </a:p>
          <a:p>
            <a:r>
              <a:rPr lang="en-US" sz="1200" kern="1200" dirty="0" smtClean="0">
                <a:solidFill>
                  <a:schemeClr val="tx1"/>
                </a:solidFill>
                <a:effectLst/>
                <a:latin typeface="+mn-lt"/>
                <a:ea typeface="+mn-ea"/>
                <a:cs typeface="+mn-cs"/>
              </a:rPr>
              <a:t>		That’s just like a man!</a:t>
            </a:r>
          </a:p>
          <a:p>
            <a:r>
              <a:rPr lang="en-US" sz="1200" kern="1200" dirty="0" smtClean="0">
                <a:solidFill>
                  <a:schemeClr val="tx1"/>
                </a:solidFill>
                <a:effectLst/>
                <a:latin typeface="+mn-lt"/>
                <a:ea typeface="+mn-ea"/>
                <a:cs typeface="+mn-cs"/>
              </a:rPr>
              <a:t>		You’ll feel better tomorrow.</a:t>
            </a:r>
          </a:p>
          <a:p>
            <a:r>
              <a:rPr lang="en-US" sz="1200" kern="1200" dirty="0" smtClean="0">
                <a:solidFill>
                  <a:schemeClr val="tx1"/>
                </a:solidFill>
                <a:effectLst/>
                <a:latin typeface="+mn-lt"/>
                <a:ea typeface="+mn-ea"/>
                <a:cs typeface="+mn-cs"/>
              </a:rPr>
              <a:t>		There is one logical conclusion.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Find an opportunity to engage someone who is merely an acquaintance in conversation.  The object is to keep the conversation going for a minimum of four minutes, the time it takes to make a friend. It is a real challenge for some people to cross the four-minute barrier. Use open rather than closed questions.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Let today be Affirmation Day. Find at least 10 people to whom you can voice honest appreciation. You may do this in person, on the phone, via email, Facebook, or a note. At the end of the day, make a list of the people you encouraged.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Create an Alphabet of Love. Write beside each letter a description of what love is.  A – affirming, B – beautiful, C – caring, and so on through the alphabet.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you complete this lesson, think about your activities as a Christian woman. Do you radiate the love and happiness that Jesus gives you? Are you able to share this with others? Can you find ways to do this? Ask the Lord to help you become a more loving and compassionate Christian.</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a:t>
            </a:r>
            <a:r>
              <a:rPr lang="tr-TR" sz="1200" b="1" i="1" kern="1200" dirty="0" smtClean="0">
                <a:solidFill>
                  <a:schemeClr val="tx1"/>
                </a:solidFill>
                <a:effectLst/>
                <a:latin typeface="+mn-lt"/>
                <a:ea typeface="+mn-ea"/>
                <a:cs typeface="+mn-cs"/>
              </a:rPr>
              <a:t>EGZERSİZLERİ</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1. Aşağıdaki her ifadenin yanındaki boşlukta, temsil ettiği barikatın tipini belirleyin.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1-Yargılama, 2-Çözüm dayatma veya 3-Karşınızdakinin endişelerini görmezden gelme mi?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_____	Söylediğin şey çok aptalcaydı.</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Sen sadece güzel görünmeye çalışıyorsun.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Ya yaparsın, ya da.</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Bunu gerçekten denemelisin.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Genellikle doğru karar alırsın.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Hemen kes şunu!</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Tıpkı bir erkek gibi!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Yarın daha iyi hissedeceksin.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_____	Sadece bir mantıklı sonuç var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a:t>
            </a:r>
            <a:r>
              <a:rPr lang="tr-TR" sz="1200" i="1" kern="1200" baseline="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Sadece </a:t>
            </a:r>
            <a:r>
              <a:rPr lang="tr-TR" sz="1200" i="1" kern="1200" dirty="0" smtClean="0">
                <a:solidFill>
                  <a:schemeClr val="tx1"/>
                </a:solidFill>
                <a:effectLst/>
                <a:latin typeface="+mn-lt"/>
                <a:ea typeface="+mn-ea"/>
                <a:cs typeface="+mn-cs"/>
              </a:rPr>
              <a:t>tanıdığınız olan bir kişi ile bir diyaloğa girme fırsatı bulun. Amacınız, konuşmayı minimum dört dakika içinde bir arkadaş edinebilmek için gerekli olan bir süre kadar sürdürmek. Bazı insanlar için dört dakika bariyerini aşmak gerçek bir zorluktur. Kapalı uçlu sorulardan ziyade açık uçlu sorular sorun.</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Bugün </a:t>
            </a:r>
            <a:r>
              <a:rPr lang="tr-TR" sz="1200" i="1" kern="1200" dirty="0" smtClean="0">
                <a:solidFill>
                  <a:schemeClr val="tx1"/>
                </a:solidFill>
                <a:effectLst/>
                <a:latin typeface="+mn-lt"/>
                <a:ea typeface="+mn-ea"/>
                <a:cs typeface="+mn-cs"/>
              </a:rPr>
              <a:t>Onay Günü olsun. Takdirinizi dile getirebileceğiniz en az 10 kişi bulun. Bunu yüz yüze, telefonla, e-posta yoluyla, Facebook’tan veya ufak bir not ile yapabilirsiniz. Günün sonunda teşvik ettiğiniz kişilerin bir listesini yapın.</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4. Bir </a:t>
            </a:r>
            <a:r>
              <a:rPr lang="tr-TR" sz="1200" i="1" kern="1200" dirty="0" smtClean="0">
                <a:solidFill>
                  <a:schemeClr val="tx1"/>
                </a:solidFill>
                <a:effectLst/>
                <a:latin typeface="+mn-lt"/>
                <a:ea typeface="+mn-ea"/>
                <a:cs typeface="+mn-cs"/>
              </a:rPr>
              <a:t>Sevgi Alfabesi oluşturun. Her harfin yanına sevginin ne olduğunu tanımlayacak bir açıklama yazın. A – Açıkça, B – Bütün, C – Cazibeli, gibi alfabe boyunca yapın.</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Bu dersi tamamlarken, Hıristiyan bir kadın olarak yaptığınız faaliyetleri düşünün. İsa'nın size verdiği sevgiyi ve mutluluğu yaydınız mı? Bunu başkaları ile paylaşabiliyor musunuz? Bunu yapmanın yollarını bulabilir misiniz? </a:t>
            </a:r>
            <a:r>
              <a:rPr lang="tr-TR" sz="1200" i="1" kern="1200" dirty="0" err="1" smtClean="0">
                <a:solidFill>
                  <a:schemeClr val="tx1"/>
                </a:solidFill>
                <a:effectLst/>
                <a:latin typeface="+mn-lt"/>
                <a:ea typeface="+mn-ea"/>
                <a:cs typeface="+mn-cs"/>
              </a:rPr>
              <a:t>Rab'den</a:t>
            </a:r>
            <a:r>
              <a:rPr lang="tr-TR" sz="1200" i="1" kern="1200" dirty="0" smtClean="0">
                <a:solidFill>
                  <a:schemeClr val="tx1"/>
                </a:solidFill>
                <a:effectLst/>
                <a:latin typeface="+mn-lt"/>
                <a:ea typeface="+mn-ea"/>
                <a:cs typeface="+mn-cs"/>
              </a:rPr>
              <a:t> daha sevecen ve merhametli bir Hıristiyan olmanızda size yardım etmesini isteyin.</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D76667-B5EB-AC42-B7AC-EFE91990B087}" type="slidenum">
              <a:rPr lang="en-US" smtClean="0"/>
              <a:t>8</a:t>
            </a:fld>
            <a:endParaRPr lang="en-US"/>
          </a:p>
        </p:txBody>
      </p:sp>
    </p:spTree>
    <p:extLst>
      <p:ext uri="{BB962C8B-B14F-4D97-AF65-F5344CB8AC3E}">
        <p14:creationId xmlns:p14="http://schemas.microsoft.com/office/powerpoint/2010/main" val="2054801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a:t>
            </a:r>
            <a:r>
              <a:rPr lang="en-US" sz="1200" b="1" kern="1200" dirty="0" smtClean="0">
                <a:solidFill>
                  <a:schemeClr val="tx1"/>
                </a:solidFill>
                <a:effectLst/>
                <a:latin typeface="+mn-lt"/>
                <a:ea typeface="+mn-ea"/>
                <a:cs typeface="+mn-cs"/>
              </a:rPr>
              <a:t>PRINCIPLE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L – Listening     O – Overcoming roadblocks     V – Vulnerability     E – Encouragement</a:t>
            </a:r>
          </a:p>
          <a:p>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BAŞARI </a:t>
            </a:r>
            <a:r>
              <a:rPr lang="tr-TR" sz="1200" b="1" kern="1200" dirty="0" smtClean="0">
                <a:solidFill>
                  <a:schemeClr val="tx1"/>
                </a:solidFill>
                <a:effectLst/>
                <a:latin typeface="+mn-lt"/>
                <a:ea typeface="+mn-ea"/>
                <a:cs typeface="+mn-cs"/>
              </a:rPr>
              <a:t>İLKESİ</a:t>
            </a:r>
            <a:r>
              <a:rPr lang="tr-TR" sz="1200" b="1" kern="1200" dirty="0" smtClean="0">
                <a:solidFill>
                  <a:schemeClr val="tx1"/>
                </a:solidFill>
                <a:effectLst/>
                <a:latin typeface="+mn-lt"/>
                <a:ea typeface="+mn-ea"/>
                <a:cs typeface="+mn-cs"/>
              </a:rPr>
              <a:t/>
            </a:r>
            <a:br>
              <a:rPr lang="tr-TR" sz="1200" b="1" kern="1200" dirty="0" smtClean="0">
                <a:solidFill>
                  <a:schemeClr val="tx1"/>
                </a:solidFill>
                <a:effectLst/>
                <a:latin typeface="+mn-lt"/>
                <a:ea typeface="+mn-ea"/>
                <a:cs typeface="+mn-cs"/>
              </a:rPr>
            </a:br>
            <a:r>
              <a:rPr lang="tr-TR" sz="1200" b="1" kern="1200" dirty="0" smtClean="0">
                <a:solidFill>
                  <a:schemeClr val="tx1"/>
                </a:solidFill>
                <a:effectLst/>
                <a:latin typeface="+mn-lt"/>
                <a:ea typeface="+mn-ea"/>
                <a:cs typeface="+mn-cs"/>
              </a:rPr>
              <a:t>L</a:t>
            </a:r>
            <a:r>
              <a:rPr lang="tr-TR" sz="1200" kern="1200" dirty="0" smtClean="0">
                <a:solidFill>
                  <a:schemeClr val="tx1"/>
                </a:solidFill>
                <a:effectLst/>
                <a:latin typeface="+mn-lt"/>
                <a:ea typeface="+mn-ea"/>
                <a:cs typeface="+mn-cs"/>
              </a:rPr>
              <a:t> – </a:t>
            </a:r>
            <a:r>
              <a:rPr lang="tr-TR" sz="1200" kern="1200" dirty="0" err="1" smtClean="0">
                <a:solidFill>
                  <a:schemeClr val="tx1"/>
                </a:solidFill>
                <a:effectLst/>
                <a:latin typeface="+mn-lt"/>
                <a:ea typeface="+mn-ea"/>
                <a:cs typeface="+mn-cs"/>
              </a:rPr>
              <a:t>Listening</a:t>
            </a:r>
            <a:r>
              <a:rPr lang="tr-TR" sz="1200" kern="1200" dirty="0" smtClean="0">
                <a:solidFill>
                  <a:schemeClr val="tx1"/>
                </a:solidFill>
                <a:effectLst/>
                <a:latin typeface="+mn-lt"/>
                <a:ea typeface="+mn-ea"/>
                <a:cs typeface="+mn-cs"/>
              </a:rPr>
              <a:t>. Dinlemek</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O</a:t>
            </a:r>
            <a:r>
              <a:rPr lang="en-US" sz="1200" kern="1200" dirty="0" smtClean="0">
                <a:solidFill>
                  <a:schemeClr val="tx1"/>
                </a:solidFill>
                <a:effectLst/>
                <a:latin typeface="+mn-lt"/>
                <a:ea typeface="+mn-ea"/>
                <a:cs typeface="+mn-cs"/>
              </a:rPr>
              <a:t> – Overcoming roadblocks. </a:t>
            </a:r>
            <a:r>
              <a:rPr lang="en-US" sz="1200" kern="1200" dirty="0" err="1" smtClean="0">
                <a:solidFill>
                  <a:schemeClr val="tx1"/>
                </a:solidFill>
                <a:effectLst/>
                <a:latin typeface="+mn-lt"/>
                <a:ea typeface="+mn-ea"/>
                <a:cs typeface="+mn-cs"/>
              </a:rPr>
              <a:t>Barikatları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aşmak</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V</a:t>
            </a:r>
            <a:r>
              <a:rPr lang="en-US" sz="1200" kern="1200" dirty="0" smtClean="0">
                <a:solidFill>
                  <a:schemeClr val="tx1"/>
                </a:solidFill>
                <a:effectLst/>
                <a:latin typeface="+mn-lt"/>
                <a:ea typeface="+mn-ea"/>
                <a:cs typeface="+mn-cs"/>
              </a:rPr>
              <a:t> – Vulnerability. </a:t>
            </a:r>
            <a:r>
              <a:rPr lang="en-US" sz="1200" kern="1200" dirty="0" err="1" smtClean="0">
                <a:solidFill>
                  <a:schemeClr val="tx1"/>
                </a:solidFill>
                <a:effectLst/>
                <a:latin typeface="+mn-lt"/>
                <a:ea typeface="+mn-ea"/>
                <a:cs typeface="+mn-cs"/>
              </a:rPr>
              <a:t>Savunmasızlık</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a:t>
            </a:r>
            <a:r>
              <a:rPr lang="en-US" sz="1200" kern="1200" dirty="0" smtClean="0">
                <a:solidFill>
                  <a:schemeClr val="tx1"/>
                </a:solidFill>
                <a:effectLst/>
                <a:latin typeface="+mn-lt"/>
                <a:ea typeface="+mn-ea"/>
                <a:cs typeface="+mn-cs"/>
              </a:rPr>
              <a:t> – Encouragement. </a:t>
            </a:r>
            <a:r>
              <a:rPr lang="en-US" sz="1200" kern="1200" dirty="0" err="1" smtClean="0">
                <a:solidFill>
                  <a:schemeClr val="tx1"/>
                </a:solidFill>
                <a:effectLst/>
                <a:latin typeface="+mn-lt"/>
                <a:ea typeface="+mn-ea"/>
                <a:cs typeface="+mn-cs"/>
              </a:rPr>
              <a:t>Teşvik</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D76667-B5EB-AC42-B7AC-EFE91990B087}" type="slidenum">
              <a:rPr lang="en-US" smtClean="0"/>
              <a:t>9</a:t>
            </a:fld>
            <a:endParaRPr lang="en-US"/>
          </a:p>
        </p:txBody>
      </p:sp>
    </p:spTree>
    <p:extLst>
      <p:ext uri="{BB962C8B-B14F-4D97-AF65-F5344CB8AC3E}">
        <p14:creationId xmlns:p14="http://schemas.microsoft.com/office/powerpoint/2010/main" val="900882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Gracious and loving God, I come to You today asking for more love, for more compassion—to share with others. Help me to live so close to You that I will radiate the love and joy you bestow on me. I want people to know You as their Savior and Friend because I have shared your love with them. Please help me, God.  Thank you.</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BUGÜN </a:t>
            </a:r>
            <a:r>
              <a:rPr lang="tr-TR" sz="1200" b="1" i="1" kern="1200" smtClean="0">
                <a:solidFill>
                  <a:schemeClr val="tx1"/>
                </a:solidFill>
                <a:effectLst/>
                <a:latin typeface="+mn-lt"/>
                <a:ea typeface="+mn-ea"/>
                <a:cs typeface="+mn-cs"/>
              </a:rPr>
              <a:t>İÇİN </a:t>
            </a:r>
            <a:r>
              <a:rPr lang="tr-TR" sz="1200" b="1" i="1" kern="1200" smtClean="0">
                <a:solidFill>
                  <a:schemeClr val="tx1"/>
                </a:solidFill>
                <a:effectLst/>
                <a:latin typeface="+mn-lt"/>
                <a:ea typeface="+mn-ea"/>
                <a:cs typeface="+mn-cs"/>
              </a:rPr>
              <a:t>DUAM</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Merhametli ve sevecen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bugün Senden başkaları ile paylaşabilmek için daha fazla sevgi ve daha fazla merhamet istemeye geldim. Sana öyle yakın yaşamama izin ver ki, bana verdiğin sevgiyi ve sevinci yayabileyim. İnsanların Seni Kurtarıcı ve Arkadaşı olarak tanımasını istiyorum, çünkü sevgini onlarla paylaştım. Lütfen bana yardım et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Teşekkür ederim.</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D76667-B5EB-AC42-B7AC-EFE91990B087}" type="slidenum">
              <a:rPr lang="en-US" smtClean="0"/>
              <a:t>10</a:t>
            </a:fld>
            <a:endParaRPr lang="en-US"/>
          </a:p>
        </p:txBody>
      </p:sp>
    </p:spTree>
    <p:extLst>
      <p:ext uri="{BB962C8B-B14F-4D97-AF65-F5344CB8AC3E}">
        <p14:creationId xmlns:p14="http://schemas.microsoft.com/office/powerpoint/2010/main" val="1260849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FDAF81E-27F1-FD45-9FD8-5D5EFEFF2FB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1031421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DAF81E-27F1-FD45-9FD8-5D5EFEFF2FB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619588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DAF81E-27F1-FD45-9FD8-5D5EFEFF2FB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284068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DAF81E-27F1-FD45-9FD8-5D5EFEFF2FB3}"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47936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FDAF81E-27F1-FD45-9FD8-5D5EFEFF2FB3}"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1517589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FDAF81E-27F1-FD45-9FD8-5D5EFEFF2FB3}"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456056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AF81E-27F1-FD45-9FD8-5D5EFEFF2FB3}"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56407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DAF81E-27F1-FD45-9FD8-5D5EFEFF2FB3}"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1376445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DAF81E-27F1-FD45-9FD8-5D5EFEFF2FB3}"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1233908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DAF81E-27F1-FD45-9FD8-5D5EFEFF2FB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49672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DAF81E-27F1-FD45-9FD8-5D5EFEFF2FB3}"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7A695-1705-304F-AE6E-73EA36B5F693}" type="slidenum">
              <a:rPr lang="en-US" smtClean="0"/>
              <a:t>‹#›</a:t>
            </a:fld>
            <a:endParaRPr lang="en-US"/>
          </a:p>
        </p:txBody>
      </p:sp>
    </p:spTree>
    <p:extLst>
      <p:ext uri="{BB962C8B-B14F-4D97-AF65-F5344CB8AC3E}">
        <p14:creationId xmlns:p14="http://schemas.microsoft.com/office/powerpoint/2010/main" val="16278172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AF81E-27F1-FD45-9FD8-5D5EFEFF2FB3}"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D7A695-1705-304F-AE6E-73EA36B5F693}" type="slidenum">
              <a:rPr lang="en-US" smtClean="0"/>
              <a:t>‹#›</a:t>
            </a:fld>
            <a:endParaRPr lang="en-US"/>
          </a:p>
        </p:txBody>
      </p:sp>
    </p:spTree>
    <p:extLst>
      <p:ext uri="{BB962C8B-B14F-4D97-AF65-F5344CB8AC3E}">
        <p14:creationId xmlns:p14="http://schemas.microsoft.com/office/powerpoint/2010/main" val="97296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468853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213479" cy="6845846"/>
          </a:xfrm>
        </p:spPr>
      </p:pic>
      <p:sp>
        <p:nvSpPr>
          <p:cNvPr id="2" name="Title 1"/>
          <p:cNvSpPr>
            <a:spLocks noGrp="1"/>
          </p:cNvSpPr>
          <p:nvPr>
            <p:ph type="title"/>
          </p:nvPr>
        </p:nvSpPr>
        <p:spPr>
          <a:xfrm>
            <a:off x="811528" y="4582250"/>
            <a:ext cx="7886700" cy="1325563"/>
          </a:xfrm>
        </p:spPr>
        <p:txBody>
          <a:bodyPr>
            <a:normAutofit/>
          </a:bodyPr>
          <a:lstStyle/>
          <a:p>
            <a:pPr algn="ctr"/>
            <a:r>
              <a:rPr lang="en-US" sz="4000" b="1" dirty="0">
                <a:solidFill>
                  <a:srgbClr val="FFC000"/>
                </a:solidFill>
                <a:latin typeface="+mn-lt"/>
              </a:rPr>
              <a:t>A </a:t>
            </a:r>
            <a:r>
              <a:rPr lang="en-US" sz="4000" b="1" i="1" dirty="0" smtClean="0">
                <a:solidFill>
                  <a:srgbClr val="FFC000"/>
                </a:solidFill>
                <a:latin typeface="Palatino Linotype" charset="0"/>
                <a:ea typeface="Palatino Linotype" charset="0"/>
                <a:cs typeface="Palatino Linotype" charset="0"/>
              </a:rPr>
              <a:t>Loving </a:t>
            </a:r>
            <a:r>
              <a:rPr lang="en-US" sz="4000" b="1" dirty="0" smtClean="0">
                <a:solidFill>
                  <a:srgbClr val="FFC000"/>
                </a:solidFill>
                <a:latin typeface="+mn-lt"/>
              </a:rPr>
              <a:t>Woman: </a:t>
            </a:r>
            <a:r>
              <a:rPr lang="en-US" sz="3600" b="1" i="1" dirty="0" smtClean="0">
                <a:solidFill>
                  <a:schemeClr val="bg1"/>
                </a:solidFill>
                <a:latin typeface="Palatino Linotype" charset="0"/>
                <a:ea typeface="Palatino Linotype" charset="0"/>
                <a:cs typeface="Palatino Linotype" charset="0"/>
              </a:rPr>
              <a:t>Lesson 7</a:t>
            </a:r>
            <a:br>
              <a:rPr lang="en-US" sz="3600" b="1" i="1" dirty="0" smtClean="0">
                <a:solidFill>
                  <a:schemeClr val="bg1"/>
                </a:solidFill>
                <a:latin typeface="Palatino Linotype" charset="0"/>
                <a:ea typeface="Palatino Linotype" charset="0"/>
                <a:cs typeface="Palatino Linotype" charset="0"/>
              </a:rPr>
            </a:br>
            <a:r>
              <a:rPr lang="en-US" sz="3600" b="1" i="1" dirty="0" smtClean="0">
                <a:solidFill>
                  <a:srgbClr val="FFC000"/>
                </a:solidFill>
                <a:latin typeface="Palatino Linotype" charset="0"/>
                <a:ea typeface="Palatino Linotype" charset="0"/>
                <a:cs typeface="Palatino Linotype" charset="0"/>
              </a:rPr>
              <a:t>Seven </a:t>
            </a:r>
            <a:r>
              <a:rPr lang="en-US" sz="3600" b="1" dirty="0" err="1">
                <a:solidFill>
                  <a:srgbClr val="FFC000"/>
                </a:solidFill>
              </a:rPr>
              <a:t>B</a:t>
            </a:r>
            <a:r>
              <a:rPr lang="en-US" sz="3600" b="1" dirty="0" err="1" smtClean="0">
                <a:solidFill>
                  <a:srgbClr val="FFC000"/>
                </a:solidFill>
              </a:rPr>
              <a:t>ir</a:t>
            </a:r>
            <a:r>
              <a:rPr lang="en-US" sz="3600" b="1" dirty="0" smtClean="0">
                <a:solidFill>
                  <a:srgbClr val="FFC000"/>
                </a:solidFill>
              </a:rPr>
              <a:t> Kadın: </a:t>
            </a:r>
            <a:r>
              <a:rPr lang="en-US" sz="3200" b="1" i="1" dirty="0" err="1" smtClean="0">
                <a:solidFill>
                  <a:schemeClr val="bg1"/>
                </a:solidFill>
                <a:latin typeface="Palatino Linotype" charset="0"/>
                <a:ea typeface="Palatino Linotype" charset="0"/>
                <a:cs typeface="Palatino Linotype" charset="0"/>
              </a:rPr>
              <a:t>Ders</a:t>
            </a:r>
            <a:r>
              <a:rPr lang="en-US" sz="3200" b="1" i="1" dirty="0" smtClean="0">
                <a:solidFill>
                  <a:schemeClr val="bg1"/>
                </a:solidFill>
                <a:latin typeface="Palatino Linotype" charset="0"/>
                <a:ea typeface="Palatino Linotype" charset="0"/>
                <a:cs typeface="Palatino Linotype" charset="0"/>
              </a:rPr>
              <a:t> </a:t>
            </a:r>
            <a:r>
              <a:rPr lang="en-US" sz="3200" b="1" i="1" dirty="0">
                <a:solidFill>
                  <a:schemeClr val="bg1"/>
                </a:solidFill>
                <a:latin typeface="Palatino Linotype" charset="0"/>
                <a:ea typeface="Palatino Linotype" charset="0"/>
                <a:cs typeface="Palatino Linotype" charset="0"/>
              </a:rPr>
              <a:t>7</a:t>
            </a:r>
            <a:endParaRPr lang="en-US" sz="3600"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2037948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53340" y="2293711"/>
            <a:ext cx="9037320" cy="4564289"/>
          </a:xfrm>
        </p:spPr>
        <p:txBody>
          <a:bodyPr>
            <a:noAutofit/>
          </a:bodyPr>
          <a:lstStyle/>
          <a:p>
            <a:pPr marL="0" indent="0" algn="ctr">
              <a:lnSpc>
                <a:spcPct val="100000"/>
              </a:lnSpc>
              <a:buNone/>
            </a:pPr>
            <a:r>
              <a:rPr lang="en-US" sz="3200" dirty="0"/>
              <a:t>“And people don’t hide a light.... You should be a light for other people</a:t>
            </a:r>
            <a:r>
              <a:rPr lang="en-US" sz="3200" dirty="0" smtClean="0"/>
              <a:t>. Live </a:t>
            </a:r>
            <a:r>
              <a:rPr lang="en-US" sz="3200" dirty="0"/>
              <a:t>so that they will see the good things you do and will praise your Father in heaven.”</a:t>
            </a:r>
          </a:p>
          <a:p>
            <a:pPr marL="0" indent="0" algn="r">
              <a:lnSpc>
                <a:spcPct val="100000"/>
              </a:lnSpc>
              <a:buNone/>
            </a:pPr>
            <a:r>
              <a:rPr lang="en-US" sz="2400" dirty="0"/>
              <a:t>Matthew </a:t>
            </a:r>
            <a:r>
              <a:rPr lang="en-US" sz="2400" dirty="0" smtClean="0"/>
              <a:t>5:15,16 </a:t>
            </a:r>
            <a:r>
              <a:rPr lang="en-US" sz="2400" i="1" dirty="0"/>
              <a:t>(NCV</a:t>
            </a:r>
            <a:r>
              <a:rPr lang="en-US" sz="2400" dirty="0" smtClean="0"/>
              <a:t>)</a:t>
            </a:r>
          </a:p>
          <a:p>
            <a:pPr marL="0" indent="0">
              <a:lnSpc>
                <a:spcPct val="100000"/>
              </a:lnSpc>
              <a:buNone/>
            </a:pPr>
            <a:r>
              <a:rPr lang="tr-TR" sz="3200" i="1" dirty="0" smtClean="0"/>
              <a:t>“</a:t>
            </a:r>
            <a:r>
              <a:rPr lang="tr-TR" sz="3200" i="1" dirty="0"/>
              <a:t>Kimse kandil yakıp tahıl ölçeğinin </a:t>
            </a:r>
            <a:r>
              <a:rPr lang="tr-TR" sz="3200" i="1" dirty="0" smtClean="0"/>
              <a:t>altın koymaz</a:t>
            </a:r>
            <a:r>
              <a:rPr lang="is-IS" sz="3200" i="1" dirty="0" smtClean="0"/>
              <a:t>….</a:t>
            </a:r>
            <a:r>
              <a:rPr lang="tr-TR" sz="3200" i="1" dirty="0" smtClean="0"/>
              <a:t>  </a:t>
            </a:r>
            <a:r>
              <a:rPr lang="tr-TR" sz="3200" i="1" dirty="0"/>
              <a:t>Sizin ışığınız insanların önünde öyle parlasın ki, iyi işlerinizi görerek göklerdeki </a:t>
            </a:r>
            <a:r>
              <a:rPr lang="tr-TR" sz="3200" i="1" dirty="0" err="1"/>
              <a:t>Babanız'ı</a:t>
            </a:r>
            <a:r>
              <a:rPr lang="tr-TR" sz="3200" i="1" dirty="0"/>
              <a:t> yüceltsinler!”</a:t>
            </a:r>
            <a:endParaRPr lang="en-US" sz="3200" i="1" dirty="0"/>
          </a:p>
          <a:p>
            <a:pPr marL="0" indent="0" algn="r">
              <a:lnSpc>
                <a:spcPct val="100000"/>
              </a:lnSpc>
              <a:buNone/>
            </a:pPr>
            <a:r>
              <a:rPr lang="tr-TR" sz="3200" i="1" dirty="0" smtClean="0"/>
              <a:t>   </a:t>
            </a:r>
            <a:r>
              <a:rPr lang="tr-TR" sz="3200" i="1" baseline="30000" dirty="0"/>
              <a:t> </a:t>
            </a:r>
            <a:r>
              <a:rPr lang="tr-TR" sz="2400" i="1" dirty="0" smtClean="0"/>
              <a:t>Matta </a:t>
            </a:r>
            <a:r>
              <a:rPr lang="tr-TR" sz="2400" i="1" dirty="0"/>
              <a:t>5:15,16</a:t>
            </a:r>
            <a:endParaRPr lang="en-US" sz="2400" i="1" dirty="0"/>
          </a:p>
          <a:p>
            <a:pPr marL="0" indent="0" algn="ctr">
              <a:lnSpc>
                <a:spcPct val="100000"/>
              </a:lnSpc>
              <a:buNone/>
            </a:pPr>
            <a:r>
              <a:rPr lang="en-US" sz="3200" b="1" dirty="0"/>
              <a:t> </a:t>
            </a:r>
            <a:endParaRPr lang="en-US" sz="3200" dirty="0"/>
          </a:p>
          <a:p>
            <a:pPr marL="0" indent="0" algn="ctr">
              <a:lnSpc>
                <a:spcPct val="100000"/>
              </a:lnSpc>
              <a:buNone/>
            </a:pPr>
            <a:endParaRPr lang="en-US" sz="3200" dirty="0"/>
          </a:p>
        </p:txBody>
      </p:sp>
    </p:spTree>
    <p:extLst>
      <p:ext uri="{BB962C8B-B14F-4D97-AF65-F5344CB8AC3E}">
        <p14:creationId xmlns:p14="http://schemas.microsoft.com/office/powerpoint/2010/main" val="1072108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64770" y="2319837"/>
            <a:ext cx="9079230" cy="4538163"/>
          </a:xfrm>
        </p:spPr>
        <p:txBody>
          <a:bodyPr>
            <a:normAutofit/>
          </a:bodyPr>
          <a:lstStyle/>
          <a:p>
            <a:pPr marL="0" indent="0" algn="ctr">
              <a:lnSpc>
                <a:spcPct val="100000"/>
              </a:lnSpc>
              <a:buNone/>
            </a:pPr>
            <a:r>
              <a:rPr lang="en-US" dirty="0"/>
              <a:t>“Men do not light a lamp and put it under a basket. They put it on a table so it gives light to all in the house. Let your light shine in front of men. Then they will see the good things you do and will honor your Father Who is in heaven</a:t>
            </a:r>
            <a:r>
              <a:rPr lang="en-US" dirty="0" smtClean="0"/>
              <a:t>”</a:t>
            </a:r>
          </a:p>
          <a:p>
            <a:pPr marL="0" indent="0" algn="r">
              <a:lnSpc>
                <a:spcPct val="100000"/>
              </a:lnSpc>
              <a:spcBef>
                <a:spcPts val="400"/>
              </a:spcBef>
              <a:buNone/>
            </a:pPr>
            <a:r>
              <a:rPr lang="en-US" sz="2400" dirty="0" smtClean="0"/>
              <a:t> </a:t>
            </a:r>
            <a:r>
              <a:rPr lang="en-US" sz="2200" dirty="0"/>
              <a:t>(Matthew 5:15, </a:t>
            </a:r>
            <a:r>
              <a:rPr lang="en-US" sz="2200" dirty="0" smtClean="0"/>
              <a:t>16 </a:t>
            </a:r>
            <a:r>
              <a:rPr lang="en-US" sz="2200" i="1" dirty="0"/>
              <a:t>NLV</a:t>
            </a:r>
            <a:r>
              <a:rPr lang="en-US" sz="2200" i="1" dirty="0" smtClean="0"/>
              <a:t>)</a:t>
            </a:r>
          </a:p>
          <a:p>
            <a:pPr marL="0" indent="0" algn="ctr">
              <a:lnSpc>
                <a:spcPct val="100000"/>
              </a:lnSpc>
              <a:spcBef>
                <a:spcPts val="400"/>
              </a:spcBef>
              <a:buNone/>
            </a:pPr>
            <a:r>
              <a:rPr lang="tr-TR" i="1" dirty="0"/>
              <a:t>“Kimse kandil yakıp tahıl ölçeğinin altın </a:t>
            </a:r>
            <a:r>
              <a:rPr lang="tr-TR" i="1" dirty="0" smtClean="0"/>
              <a:t>koymaz. Tersine, </a:t>
            </a:r>
            <a:r>
              <a:rPr lang="tr-TR" i="1" dirty="0" err="1" smtClean="0"/>
              <a:t>kandilliğe</a:t>
            </a:r>
            <a:r>
              <a:rPr lang="tr-TR" i="1" dirty="0" smtClean="0"/>
              <a:t> koyar; evdekilerin hepsine ışık sağlar. Sizin </a:t>
            </a:r>
            <a:r>
              <a:rPr lang="tr-TR" i="1" dirty="0"/>
              <a:t>ışığınız insanların önünde öyle parlasın ki, iyi işlerinizi görerek göklerdeki </a:t>
            </a:r>
            <a:r>
              <a:rPr lang="tr-TR" i="1" dirty="0" err="1"/>
              <a:t>Babanız'ı</a:t>
            </a:r>
            <a:r>
              <a:rPr lang="tr-TR" i="1" dirty="0"/>
              <a:t> yüceltsinler</a:t>
            </a:r>
            <a:r>
              <a:rPr lang="tr-TR" i="1" dirty="0" smtClean="0"/>
              <a:t>!”</a:t>
            </a:r>
          </a:p>
          <a:p>
            <a:pPr marL="0" indent="0" algn="r">
              <a:lnSpc>
                <a:spcPct val="100000"/>
              </a:lnSpc>
              <a:spcBef>
                <a:spcPts val="400"/>
              </a:spcBef>
              <a:buNone/>
            </a:pPr>
            <a:r>
              <a:rPr lang="en-US" sz="2200" i="1" dirty="0"/>
              <a:t>(Matthew 5:15, </a:t>
            </a:r>
            <a:r>
              <a:rPr lang="en-US" sz="2200" i="1" dirty="0" smtClean="0"/>
              <a:t>16)</a:t>
            </a:r>
            <a:endParaRPr lang="en-US" sz="2200" i="1" dirty="0"/>
          </a:p>
          <a:p>
            <a:pPr marL="0" indent="0" algn="r">
              <a:lnSpc>
                <a:spcPct val="100000"/>
              </a:lnSpc>
              <a:spcBef>
                <a:spcPts val="400"/>
              </a:spcBef>
              <a:buNone/>
            </a:pPr>
            <a:endParaRPr lang="en-US" sz="2200" dirty="0"/>
          </a:p>
        </p:txBody>
      </p:sp>
    </p:spTree>
    <p:extLst>
      <p:ext uri="{BB962C8B-B14F-4D97-AF65-F5344CB8AC3E}">
        <p14:creationId xmlns:p14="http://schemas.microsoft.com/office/powerpoint/2010/main" val="71655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71897" y="913765"/>
            <a:ext cx="5295857" cy="1325563"/>
          </a:xfrm>
        </p:spPr>
        <p:txBody>
          <a:bodyPr>
            <a:normAutofit/>
          </a:bodyPr>
          <a:lstStyle/>
          <a:p>
            <a:r>
              <a:rPr lang="en-US" sz="4000" b="1" dirty="0">
                <a:solidFill>
                  <a:schemeClr val="bg1"/>
                </a:solidFill>
                <a:latin typeface="+mn-lt"/>
              </a:rPr>
              <a:t>LOVE </a:t>
            </a:r>
            <a:r>
              <a:rPr lang="en-US" sz="4000" b="1" dirty="0" smtClean="0">
                <a:solidFill>
                  <a:schemeClr val="bg1"/>
                </a:solidFill>
                <a:latin typeface="+mn-lt"/>
              </a:rPr>
              <a:t>LISTENS</a:t>
            </a:r>
            <a:br>
              <a:rPr lang="en-US" sz="4000" b="1" dirty="0" smtClean="0">
                <a:solidFill>
                  <a:schemeClr val="bg1"/>
                </a:solidFill>
                <a:latin typeface="+mn-lt"/>
              </a:rPr>
            </a:br>
            <a:r>
              <a:rPr lang="en-US" sz="4000" b="1" i="1" dirty="0" smtClean="0">
                <a:solidFill>
                  <a:schemeClr val="bg1"/>
                </a:solidFill>
                <a:latin typeface="+mn-lt"/>
              </a:rPr>
              <a:t>SEVGİ DİNLER</a:t>
            </a:r>
            <a:endParaRPr lang="en-US" sz="4000" i="1" dirty="0">
              <a:solidFill>
                <a:schemeClr val="bg1"/>
              </a:solidFill>
              <a:latin typeface="+mn-lt"/>
            </a:endParaRPr>
          </a:p>
        </p:txBody>
      </p:sp>
      <p:sp>
        <p:nvSpPr>
          <p:cNvPr id="3" name="Content Placeholder 2"/>
          <p:cNvSpPr>
            <a:spLocks noGrp="1"/>
          </p:cNvSpPr>
          <p:nvPr>
            <p:ph idx="1"/>
          </p:nvPr>
        </p:nvSpPr>
        <p:spPr>
          <a:xfrm>
            <a:off x="-36550" y="2283827"/>
            <a:ext cx="9405632" cy="4426462"/>
          </a:xfrm>
        </p:spPr>
        <p:txBody>
          <a:bodyPr>
            <a:normAutofit lnSpcReduction="10000"/>
          </a:bodyPr>
          <a:lstStyle/>
          <a:p>
            <a:pPr marL="0" indent="0">
              <a:lnSpc>
                <a:spcPct val="100000"/>
              </a:lnSpc>
              <a:buNone/>
            </a:pPr>
            <a:r>
              <a:rPr lang="en-US" sz="3000" b="1" dirty="0">
                <a:solidFill>
                  <a:srgbClr val="7030A0"/>
                </a:solidFill>
              </a:rPr>
              <a:t>James 1:19 </a:t>
            </a:r>
            <a:r>
              <a:rPr lang="en-US" sz="3000" b="1" dirty="0" smtClean="0">
                <a:solidFill>
                  <a:srgbClr val="7030A0"/>
                </a:solidFill>
              </a:rPr>
              <a:t>says, Everyone </a:t>
            </a:r>
            <a:r>
              <a:rPr lang="en-US" sz="3000" b="1" dirty="0">
                <a:solidFill>
                  <a:srgbClr val="7030A0"/>
                </a:solidFill>
              </a:rPr>
              <a:t>should be quick to listen, slow to </a:t>
            </a:r>
            <a:r>
              <a:rPr lang="en-US" sz="3000" b="1" dirty="0" smtClean="0">
                <a:solidFill>
                  <a:srgbClr val="7030A0"/>
                </a:solidFill>
              </a:rPr>
              <a:t>speak</a:t>
            </a:r>
            <a:endParaRPr lang="en-US" sz="3000" dirty="0"/>
          </a:p>
          <a:p>
            <a:pPr marL="370350" indent="-370350">
              <a:spcBef>
                <a:spcPts val="400"/>
              </a:spcBef>
              <a:buFont typeface="+mj-lt"/>
              <a:buAutoNum type="arabicPeriod"/>
            </a:pPr>
            <a:r>
              <a:rPr lang="en-US" b="1" dirty="0" smtClean="0"/>
              <a:t>Body Language</a:t>
            </a:r>
          </a:p>
          <a:p>
            <a:pPr marL="370350" indent="-370350">
              <a:spcBef>
                <a:spcPts val="400"/>
              </a:spcBef>
              <a:buFont typeface="+mj-lt"/>
              <a:buAutoNum type="arabicPeriod"/>
            </a:pPr>
            <a:r>
              <a:rPr lang="en-US" b="1" dirty="0" smtClean="0"/>
              <a:t>Open Questions</a:t>
            </a:r>
          </a:p>
          <a:p>
            <a:pPr marL="370350" indent="-370350">
              <a:spcBef>
                <a:spcPts val="400"/>
              </a:spcBef>
              <a:buFont typeface="+mj-lt"/>
              <a:buAutoNum type="arabicPeriod"/>
            </a:pPr>
            <a:r>
              <a:rPr lang="en-US" b="1" dirty="0" smtClean="0"/>
              <a:t>Reflective </a:t>
            </a:r>
            <a:r>
              <a:rPr lang="en-US" b="1" dirty="0"/>
              <a:t>Listening</a:t>
            </a:r>
            <a:endParaRPr lang="en-US" b="1" dirty="0" smtClean="0"/>
          </a:p>
          <a:p>
            <a:pPr marL="0" indent="0">
              <a:lnSpc>
                <a:spcPct val="100000"/>
              </a:lnSpc>
              <a:buNone/>
            </a:pPr>
            <a:r>
              <a:rPr lang="en-US" b="1" i="1" dirty="0" err="1" smtClean="0">
                <a:solidFill>
                  <a:srgbClr val="7030A0"/>
                </a:solidFill>
              </a:rPr>
              <a:t>Yakup</a:t>
            </a:r>
            <a:r>
              <a:rPr lang="en-US" b="1" i="1" dirty="0" smtClean="0">
                <a:solidFill>
                  <a:srgbClr val="7030A0"/>
                </a:solidFill>
              </a:rPr>
              <a:t> 1:19, </a:t>
            </a:r>
            <a:r>
              <a:rPr lang="en-US" b="1" i="1" dirty="0" err="1" smtClean="0">
                <a:solidFill>
                  <a:srgbClr val="7030A0"/>
                </a:solidFill>
              </a:rPr>
              <a:t>Herkes</a:t>
            </a:r>
            <a:r>
              <a:rPr lang="en-US" b="1" i="1" dirty="0" smtClean="0">
                <a:solidFill>
                  <a:srgbClr val="7030A0"/>
                </a:solidFill>
              </a:rPr>
              <a:t> </a:t>
            </a:r>
            <a:r>
              <a:rPr lang="en-US" b="1" i="1" dirty="0" err="1">
                <a:solidFill>
                  <a:srgbClr val="7030A0"/>
                </a:solidFill>
              </a:rPr>
              <a:t>dinlemekte</a:t>
            </a:r>
            <a:r>
              <a:rPr lang="en-US" b="1" i="1" dirty="0">
                <a:solidFill>
                  <a:srgbClr val="7030A0"/>
                </a:solidFill>
              </a:rPr>
              <a:t> </a:t>
            </a:r>
            <a:r>
              <a:rPr lang="en-US" b="1" i="1" dirty="0" err="1">
                <a:solidFill>
                  <a:srgbClr val="7030A0"/>
                </a:solidFill>
              </a:rPr>
              <a:t>çabuk</a:t>
            </a:r>
            <a:r>
              <a:rPr lang="en-US" b="1" i="1" dirty="0">
                <a:solidFill>
                  <a:srgbClr val="7030A0"/>
                </a:solidFill>
              </a:rPr>
              <a:t>, </a:t>
            </a:r>
            <a:r>
              <a:rPr lang="en-US" b="1" i="1" dirty="0" err="1">
                <a:solidFill>
                  <a:srgbClr val="7030A0"/>
                </a:solidFill>
              </a:rPr>
              <a:t>konuşmakta</a:t>
            </a:r>
            <a:r>
              <a:rPr lang="en-US" b="1" i="1" dirty="0">
                <a:solidFill>
                  <a:srgbClr val="7030A0"/>
                </a:solidFill>
              </a:rPr>
              <a:t> </a:t>
            </a:r>
            <a:r>
              <a:rPr lang="en-US" b="1" i="1" dirty="0" err="1">
                <a:solidFill>
                  <a:srgbClr val="7030A0"/>
                </a:solidFill>
              </a:rPr>
              <a:t>yavaş</a:t>
            </a:r>
            <a:r>
              <a:rPr lang="en-US" b="1" i="1" dirty="0">
                <a:solidFill>
                  <a:srgbClr val="7030A0"/>
                </a:solidFill>
              </a:rPr>
              <a:t> </a:t>
            </a:r>
            <a:r>
              <a:rPr lang="en-US" b="1" i="1" dirty="0" err="1" smtClean="0">
                <a:solidFill>
                  <a:srgbClr val="7030A0"/>
                </a:solidFill>
              </a:rPr>
              <a:t>olsun</a:t>
            </a:r>
            <a:r>
              <a:rPr lang="en-US" b="1" i="1" dirty="0" smtClean="0">
                <a:solidFill>
                  <a:srgbClr val="7030A0"/>
                </a:solidFill>
              </a:rPr>
              <a:t>- </a:t>
            </a:r>
            <a:r>
              <a:rPr lang="en-US" b="1" i="1" dirty="0">
                <a:solidFill>
                  <a:srgbClr val="7030A0"/>
                </a:solidFill>
              </a:rPr>
              <a:t>der.</a:t>
            </a:r>
            <a:endParaRPr lang="en-US" sz="1050" i="1" dirty="0"/>
          </a:p>
          <a:p>
            <a:pPr marL="370350" indent="-370350">
              <a:spcBef>
                <a:spcPts val="400"/>
              </a:spcBef>
              <a:buFont typeface="+mj-lt"/>
              <a:buAutoNum type="arabicPeriod"/>
            </a:pPr>
            <a:r>
              <a:rPr lang="en-US" b="1" i="1" dirty="0" err="1" smtClean="0"/>
              <a:t>Vücut</a:t>
            </a:r>
            <a:r>
              <a:rPr lang="en-US" b="1" i="1" dirty="0" smtClean="0"/>
              <a:t> Dili</a:t>
            </a:r>
            <a:endParaRPr lang="en-US" b="1" i="1" dirty="0"/>
          </a:p>
          <a:p>
            <a:pPr marL="370350" indent="-370350">
              <a:spcBef>
                <a:spcPts val="400"/>
              </a:spcBef>
              <a:buFont typeface="+mj-lt"/>
              <a:buAutoNum type="arabicPeriod"/>
            </a:pPr>
            <a:r>
              <a:rPr lang="en-US" b="1" i="1" dirty="0" err="1" smtClean="0"/>
              <a:t>Açık</a:t>
            </a:r>
            <a:r>
              <a:rPr lang="en-US" b="1" i="1" dirty="0" smtClean="0"/>
              <a:t> </a:t>
            </a:r>
            <a:r>
              <a:rPr lang="en-US" b="1" i="1" dirty="0" err="1"/>
              <a:t>U</a:t>
            </a:r>
            <a:r>
              <a:rPr lang="en-US" b="1" i="1" dirty="0" err="1" smtClean="0"/>
              <a:t>çlu</a:t>
            </a:r>
            <a:r>
              <a:rPr lang="en-US" b="1" i="1" dirty="0" smtClean="0"/>
              <a:t> </a:t>
            </a:r>
            <a:r>
              <a:rPr lang="en-US" b="1" i="1" dirty="0" err="1"/>
              <a:t>S</a:t>
            </a:r>
            <a:r>
              <a:rPr lang="en-US" b="1" i="1" dirty="0" err="1" smtClean="0"/>
              <a:t>orular</a:t>
            </a:r>
            <a:endParaRPr lang="en-US" b="1" i="1" dirty="0"/>
          </a:p>
          <a:p>
            <a:pPr marL="370350" indent="-370350">
              <a:spcBef>
                <a:spcPts val="400"/>
              </a:spcBef>
              <a:buFont typeface="+mj-lt"/>
              <a:buAutoNum type="arabicPeriod"/>
            </a:pPr>
            <a:r>
              <a:rPr lang="en-US" b="1" i="1" dirty="0" err="1"/>
              <a:t>Y</a:t>
            </a:r>
            <a:r>
              <a:rPr lang="en-US" b="1" i="1" dirty="0" err="1" smtClean="0"/>
              <a:t>ansıtıcı</a:t>
            </a:r>
            <a:r>
              <a:rPr lang="en-US" b="1" i="1" dirty="0" smtClean="0"/>
              <a:t> </a:t>
            </a:r>
            <a:r>
              <a:rPr lang="en-US" b="1" i="1" dirty="0" err="1" smtClean="0"/>
              <a:t>Dinleme</a:t>
            </a:r>
            <a:endParaRPr lang="en-US" b="1" i="1" dirty="0"/>
          </a:p>
          <a:p>
            <a:pPr marL="0" indent="0" algn="ctr">
              <a:buNone/>
            </a:pPr>
            <a:endParaRPr lang="en-US" dirty="0" smtClean="0"/>
          </a:p>
          <a:p>
            <a:pPr marL="0" indent="0" algn="ctr">
              <a:buNone/>
            </a:pPr>
            <a:endParaRPr lang="en-US" dirty="0"/>
          </a:p>
        </p:txBody>
      </p:sp>
    </p:spTree>
    <p:extLst>
      <p:ext uri="{BB962C8B-B14F-4D97-AF65-F5344CB8AC3E}">
        <p14:creationId xmlns:p14="http://schemas.microsoft.com/office/powerpoint/2010/main" val="1016369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1450" y="872401"/>
            <a:ext cx="7886700" cy="1325563"/>
          </a:xfrm>
        </p:spPr>
        <p:txBody>
          <a:bodyPr>
            <a:normAutofit/>
          </a:bodyPr>
          <a:lstStyle/>
          <a:p>
            <a:r>
              <a:rPr lang="en-US" sz="4000" b="1" dirty="0">
                <a:solidFill>
                  <a:schemeClr val="bg1"/>
                </a:solidFill>
                <a:latin typeface="+mn-lt"/>
              </a:rPr>
              <a:t>LOVE ENCOURAGES</a:t>
            </a:r>
            <a:br>
              <a:rPr lang="en-US" sz="4000" b="1" dirty="0">
                <a:solidFill>
                  <a:schemeClr val="bg1"/>
                </a:solidFill>
                <a:latin typeface="+mn-lt"/>
              </a:rPr>
            </a:br>
            <a:r>
              <a:rPr lang="en-US" sz="4000" b="1" i="1" dirty="0">
                <a:solidFill>
                  <a:schemeClr val="bg1"/>
                </a:solidFill>
                <a:latin typeface="+mn-lt"/>
              </a:rPr>
              <a:t>SEVGİ </a:t>
            </a:r>
            <a:r>
              <a:rPr lang="en-US" sz="4000" b="1" i="1" dirty="0" smtClean="0">
                <a:solidFill>
                  <a:schemeClr val="bg1"/>
                </a:solidFill>
                <a:latin typeface="+mn-lt"/>
              </a:rPr>
              <a:t>CESARETLENDİRİR</a:t>
            </a:r>
            <a:endParaRPr lang="en-US" sz="4000" i="1" dirty="0">
              <a:solidFill>
                <a:schemeClr val="bg1"/>
              </a:solidFill>
              <a:latin typeface="+mn-lt"/>
            </a:endParaRPr>
          </a:p>
        </p:txBody>
      </p:sp>
      <p:sp>
        <p:nvSpPr>
          <p:cNvPr id="3" name="Content Placeholder 2"/>
          <p:cNvSpPr>
            <a:spLocks noGrp="1"/>
          </p:cNvSpPr>
          <p:nvPr>
            <p:ph idx="1"/>
          </p:nvPr>
        </p:nvSpPr>
        <p:spPr>
          <a:xfrm>
            <a:off x="171450" y="2330723"/>
            <a:ext cx="8972550" cy="4527277"/>
          </a:xfrm>
        </p:spPr>
        <p:txBody>
          <a:bodyPr>
            <a:noAutofit/>
          </a:bodyPr>
          <a:lstStyle/>
          <a:p>
            <a:pPr marL="0" indent="0" algn="ctr">
              <a:lnSpc>
                <a:spcPct val="100000"/>
              </a:lnSpc>
              <a:buNone/>
            </a:pPr>
            <a:r>
              <a:rPr lang="en-US" sz="3200" dirty="0"/>
              <a:t>Let us encourage one another</a:t>
            </a:r>
            <a:r>
              <a:rPr lang="en-US" sz="3200" i="1" dirty="0"/>
              <a:t> </a:t>
            </a:r>
            <a:r>
              <a:rPr lang="en-US" sz="3200" dirty="0"/>
              <a:t>(Hebrews 10:25).</a:t>
            </a:r>
            <a:r>
              <a:rPr lang="en-US" sz="3200" i="1" dirty="0"/>
              <a:t> </a:t>
            </a:r>
            <a:r>
              <a:rPr lang="en-US" sz="3200" dirty="0"/>
              <a:t>Voicing our appreciation is the most effective way to encourage someone. It is simply doing what God did for His </a:t>
            </a:r>
            <a:r>
              <a:rPr lang="en-US" sz="3200" dirty="0" smtClean="0"/>
              <a:t>Son </a:t>
            </a:r>
            <a:r>
              <a:rPr lang="en-US" sz="3200" dirty="0"/>
              <a:t>at the Jordan River</a:t>
            </a:r>
            <a:r>
              <a:rPr lang="en-US" sz="3200" dirty="0" smtClean="0"/>
              <a:t>.</a:t>
            </a:r>
          </a:p>
          <a:p>
            <a:pPr marL="0" indent="0" algn="ctr">
              <a:lnSpc>
                <a:spcPct val="100000"/>
              </a:lnSpc>
              <a:buNone/>
            </a:pPr>
            <a:r>
              <a:rPr lang="en-US" sz="3200" i="1" dirty="0"/>
              <a:t>“</a:t>
            </a:r>
            <a:r>
              <a:rPr lang="en-US" sz="3200" i="1" dirty="0" err="1"/>
              <a:t>Birbirimizi</a:t>
            </a:r>
            <a:r>
              <a:rPr lang="en-US" sz="3200" i="1" dirty="0"/>
              <a:t> </a:t>
            </a:r>
            <a:r>
              <a:rPr lang="en-US" sz="3200" i="1" dirty="0" err="1"/>
              <a:t>teşvik</a:t>
            </a:r>
            <a:r>
              <a:rPr lang="en-US" sz="3200" i="1" dirty="0"/>
              <a:t> </a:t>
            </a:r>
            <a:r>
              <a:rPr lang="en-US" sz="3200" i="1" dirty="0" err="1"/>
              <a:t>edelim</a:t>
            </a:r>
            <a:r>
              <a:rPr lang="en-US" sz="3200" i="1" dirty="0"/>
              <a:t>” (</a:t>
            </a:r>
            <a:r>
              <a:rPr lang="en-US" sz="3200" i="1" dirty="0" err="1"/>
              <a:t>İbraniler</a:t>
            </a:r>
            <a:r>
              <a:rPr lang="en-US" sz="3200" i="1" dirty="0"/>
              <a:t> </a:t>
            </a:r>
            <a:r>
              <a:rPr lang="en-US" sz="3200" i="1" dirty="0" smtClean="0"/>
              <a:t>10:25). </a:t>
            </a:r>
            <a:r>
              <a:rPr lang="en-US" sz="3200" i="1" dirty="0" err="1"/>
              <a:t>Takdirimizi</a:t>
            </a:r>
            <a:r>
              <a:rPr lang="en-US" sz="3200" i="1" dirty="0"/>
              <a:t> </a:t>
            </a:r>
            <a:r>
              <a:rPr lang="en-US" sz="3200" i="1" dirty="0" err="1"/>
              <a:t>dile</a:t>
            </a:r>
            <a:r>
              <a:rPr lang="en-US" sz="3200" i="1" dirty="0"/>
              <a:t> </a:t>
            </a:r>
            <a:r>
              <a:rPr lang="en-US" sz="3200" i="1" dirty="0" err="1"/>
              <a:t>getirmek</a:t>
            </a:r>
            <a:r>
              <a:rPr lang="en-US" sz="3200" i="1" dirty="0"/>
              <a:t> </a:t>
            </a:r>
            <a:r>
              <a:rPr lang="en-US" sz="3200" i="1" dirty="0" err="1"/>
              <a:t>birini</a:t>
            </a:r>
            <a:r>
              <a:rPr lang="en-US" sz="3200" i="1" dirty="0"/>
              <a:t> </a:t>
            </a:r>
            <a:r>
              <a:rPr lang="en-US" sz="3200" i="1" dirty="0" err="1"/>
              <a:t>cesaretlendirmenin</a:t>
            </a:r>
            <a:r>
              <a:rPr lang="en-US" sz="3200" i="1" dirty="0"/>
              <a:t> </a:t>
            </a:r>
            <a:r>
              <a:rPr lang="en-US" sz="3200" i="1" dirty="0" err="1"/>
              <a:t>en</a:t>
            </a:r>
            <a:r>
              <a:rPr lang="en-US" sz="3200" i="1" dirty="0"/>
              <a:t> </a:t>
            </a:r>
            <a:r>
              <a:rPr lang="en-US" sz="3200" i="1" dirty="0" err="1"/>
              <a:t>etkili</a:t>
            </a:r>
            <a:r>
              <a:rPr lang="en-US" sz="3200" i="1" dirty="0"/>
              <a:t> </a:t>
            </a:r>
            <a:r>
              <a:rPr lang="en-US" sz="3200" i="1" dirty="0" err="1"/>
              <a:t>yoludur</a:t>
            </a:r>
            <a:r>
              <a:rPr lang="en-US" sz="3200" i="1" dirty="0"/>
              <a:t>. </a:t>
            </a:r>
            <a:r>
              <a:rPr lang="en-US" sz="3200" i="1" dirty="0" err="1"/>
              <a:t>Sadece</a:t>
            </a:r>
            <a:r>
              <a:rPr lang="en-US" sz="3200" i="1" dirty="0"/>
              <a:t> </a:t>
            </a:r>
            <a:r>
              <a:rPr lang="en-US" sz="3200" i="1" dirty="0" err="1"/>
              <a:t>Rab’bin</a:t>
            </a:r>
            <a:r>
              <a:rPr lang="en-US" sz="3200" i="1" dirty="0"/>
              <a:t> </a:t>
            </a:r>
            <a:r>
              <a:rPr lang="en-US" sz="3200" i="1" dirty="0" err="1"/>
              <a:t>Şeria</a:t>
            </a:r>
            <a:r>
              <a:rPr lang="en-US" sz="3200" i="1" dirty="0"/>
              <a:t> </a:t>
            </a:r>
            <a:r>
              <a:rPr lang="en-US" sz="3200" i="1" dirty="0" err="1"/>
              <a:t>Irmağı’nda</a:t>
            </a:r>
            <a:r>
              <a:rPr lang="en-US" sz="3200" i="1" dirty="0"/>
              <a:t> </a:t>
            </a:r>
            <a:r>
              <a:rPr lang="en-US" sz="3200" i="1" dirty="0" err="1"/>
              <a:t>kendi</a:t>
            </a:r>
            <a:r>
              <a:rPr lang="en-US" sz="3200" i="1" dirty="0"/>
              <a:t> </a:t>
            </a:r>
            <a:r>
              <a:rPr lang="en-US" sz="3200" i="1" dirty="0" err="1"/>
              <a:t>Oğlu’na</a:t>
            </a:r>
            <a:r>
              <a:rPr lang="en-US" sz="3200" i="1" dirty="0"/>
              <a:t> </a:t>
            </a:r>
            <a:r>
              <a:rPr lang="en-US" sz="3200" i="1" dirty="0" err="1"/>
              <a:t>yaptığını</a:t>
            </a:r>
            <a:r>
              <a:rPr lang="en-US" sz="3200" i="1" dirty="0"/>
              <a:t> </a:t>
            </a:r>
            <a:r>
              <a:rPr lang="en-US" sz="3200" i="1" dirty="0" err="1" smtClean="0"/>
              <a:t>yapmaktır</a:t>
            </a:r>
            <a:r>
              <a:rPr lang="en-US" sz="3200" i="1" dirty="0" smtClean="0"/>
              <a:t>.</a:t>
            </a:r>
            <a:endParaRPr lang="en-US" sz="3200" i="1" dirty="0"/>
          </a:p>
        </p:txBody>
      </p:sp>
    </p:spTree>
    <p:extLst>
      <p:ext uri="{BB962C8B-B14F-4D97-AF65-F5344CB8AC3E}">
        <p14:creationId xmlns:p14="http://schemas.microsoft.com/office/powerpoint/2010/main" val="193565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304800" y="2585448"/>
            <a:ext cx="8580120" cy="3647712"/>
          </a:xfrm>
        </p:spPr>
        <p:txBody>
          <a:bodyPr>
            <a:normAutofit/>
          </a:bodyPr>
          <a:lstStyle/>
          <a:p>
            <a:pPr marL="0" indent="0" algn="ctr">
              <a:buNone/>
            </a:pPr>
            <a:r>
              <a:rPr lang="en-US" sz="3200" dirty="0"/>
              <a:t>On a scale of 1 to 5, rate yourself on the following ways of communicating love. Five is the highest</a:t>
            </a:r>
            <a:r>
              <a:rPr lang="en-US" sz="3200" dirty="0" smtClean="0"/>
              <a:t>.</a:t>
            </a:r>
          </a:p>
          <a:p>
            <a:pPr marL="0" indent="0" algn="ctr">
              <a:buNone/>
            </a:pPr>
            <a:endParaRPr lang="en-US" sz="3200" dirty="0" smtClean="0"/>
          </a:p>
          <a:p>
            <a:pPr marL="0" indent="0" algn="ctr">
              <a:buNone/>
            </a:pPr>
            <a:r>
              <a:rPr lang="en-US" sz="3200" i="1" dirty="0"/>
              <a:t>1'den 5'e </a:t>
            </a:r>
            <a:r>
              <a:rPr lang="en-US" sz="3200" i="1" dirty="0" err="1"/>
              <a:t>kadar</a:t>
            </a:r>
            <a:r>
              <a:rPr lang="en-US" sz="3200" i="1" dirty="0"/>
              <a:t> </a:t>
            </a:r>
            <a:r>
              <a:rPr lang="en-US" sz="3200" i="1" dirty="0" err="1"/>
              <a:t>bir</a:t>
            </a:r>
            <a:r>
              <a:rPr lang="en-US" sz="3200" i="1" dirty="0"/>
              <a:t> </a:t>
            </a:r>
            <a:r>
              <a:rPr lang="en-US" sz="3200" i="1" dirty="0" err="1"/>
              <a:t>ölçekte</a:t>
            </a:r>
            <a:r>
              <a:rPr lang="en-US" sz="3200" i="1" dirty="0"/>
              <a:t>, </a:t>
            </a:r>
            <a:r>
              <a:rPr lang="en-US" sz="3200" i="1" dirty="0" err="1"/>
              <a:t>sevgiyi</a:t>
            </a:r>
            <a:r>
              <a:rPr lang="en-US" sz="3200" i="1" dirty="0"/>
              <a:t> </a:t>
            </a:r>
            <a:r>
              <a:rPr lang="en-US" sz="3200" i="1" dirty="0" err="1"/>
              <a:t>paylaşmanın</a:t>
            </a:r>
            <a:r>
              <a:rPr lang="en-US" sz="3200" i="1" dirty="0"/>
              <a:t> </a:t>
            </a:r>
            <a:r>
              <a:rPr lang="en-US" sz="3200" i="1" dirty="0" err="1"/>
              <a:t>aşağıdaki</a:t>
            </a:r>
            <a:r>
              <a:rPr lang="en-US" sz="3200" i="1" dirty="0"/>
              <a:t> </a:t>
            </a:r>
            <a:r>
              <a:rPr lang="en-US" sz="3200" i="1" dirty="0" err="1"/>
              <a:t>yollarını</a:t>
            </a:r>
            <a:r>
              <a:rPr lang="en-US" sz="3200" i="1" dirty="0"/>
              <a:t> </a:t>
            </a:r>
            <a:r>
              <a:rPr lang="en-US" sz="3200" i="1" dirty="0" err="1"/>
              <a:t>değerlendirin</a:t>
            </a:r>
            <a:r>
              <a:rPr lang="en-US" sz="3200" i="1" dirty="0"/>
              <a:t>. 5, </a:t>
            </a:r>
            <a:r>
              <a:rPr lang="en-US" sz="3200" i="1" dirty="0" err="1"/>
              <a:t>en</a:t>
            </a:r>
            <a:r>
              <a:rPr lang="en-US" sz="3200" i="1" dirty="0"/>
              <a:t> </a:t>
            </a:r>
            <a:r>
              <a:rPr lang="en-US" sz="3200" i="1" dirty="0" err="1"/>
              <a:t>yüksek</a:t>
            </a:r>
            <a:r>
              <a:rPr lang="en-US" sz="3200" i="1" dirty="0"/>
              <a:t> </a:t>
            </a:r>
            <a:r>
              <a:rPr lang="en-US" sz="3200" i="1" dirty="0" err="1"/>
              <a:t>puandır</a:t>
            </a:r>
            <a:r>
              <a:rPr lang="en-US" sz="3200" i="1" dirty="0" smtClean="0"/>
              <a:t>.</a:t>
            </a:r>
            <a:endParaRPr lang="en-US" sz="3200" i="1" dirty="0"/>
          </a:p>
        </p:txBody>
      </p:sp>
      <p:sp>
        <p:nvSpPr>
          <p:cNvPr id="6" name="Title 1"/>
          <p:cNvSpPr>
            <a:spLocks noGrp="1"/>
          </p:cNvSpPr>
          <p:nvPr>
            <p:ph type="title"/>
          </p:nvPr>
        </p:nvSpPr>
        <p:spPr>
          <a:xfrm>
            <a:off x="0" y="356371"/>
            <a:ext cx="7886700" cy="1325563"/>
          </a:xfrm>
        </p:spPr>
        <p:txBody>
          <a:bodyPr>
            <a:noAutofit/>
          </a:bodyPr>
          <a:lstStyle/>
          <a:p>
            <a:pPr>
              <a:lnSpc>
                <a:spcPct val="120000"/>
              </a:lnSpc>
              <a:spcBef>
                <a:spcPts val="0"/>
              </a:spcBef>
            </a:pPr>
            <a:r>
              <a:rPr lang="en-US" sz="4000" b="1" dirty="0">
                <a:solidFill>
                  <a:schemeClr val="bg1"/>
                </a:solidFill>
                <a:latin typeface="+mn-lt"/>
              </a:rPr>
              <a:t>RATE </a:t>
            </a:r>
            <a:r>
              <a:rPr lang="en-US" sz="4000" b="1" dirty="0" smtClean="0">
                <a:solidFill>
                  <a:schemeClr val="bg1"/>
                </a:solidFill>
                <a:latin typeface="+mn-lt"/>
              </a:rPr>
              <a:t>YOURSELF</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KENDİNİZİ DEĞERLENDİRİN</a:t>
            </a:r>
            <a:endParaRPr lang="en-US" sz="4000" i="1" dirty="0">
              <a:solidFill>
                <a:schemeClr val="bg1"/>
              </a:solidFill>
              <a:latin typeface="+mn-lt"/>
            </a:endParaRPr>
          </a:p>
        </p:txBody>
      </p:sp>
    </p:spTree>
    <p:extLst>
      <p:ext uri="{BB962C8B-B14F-4D97-AF65-F5344CB8AC3E}">
        <p14:creationId xmlns:p14="http://schemas.microsoft.com/office/powerpoint/2010/main" val="3953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279120"/>
            <a:ext cx="9144000" cy="2694124"/>
          </a:xfrm>
        </p:spPr>
        <p:txBody>
          <a:bodyPr>
            <a:noAutofit/>
          </a:bodyPr>
          <a:lstStyle/>
          <a:p>
            <a:pPr marL="0" indent="0" algn="ctr">
              <a:lnSpc>
                <a:spcPct val="100000"/>
              </a:lnSpc>
              <a:spcBef>
                <a:spcPts val="0"/>
              </a:spcBef>
              <a:buNone/>
            </a:pPr>
            <a:r>
              <a:rPr lang="en-US" sz="3000" dirty="0" smtClean="0">
                <a:latin typeface="Arial Narrow" charset="0"/>
                <a:ea typeface="Arial Narrow" charset="0"/>
                <a:cs typeface="Arial Narrow" charset="0"/>
              </a:rPr>
              <a:t> </a:t>
            </a:r>
            <a:r>
              <a:rPr lang="en-US" sz="3000" dirty="0">
                <a:latin typeface="Arial Narrow" charset="0"/>
                <a:ea typeface="Arial Narrow" charset="0"/>
                <a:cs typeface="Arial Narrow" charset="0"/>
              </a:rPr>
              <a:t>Let today be Affirmation Day. Find at least 10 people to whom you can voice honest appreciation. You may do this in person, on the phone, via email, Facebook, or a note. At the end of the day, make a list of the people you encouraged</a:t>
            </a:r>
            <a:r>
              <a:rPr lang="en-US" sz="3000" dirty="0" smtClean="0">
                <a:latin typeface="Arial Narrow" charset="0"/>
                <a:ea typeface="Arial Narrow" charset="0"/>
                <a:cs typeface="Arial Narrow" charset="0"/>
              </a:rPr>
              <a:t>. (#3)</a:t>
            </a:r>
          </a:p>
          <a:p>
            <a:pPr marL="0" indent="0" algn="ctr">
              <a:lnSpc>
                <a:spcPct val="100000"/>
              </a:lnSpc>
              <a:spcBef>
                <a:spcPts val="0"/>
              </a:spcBef>
              <a:buNone/>
            </a:pPr>
            <a:endParaRPr lang="en-US" sz="3000" dirty="0" smtClean="0">
              <a:latin typeface="Arial Narrow" charset="0"/>
              <a:ea typeface="Arial Narrow" charset="0"/>
              <a:cs typeface="Arial Narrow" charset="0"/>
            </a:endParaRPr>
          </a:p>
          <a:p>
            <a:pPr marL="0" indent="0" algn="ctr">
              <a:lnSpc>
                <a:spcPct val="100000"/>
              </a:lnSpc>
              <a:spcBef>
                <a:spcPts val="0"/>
              </a:spcBef>
              <a:buNone/>
            </a:pPr>
            <a:r>
              <a:rPr lang="en-US" sz="3000" i="1" dirty="0" err="1">
                <a:latin typeface="Arial Narrow" charset="0"/>
                <a:ea typeface="Arial Narrow" charset="0"/>
                <a:cs typeface="Arial Narrow" charset="0"/>
              </a:rPr>
              <a:t>Bugün</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Onay</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Günü</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olsun</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Takdirinizi</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dile</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getirebileceğiniz</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en</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az</a:t>
            </a:r>
            <a:r>
              <a:rPr lang="en-US" sz="3000" i="1" dirty="0">
                <a:latin typeface="Arial Narrow" charset="0"/>
                <a:ea typeface="Arial Narrow" charset="0"/>
                <a:cs typeface="Arial Narrow" charset="0"/>
              </a:rPr>
              <a:t> 10 </a:t>
            </a:r>
            <a:r>
              <a:rPr lang="en-US" sz="3000" i="1" dirty="0" err="1">
                <a:latin typeface="Arial Narrow" charset="0"/>
                <a:ea typeface="Arial Narrow" charset="0"/>
                <a:cs typeface="Arial Narrow" charset="0"/>
              </a:rPr>
              <a:t>kişi</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bulun</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Bunu</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yüz</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yüze</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telefonla</a:t>
            </a:r>
            <a:r>
              <a:rPr lang="en-US" sz="3000" i="1" dirty="0">
                <a:latin typeface="Arial Narrow" charset="0"/>
                <a:ea typeface="Arial Narrow" charset="0"/>
                <a:cs typeface="Arial Narrow" charset="0"/>
              </a:rPr>
              <a:t>, e-</a:t>
            </a:r>
            <a:r>
              <a:rPr lang="en-US" sz="3000" i="1" dirty="0" err="1">
                <a:latin typeface="Arial Narrow" charset="0"/>
                <a:ea typeface="Arial Narrow" charset="0"/>
                <a:cs typeface="Arial Narrow" charset="0"/>
              </a:rPr>
              <a:t>posta</a:t>
            </a:r>
            <a:r>
              <a:rPr lang="en-US" sz="3000" i="1" dirty="0">
                <a:latin typeface="Arial Narrow" charset="0"/>
                <a:ea typeface="Arial Narrow" charset="0"/>
                <a:cs typeface="Arial Narrow" charset="0"/>
              </a:rPr>
              <a:t> </a:t>
            </a:r>
            <a:r>
              <a:rPr lang="en-US" sz="3000" i="1" dirty="0" err="1" smtClean="0">
                <a:latin typeface="Arial Narrow" charset="0"/>
                <a:ea typeface="Arial Narrow" charset="0"/>
                <a:cs typeface="Arial Narrow" charset="0"/>
              </a:rPr>
              <a:t>yoluyla</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Facebook’tan</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veya</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ufak</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bir</a:t>
            </a:r>
            <a:r>
              <a:rPr lang="en-US" sz="3000" i="1" dirty="0">
                <a:latin typeface="Arial Narrow" charset="0"/>
                <a:ea typeface="Arial Narrow" charset="0"/>
                <a:cs typeface="Arial Narrow" charset="0"/>
              </a:rPr>
              <a:t> not </a:t>
            </a:r>
            <a:r>
              <a:rPr lang="en-US" sz="3000" i="1" dirty="0" err="1">
                <a:latin typeface="Arial Narrow" charset="0"/>
                <a:ea typeface="Arial Narrow" charset="0"/>
                <a:cs typeface="Arial Narrow" charset="0"/>
              </a:rPr>
              <a:t>ile</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yapabilirsiniz</a:t>
            </a:r>
            <a:r>
              <a:rPr lang="en-US" sz="3000" i="1" dirty="0">
                <a:latin typeface="Arial Narrow" charset="0"/>
                <a:ea typeface="Arial Narrow" charset="0"/>
                <a:cs typeface="Arial Narrow" charset="0"/>
              </a:rPr>
              <a:t>. </a:t>
            </a:r>
            <a:r>
              <a:rPr lang="en-US" sz="3000" i="1" dirty="0" err="1" smtClean="0">
                <a:latin typeface="Arial Narrow" charset="0"/>
                <a:ea typeface="Arial Narrow" charset="0"/>
                <a:cs typeface="Arial Narrow" charset="0"/>
              </a:rPr>
              <a:t>Günün</a:t>
            </a:r>
            <a:r>
              <a:rPr lang="en-US" sz="3000" i="1" dirty="0" smtClean="0">
                <a:latin typeface="Arial Narrow" charset="0"/>
                <a:ea typeface="Arial Narrow" charset="0"/>
                <a:cs typeface="Arial Narrow" charset="0"/>
              </a:rPr>
              <a:t> </a:t>
            </a:r>
            <a:r>
              <a:rPr lang="en-US" sz="3000" i="1" dirty="0" err="1">
                <a:latin typeface="Arial Narrow" charset="0"/>
                <a:ea typeface="Arial Narrow" charset="0"/>
                <a:cs typeface="Arial Narrow" charset="0"/>
              </a:rPr>
              <a:t>sonunda</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teşvik</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ettiğiniz</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kişilerin</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bir</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listesini</a:t>
            </a:r>
            <a:r>
              <a:rPr lang="en-US" sz="3000" i="1" dirty="0">
                <a:latin typeface="Arial Narrow" charset="0"/>
                <a:ea typeface="Arial Narrow" charset="0"/>
                <a:cs typeface="Arial Narrow" charset="0"/>
              </a:rPr>
              <a:t> </a:t>
            </a:r>
            <a:r>
              <a:rPr lang="en-US" sz="3000" i="1" dirty="0" err="1">
                <a:latin typeface="Arial Narrow" charset="0"/>
                <a:ea typeface="Arial Narrow" charset="0"/>
                <a:cs typeface="Arial Narrow" charset="0"/>
              </a:rPr>
              <a:t>yapın</a:t>
            </a:r>
            <a:r>
              <a:rPr lang="en-US" sz="3000" i="1" dirty="0" smtClean="0">
                <a:latin typeface="Arial Narrow" charset="0"/>
                <a:ea typeface="Arial Narrow" charset="0"/>
                <a:cs typeface="Arial Narrow" charset="0"/>
              </a:rPr>
              <a:t>. (#</a:t>
            </a:r>
            <a:r>
              <a:rPr lang="en-US" sz="3000" i="1" dirty="0">
                <a:latin typeface="Arial Narrow" charset="0"/>
                <a:ea typeface="Arial Narrow" charset="0"/>
                <a:cs typeface="Arial Narrow" charset="0"/>
              </a:rPr>
              <a:t>3)</a:t>
            </a:r>
          </a:p>
        </p:txBody>
      </p:sp>
      <p:sp>
        <p:nvSpPr>
          <p:cNvPr id="6" name="Title 1"/>
          <p:cNvSpPr>
            <a:spLocks noGrp="1"/>
          </p:cNvSpPr>
          <p:nvPr>
            <p:ph type="title"/>
          </p:nvPr>
        </p:nvSpPr>
        <p:spPr>
          <a:xfrm>
            <a:off x="-57150" y="898526"/>
            <a:ext cx="7886700"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Tree>
    <p:extLst>
      <p:ext uri="{BB962C8B-B14F-4D97-AF65-F5344CB8AC3E}">
        <p14:creationId xmlns:p14="http://schemas.microsoft.com/office/powerpoint/2010/main" val="116094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27972" y="2273935"/>
            <a:ext cx="9016028" cy="4351338"/>
          </a:xfrm>
        </p:spPr>
        <p:txBody>
          <a:bodyPr>
            <a:normAutofit/>
          </a:bodyPr>
          <a:lstStyle/>
          <a:p>
            <a:pPr marL="0" indent="0">
              <a:buNone/>
            </a:pPr>
            <a:endParaRPr lang="en-US" sz="3200" b="1" dirty="0"/>
          </a:p>
          <a:p>
            <a:pPr marL="0" indent="0">
              <a:buNone/>
            </a:pPr>
            <a:r>
              <a:rPr lang="en-US" sz="3200" b="1" dirty="0">
                <a:solidFill>
                  <a:srgbClr val="C00000"/>
                </a:solidFill>
              </a:rPr>
              <a:t>L</a:t>
            </a:r>
            <a:r>
              <a:rPr lang="en-US" sz="3200" b="1" dirty="0"/>
              <a:t> – </a:t>
            </a:r>
            <a:r>
              <a:rPr lang="en-US" sz="3200" b="1" dirty="0" smtClean="0"/>
              <a:t>Listening = </a:t>
            </a:r>
            <a:r>
              <a:rPr lang="en-US" sz="3200" b="1" i="1" dirty="0" err="1" smtClean="0"/>
              <a:t>Dinlemek</a:t>
            </a:r>
            <a:endParaRPr lang="en-US" sz="3200" b="1" i="1" dirty="0" smtClean="0"/>
          </a:p>
          <a:p>
            <a:pPr marL="0" indent="0">
              <a:buNone/>
            </a:pPr>
            <a:r>
              <a:rPr lang="en-US" sz="3200" b="1" dirty="0" smtClean="0">
                <a:solidFill>
                  <a:srgbClr val="C00000"/>
                </a:solidFill>
              </a:rPr>
              <a:t>O</a:t>
            </a:r>
            <a:r>
              <a:rPr lang="en-US" sz="3200" b="1" dirty="0" smtClean="0"/>
              <a:t> </a:t>
            </a:r>
            <a:r>
              <a:rPr lang="en-US" sz="3200" b="1" dirty="0"/>
              <a:t>– Overcoming </a:t>
            </a:r>
            <a:r>
              <a:rPr lang="en-US" sz="3200" b="1" dirty="0" smtClean="0"/>
              <a:t>roadblocks = </a:t>
            </a:r>
            <a:r>
              <a:rPr lang="en-US" sz="3200" b="1" i="1" dirty="0" err="1" smtClean="0"/>
              <a:t>Barikatları</a:t>
            </a:r>
            <a:r>
              <a:rPr lang="en-US" sz="3200" b="1" i="1" dirty="0" smtClean="0"/>
              <a:t> </a:t>
            </a:r>
            <a:r>
              <a:rPr lang="en-US" sz="3200" b="1" i="1" dirty="0" err="1" smtClean="0"/>
              <a:t>aşmak</a:t>
            </a:r>
            <a:r>
              <a:rPr lang="en-US" sz="3200" b="1" i="1" dirty="0" smtClean="0"/>
              <a:t> </a:t>
            </a:r>
          </a:p>
          <a:p>
            <a:pPr marL="0" indent="0">
              <a:buNone/>
            </a:pPr>
            <a:r>
              <a:rPr lang="en-US" sz="3200" b="1" dirty="0" smtClean="0">
                <a:solidFill>
                  <a:srgbClr val="C00000"/>
                </a:solidFill>
              </a:rPr>
              <a:t>V</a:t>
            </a:r>
            <a:r>
              <a:rPr lang="en-US" sz="3200" b="1" dirty="0" smtClean="0"/>
              <a:t> </a:t>
            </a:r>
            <a:r>
              <a:rPr lang="en-US" sz="3200" b="1" dirty="0"/>
              <a:t>– Vulnerability </a:t>
            </a:r>
            <a:r>
              <a:rPr lang="en-US" sz="3200" b="1" dirty="0" smtClean="0"/>
              <a:t>= </a:t>
            </a:r>
            <a:r>
              <a:rPr lang="en-US" sz="3200" b="1" i="1" dirty="0" err="1" smtClean="0"/>
              <a:t>Savunmasızlık</a:t>
            </a:r>
            <a:r>
              <a:rPr lang="en-US" sz="3200" b="1" dirty="0" smtClean="0"/>
              <a:t>   </a:t>
            </a:r>
          </a:p>
          <a:p>
            <a:pPr marL="0" indent="0">
              <a:buNone/>
            </a:pPr>
            <a:r>
              <a:rPr lang="en-US" sz="3200" b="1" dirty="0" smtClean="0">
                <a:solidFill>
                  <a:srgbClr val="C00000"/>
                </a:solidFill>
              </a:rPr>
              <a:t>E</a:t>
            </a:r>
            <a:r>
              <a:rPr lang="en-US" sz="3200" b="1" dirty="0" smtClean="0"/>
              <a:t> </a:t>
            </a:r>
            <a:r>
              <a:rPr lang="en-US" sz="3200" b="1" dirty="0"/>
              <a:t>– </a:t>
            </a:r>
            <a:r>
              <a:rPr lang="en-US" sz="3200" b="1" dirty="0" smtClean="0"/>
              <a:t>Encouragement = </a:t>
            </a:r>
            <a:r>
              <a:rPr lang="en-US" sz="3200" b="1" i="1" dirty="0" err="1" smtClean="0"/>
              <a:t>Teşvik</a:t>
            </a:r>
            <a:endParaRPr lang="en-US" sz="3200" b="1" i="1" dirty="0"/>
          </a:p>
        </p:txBody>
      </p:sp>
      <p:sp>
        <p:nvSpPr>
          <p:cNvPr id="6" name="Title 1"/>
          <p:cNvSpPr>
            <a:spLocks noGrp="1"/>
          </p:cNvSpPr>
          <p:nvPr>
            <p:ph type="title"/>
          </p:nvPr>
        </p:nvSpPr>
        <p:spPr>
          <a:xfrm>
            <a:off x="278130" y="715646"/>
            <a:ext cx="5375910"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Tree>
    <p:extLst>
      <p:ext uri="{BB962C8B-B14F-4D97-AF65-F5344CB8AC3E}">
        <p14:creationId xmlns:p14="http://schemas.microsoft.com/office/powerpoint/2010/main" val="1707359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309096" cy="6858001"/>
          </a:xfrm>
          <a:prstGeom prst="rect">
            <a:avLst/>
          </a:prstGeom>
        </p:spPr>
      </p:pic>
      <p:sp>
        <p:nvSpPr>
          <p:cNvPr id="3" name="Content Placeholder 2"/>
          <p:cNvSpPr>
            <a:spLocks noGrp="1"/>
          </p:cNvSpPr>
          <p:nvPr>
            <p:ph idx="1"/>
          </p:nvPr>
        </p:nvSpPr>
        <p:spPr>
          <a:xfrm>
            <a:off x="0" y="2132649"/>
            <a:ext cx="9309096" cy="3321141"/>
          </a:xfrm>
        </p:spPr>
        <p:txBody>
          <a:bodyPr>
            <a:noAutofit/>
          </a:bodyPr>
          <a:lstStyle/>
          <a:p>
            <a:pPr marL="0" indent="0" algn="ctr">
              <a:lnSpc>
                <a:spcPct val="100000"/>
              </a:lnSpc>
              <a:spcBef>
                <a:spcPts val="0"/>
              </a:spcBef>
              <a:buNone/>
            </a:pPr>
            <a:r>
              <a:rPr lang="en-US" dirty="0">
                <a:latin typeface="Arial Narrow" charset="0"/>
                <a:ea typeface="Arial Narrow" charset="0"/>
                <a:cs typeface="Arial Narrow" charset="0"/>
              </a:rPr>
              <a:t>Gracious and loving God, I come to You today asking for more love, for more compassion—to share with others. Help me to live so close to You that I will radiate the love and joy you bestow on me. I want people to know You as their Savior and Friend because I have shared your love with them. Please help me, God.  Thank you</a:t>
            </a:r>
            <a:r>
              <a:rPr lang="en-US" dirty="0" smtClean="0">
                <a:latin typeface="Arial Narrow" charset="0"/>
                <a:ea typeface="Arial Narrow" charset="0"/>
                <a:cs typeface="Arial Narrow" charset="0"/>
              </a:rPr>
              <a:t>.</a:t>
            </a:r>
          </a:p>
          <a:p>
            <a:pPr marL="0" indent="0" algn="ctr">
              <a:lnSpc>
                <a:spcPct val="100000"/>
              </a:lnSpc>
              <a:spcBef>
                <a:spcPts val="0"/>
              </a:spcBef>
              <a:buNone/>
            </a:pPr>
            <a:r>
              <a:rPr lang="tr-TR" i="1" dirty="0">
                <a:latin typeface="Arial Narrow" charset="0"/>
                <a:ea typeface="Arial Narrow" charset="0"/>
                <a:cs typeface="Arial Narrow" charset="0"/>
              </a:rPr>
              <a:t>Merhametli ve sevecen </a:t>
            </a:r>
            <a:r>
              <a:rPr lang="tr-TR" i="1" dirty="0" err="1">
                <a:latin typeface="Arial Narrow" charset="0"/>
                <a:ea typeface="Arial Narrow" charset="0"/>
                <a:cs typeface="Arial Narrow" charset="0"/>
              </a:rPr>
              <a:t>Rab’bim</a:t>
            </a:r>
            <a:r>
              <a:rPr lang="tr-TR" i="1" dirty="0">
                <a:latin typeface="Arial Narrow" charset="0"/>
                <a:ea typeface="Arial Narrow" charset="0"/>
                <a:cs typeface="Arial Narrow" charset="0"/>
              </a:rPr>
              <a:t>, bugün Senden başkaları ile paylaşabilmek için daha fazla sevgi ve daha fazla merhamet istemeye geldim. Sana öyle yakın yaşamama izin ver ki, bana verdiğin sevgiyi ve sevinci yayabileyim. İnsanların Seni Kurtarıcı ve Arkadaşı olarak tanımasını istiyorum, çünkü sevgini onlarla paylaştım. Lütfen bana yardım et </a:t>
            </a:r>
            <a:r>
              <a:rPr lang="tr-TR" i="1" dirty="0" err="1">
                <a:latin typeface="Arial Narrow" charset="0"/>
                <a:ea typeface="Arial Narrow" charset="0"/>
                <a:cs typeface="Arial Narrow" charset="0"/>
              </a:rPr>
              <a:t>Rab’bim</a:t>
            </a:r>
            <a:r>
              <a:rPr lang="tr-TR" i="1" dirty="0">
                <a:latin typeface="Arial Narrow" charset="0"/>
                <a:ea typeface="Arial Narrow" charset="0"/>
                <a:cs typeface="Arial Narrow" charset="0"/>
              </a:rPr>
              <a:t>. Teşekkür ederim</a:t>
            </a:r>
            <a:r>
              <a:rPr lang="tr-TR" i="1" dirty="0" smtClean="0">
                <a:latin typeface="Arial Narrow" charset="0"/>
                <a:ea typeface="Arial Narrow" charset="0"/>
                <a:cs typeface="Arial Narrow" charset="0"/>
              </a:rPr>
              <a:t>.</a:t>
            </a:r>
            <a:endParaRPr lang="en-US" i="1" dirty="0">
              <a:latin typeface="Arial Narrow" charset="0"/>
              <a:ea typeface="Arial Narrow" charset="0"/>
              <a:cs typeface="Arial Narrow" charset="0"/>
            </a:endParaRPr>
          </a:p>
        </p:txBody>
      </p:sp>
      <p:sp>
        <p:nvSpPr>
          <p:cNvPr id="6" name="Title 1"/>
          <p:cNvSpPr>
            <a:spLocks noGrp="1"/>
          </p:cNvSpPr>
          <p:nvPr>
            <p:ph type="title"/>
          </p:nvPr>
        </p:nvSpPr>
        <p:spPr>
          <a:xfrm>
            <a:off x="628650" y="807086"/>
            <a:ext cx="7886700" cy="1325563"/>
          </a:xfrm>
        </p:spPr>
        <p:txBody>
          <a:bodyPr>
            <a:normAutofit/>
          </a:bodyPr>
          <a:lstStyle/>
          <a:p>
            <a:pPr algn="ctr"/>
            <a:r>
              <a:rPr lang="en-US" sz="4000" b="1" dirty="0">
                <a:solidFill>
                  <a:srgbClr val="7030A0"/>
                </a:solidFill>
                <a:latin typeface="+mn-lt"/>
              </a:rPr>
              <a:t>MY PRAYER FOR TODAY</a:t>
            </a:r>
            <a:br>
              <a:rPr lang="en-US" sz="4000" b="1" dirty="0">
                <a:solidFill>
                  <a:srgbClr val="7030A0"/>
                </a:solidFill>
                <a:latin typeface="+mn-lt"/>
              </a:rPr>
            </a:br>
            <a:r>
              <a:rPr lang="en-US" sz="4000" b="1" i="1" dirty="0">
                <a:solidFill>
                  <a:srgbClr val="7030A0"/>
                </a:solidFill>
                <a:latin typeface="+mn-lt"/>
              </a:rPr>
              <a:t>BUGÜN İÇİN </a:t>
            </a:r>
            <a:r>
              <a:rPr lang="en-US" sz="4000" b="1" i="1" dirty="0" smtClean="0">
                <a:solidFill>
                  <a:srgbClr val="7030A0"/>
                </a:solidFill>
                <a:latin typeface="+mn-lt"/>
              </a:rPr>
              <a:t>DUAM</a:t>
            </a:r>
            <a:endParaRPr lang="en-US" sz="4000" i="1" dirty="0">
              <a:solidFill>
                <a:srgbClr val="7030A0"/>
              </a:solidFill>
              <a:latin typeface="+mn-lt"/>
            </a:endParaRPr>
          </a:p>
        </p:txBody>
      </p:sp>
    </p:spTree>
    <p:extLst>
      <p:ext uri="{BB962C8B-B14F-4D97-AF65-F5344CB8AC3E}">
        <p14:creationId xmlns:p14="http://schemas.microsoft.com/office/powerpoint/2010/main" val="20831196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279</TotalTime>
  <Words>998</Words>
  <Application>Microsoft Macintosh PowerPoint</Application>
  <PresentationFormat>On-screen Show (4:3)</PresentationFormat>
  <Paragraphs>158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Narrow</vt:lpstr>
      <vt:lpstr>Calibri</vt:lpstr>
      <vt:lpstr>Calibri Light</vt:lpstr>
      <vt:lpstr>Palatino Linotype</vt:lpstr>
      <vt:lpstr>Office Theme</vt:lpstr>
      <vt:lpstr>PowerPoint Presentation</vt:lpstr>
      <vt:lpstr>A Loving Woman: Lesson 7 Seven Bir Kadın: Ders 7</vt:lpstr>
      <vt:lpstr>PowerPoint Presentation</vt:lpstr>
      <vt:lpstr>PowerPoint Presentation</vt:lpstr>
      <vt:lpstr>LOVE LISTENS SEVGİ DİNLER</vt:lpstr>
      <vt:lpstr>LOVE ENCOURAGES SEVGİ CESARETLENDİRİR</vt:lpstr>
      <vt:lpstr>RATE YOURSELF KENDİNİZİ DEĞERLENDİRİN</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20</cp:revision>
  <dcterms:created xsi:type="dcterms:W3CDTF">2016-03-01T21:27:14Z</dcterms:created>
  <dcterms:modified xsi:type="dcterms:W3CDTF">2018-03-23T18:57:08Z</dcterms:modified>
</cp:coreProperties>
</file>