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68"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348"/>
    <p:restoredTop sz="63674"/>
  </p:normalViewPr>
  <p:slideViewPr>
    <p:cSldViewPr snapToGrid="0" snapToObjects="1">
      <p:cViewPr varScale="1">
        <p:scale>
          <a:sx n="77" d="100"/>
          <a:sy n="77" d="100"/>
        </p:scale>
        <p:origin x="1440" y="192"/>
      </p:cViewPr>
      <p:guideLst/>
    </p:cSldViewPr>
  </p:slideViewPr>
  <p:notesTextViewPr>
    <p:cViewPr>
      <p:scale>
        <a:sx n="1" d="1"/>
        <a:sy n="1" d="1"/>
      </p:scale>
      <p:origin x="0" y="0"/>
    </p:cViewPr>
  </p:notesTextViewPr>
  <p:notesViewPr>
    <p:cSldViewPr snapToGrid="0" snapToObjects="1">
      <p:cViewPr varScale="1">
        <p:scale>
          <a:sx n="48" d="100"/>
          <a:sy n="48" d="100"/>
        </p:scale>
        <p:origin x="2008" y="200"/>
      </p:cViewPr>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B286AD-C931-2E41-825D-0C4343A68E06}" type="datetimeFigureOut">
              <a:rPr lang="en-US" smtClean="0"/>
              <a:t>3/23/18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1A4C5D-A1F1-C449-8899-748AA2DBD7D1}" type="slidenum">
              <a:rPr lang="en-US" smtClean="0"/>
              <a:t>‹#›</a:t>
            </a:fld>
            <a:endParaRPr lang="en-US"/>
          </a:p>
        </p:txBody>
      </p:sp>
    </p:spTree>
    <p:extLst>
      <p:ext uri="{BB962C8B-B14F-4D97-AF65-F5344CB8AC3E}">
        <p14:creationId xmlns:p14="http://schemas.microsoft.com/office/powerpoint/2010/main" val="1393766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Kişisel</a:t>
            </a:r>
            <a:r>
              <a:rPr lang="en-US" dirty="0" smtClean="0"/>
              <a:t> </a:t>
            </a:r>
            <a:r>
              <a:rPr lang="en-US" dirty="0" err="1" smtClean="0"/>
              <a:t>gelişim</a:t>
            </a:r>
            <a:r>
              <a:rPr lang="en-US" dirty="0" smtClean="0"/>
              <a:t> </a:t>
            </a:r>
            <a:r>
              <a:rPr lang="en-US" dirty="0" err="1" smtClean="0"/>
              <a:t>için</a:t>
            </a:r>
            <a:r>
              <a:rPr lang="en-US" dirty="0" smtClean="0"/>
              <a:t> </a:t>
            </a:r>
            <a:r>
              <a:rPr lang="en-US" dirty="0" err="1" smtClean="0"/>
              <a:t>kadın</a:t>
            </a:r>
            <a:r>
              <a:rPr lang="en-US" dirty="0" smtClean="0"/>
              <a:t> </a:t>
            </a:r>
            <a:r>
              <a:rPr lang="en-US" dirty="0" err="1" smtClean="0"/>
              <a:t>rehberi</a:t>
            </a:r>
            <a:endParaRPr lang="en-US" dirty="0" smtClean="0"/>
          </a:p>
          <a:p>
            <a:endParaRPr lang="en-US" dirty="0" smtClean="0"/>
          </a:p>
          <a:p>
            <a:r>
              <a:rPr lang="en-US" dirty="0" err="1" smtClean="0"/>
              <a:t>Olabileceğinin</a:t>
            </a:r>
            <a:r>
              <a:rPr lang="en-US" dirty="0" smtClean="0"/>
              <a:t> </a:t>
            </a:r>
            <a:r>
              <a:rPr lang="en-US" dirty="0" err="1" smtClean="0"/>
              <a:t>en</a:t>
            </a:r>
            <a:r>
              <a:rPr lang="en-US" dirty="0" smtClean="0"/>
              <a:t> </a:t>
            </a:r>
            <a:r>
              <a:rPr lang="en-US" dirty="0" err="1" smtClean="0"/>
              <a:t>iyisi</a:t>
            </a:r>
            <a:endParaRPr lang="en-US" smtClean="0"/>
          </a:p>
          <a:p>
            <a:endParaRPr lang="en-US"/>
          </a:p>
        </p:txBody>
      </p:sp>
      <p:sp>
        <p:nvSpPr>
          <p:cNvPr id="4" name="Slide Number Placeholder 3"/>
          <p:cNvSpPr>
            <a:spLocks noGrp="1"/>
          </p:cNvSpPr>
          <p:nvPr>
            <p:ph type="sldNum" sz="quarter" idx="10"/>
          </p:nvPr>
        </p:nvSpPr>
        <p:spPr/>
        <p:txBody>
          <a:bodyPr/>
          <a:lstStyle/>
          <a:p>
            <a:fld id="{BC924195-E0C0-E74B-A1E5-62FFC8B6AABA}" type="slidenum">
              <a:rPr lang="en-US" smtClean="0"/>
              <a:t>1</a:t>
            </a:fld>
            <a:endParaRPr lang="en-US"/>
          </a:p>
        </p:txBody>
      </p:sp>
    </p:spTree>
    <p:extLst>
      <p:ext uri="{BB962C8B-B14F-4D97-AF65-F5344CB8AC3E}">
        <p14:creationId xmlns:p14="http://schemas.microsoft.com/office/powerpoint/2010/main" val="523748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AN ASSERTIVE WOMAN</a:t>
            </a:r>
          </a:p>
          <a:p>
            <a:r>
              <a:rPr lang="en-US" sz="1200" b="1" i="1" kern="1200" dirty="0" smtClean="0">
                <a:solidFill>
                  <a:schemeClr val="tx1"/>
                </a:solidFill>
                <a:effectLst/>
                <a:latin typeface="+mn-lt"/>
                <a:ea typeface="+mn-ea"/>
                <a:cs typeface="+mn-cs"/>
              </a:rPr>
              <a:t>HAKKINI</a:t>
            </a:r>
            <a:r>
              <a:rPr lang="en-US" sz="1200" b="1" i="1" kern="1200" baseline="0" dirty="0" smtClean="0">
                <a:solidFill>
                  <a:schemeClr val="tx1"/>
                </a:solidFill>
                <a:effectLst/>
                <a:latin typeface="+mn-lt"/>
                <a:ea typeface="+mn-ea"/>
                <a:cs typeface="+mn-cs"/>
              </a:rPr>
              <a:t> SAVUNAN BİR KADIN</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1A4C5D-A1F1-C449-8899-748AA2DBD7D1}" type="slidenum">
              <a:rPr lang="en-US" smtClean="0"/>
              <a:t>2</a:t>
            </a:fld>
            <a:endParaRPr lang="en-US"/>
          </a:p>
        </p:txBody>
      </p:sp>
    </p:spTree>
    <p:extLst>
      <p:ext uri="{BB962C8B-B14F-4D97-AF65-F5344CB8AC3E}">
        <p14:creationId xmlns:p14="http://schemas.microsoft.com/office/powerpoint/2010/main" val="27743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5988" y="757238"/>
            <a:ext cx="2513012" cy="1884362"/>
          </a:xfrm>
        </p:spPr>
      </p:sp>
      <p:sp>
        <p:nvSpPr>
          <p:cNvPr id="3" name="Notes Placeholder 2"/>
          <p:cNvSpPr>
            <a:spLocks noGrp="1"/>
          </p:cNvSpPr>
          <p:nvPr>
            <p:ph type="body" idx="1"/>
          </p:nvPr>
        </p:nvSpPr>
        <p:spPr>
          <a:xfrm>
            <a:off x="685800" y="2813800"/>
            <a:ext cx="5486400" cy="3600450"/>
          </a:xfrm>
        </p:spPr>
        <p:txBody>
          <a:bodyPr/>
          <a:lstStyle/>
          <a:p>
            <a:r>
              <a:rPr lang="en-US" sz="1200" i="0" kern="1200" dirty="0" smtClean="0">
                <a:solidFill>
                  <a:schemeClr val="tx1"/>
                </a:solidFill>
                <a:effectLst/>
                <a:latin typeface="+mn-lt"/>
                <a:ea typeface="+mn-ea"/>
                <a:cs typeface="+mn-cs"/>
              </a:rPr>
              <a:t>“Blessed are you when people insult you, persecute you and</a:t>
            </a:r>
          </a:p>
          <a:p>
            <a:r>
              <a:rPr lang="en-US" sz="1200" i="0" kern="1200" dirty="0" smtClean="0">
                <a:solidFill>
                  <a:schemeClr val="tx1"/>
                </a:solidFill>
                <a:effectLst/>
                <a:latin typeface="+mn-lt"/>
                <a:ea typeface="+mn-ea"/>
                <a:cs typeface="+mn-cs"/>
              </a:rPr>
              <a:t>falsely say all kinds of evil against you because of me.”</a:t>
            </a:r>
          </a:p>
          <a:p>
            <a:r>
              <a:rPr lang="en-US" sz="1200" i="0" kern="1200" dirty="0" smtClean="0">
                <a:solidFill>
                  <a:schemeClr val="tx1"/>
                </a:solidFill>
                <a:effectLst/>
                <a:latin typeface="+mn-lt"/>
                <a:ea typeface="+mn-ea"/>
                <a:cs typeface="+mn-cs"/>
              </a:rPr>
              <a:t>Matthew 5:11</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All through life we face difficulties and disappointments. That is part of the sin factor and we can’t avoid it. But we can decide how to respond. We can choose to be </a:t>
            </a:r>
            <a:r>
              <a:rPr lang="en-US" sz="1200" i="1" kern="1200" dirty="0" smtClean="0">
                <a:solidFill>
                  <a:schemeClr val="tx1"/>
                </a:solidFill>
                <a:effectLst/>
                <a:latin typeface="+mn-lt"/>
                <a:ea typeface="+mn-ea"/>
                <a:cs typeface="+mn-cs"/>
              </a:rPr>
              <a:t>better</a:t>
            </a:r>
            <a:r>
              <a:rPr lang="en-US" sz="1200" kern="1200" dirty="0" smtClean="0">
                <a:solidFill>
                  <a:schemeClr val="tx1"/>
                </a:solidFill>
                <a:effectLst/>
                <a:latin typeface="+mn-lt"/>
                <a:ea typeface="+mn-ea"/>
                <a:cs typeface="+mn-cs"/>
              </a:rPr>
              <a:t> or </a:t>
            </a:r>
            <a:r>
              <a:rPr lang="en-US" sz="1200" i="1" kern="1200" dirty="0" smtClean="0">
                <a:solidFill>
                  <a:schemeClr val="tx1"/>
                </a:solidFill>
                <a:effectLst/>
                <a:latin typeface="+mn-lt"/>
                <a:ea typeface="+mn-ea"/>
                <a:cs typeface="+mn-cs"/>
              </a:rPr>
              <a:t>bitter</a:t>
            </a:r>
            <a:r>
              <a:rPr lang="en-US" sz="1200" kern="1200" dirty="0" smtClean="0">
                <a:solidFill>
                  <a:schemeClr val="tx1"/>
                </a:solidFill>
                <a:effectLst/>
                <a:latin typeface="+mn-lt"/>
                <a:ea typeface="+mn-ea"/>
                <a:cs typeface="+mn-cs"/>
              </a:rPr>
              <a:t> in response to our circumstances; it is our choice. When we know Jesus and serve Him, our attitudes will define who we really are, and we can stand strong in the face of trouble. This lesson will explain just how we can do this.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the Sermon on the Mount, Jesus teaches us how to live. Let Matthew 5-7 provide the guiding principles for your life today and always.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Matthew 5:11,12 says, “Blessed are you when people insult you, persecute you and falsely say all kinds of evil against you because of me. Rejoice and be glad, because great is your reward in heaven, for in the same way they persecuted the prophets who were before you.”</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Think carefully about what this text is saying, and resolve to rise above the difficulties that might be thrown at you. Be strong and assertive in the face of difficulty and opposition. Jesus is with you.</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Mary </a:t>
            </a:r>
            <a:r>
              <a:rPr lang="en-US" sz="1200" kern="1200" dirty="0" err="1" smtClean="0">
                <a:solidFill>
                  <a:schemeClr val="tx1"/>
                </a:solidFill>
                <a:effectLst/>
                <a:latin typeface="+mn-lt"/>
                <a:ea typeface="+mn-ea"/>
                <a:cs typeface="+mn-cs"/>
              </a:rPr>
              <a:t>Slessor</a:t>
            </a:r>
            <a:r>
              <a:rPr lang="en-US" sz="1200" kern="1200" dirty="0" smtClean="0">
                <a:solidFill>
                  <a:schemeClr val="tx1"/>
                </a:solidFill>
                <a:effectLst/>
                <a:latin typeface="+mn-lt"/>
                <a:ea typeface="+mn-ea"/>
                <a:cs typeface="+mn-cs"/>
              </a:rPr>
              <a:t>, a 19th Century missionary in Africa and the first woman magistrate in the British Empire, was an assertive woman. She was courageous and did not run away when there was trouble. Even at 16 years of age she stood up to a gang of boys threatening to stop her Sunday school class. Later she stood up to angry African chiefs who planned to poison many villagers. She managed difficult people and conflict very well.</a:t>
            </a:r>
          </a:p>
          <a:p>
            <a:endParaRPr lang="en-US" sz="1200"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“Benim yüzümden insanlar size sövüp zulmettikleri, yalan yere size karşı her türlü kötü sözü söyledikleri zaman ne mutlu size!”</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Matta 5:11</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Yaşam boyunca zorluklar ve hayal kırıklıklarıyla karşı karşıyayız. Bu günah unsurunun bir parçası ve bunu önleyemeyiz. Ancak nasıl cevap vereceğimize karar verebiliriz. Durumlarımıza yanıt olarak daha iyi veya sert olmayı seçebiliriz, bu bizim seçimimiz olur. İsa'yı tanıdığımızda ve O'na hizmet ettiğimizde, tutumlarımız gerçekten kim olduğumuzu belirleyecek, bela karşısında güçlü durmamızı sağlayacaktır. Bu ders, bunu nasıl yapabileceğimizi açıklayacaktır.</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İsa, Dağdaki </a:t>
            </a:r>
            <a:r>
              <a:rPr lang="tr-TR" sz="1200" i="1" kern="1200" dirty="0" err="1" smtClean="0">
                <a:solidFill>
                  <a:schemeClr val="tx1"/>
                </a:solidFill>
                <a:effectLst/>
                <a:latin typeface="+mn-lt"/>
                <a:ea typeface="+mn-ea"/>
                <a:cs typeface="+mn-cs"/>
              </a:rPr>
              <a:t>Vaaz'da</a:t>
            </a:r>
            <a:r>
              <a:rPr lang="tr-TR" sz="1200" i="1" kern="1200" dirty="0" smtClean="0">
                <a:solidFill>
                  <a:schemeClr val="tx1"/>
                </a:solidFill>
                <a:effectLst/>
                <a:latin typeface="+mn-lt"/>
                <a:ea typeface="+mn-ea"/>
                <a:cs typeface="+mn-cs"/>
              </a:rPr>
              <a:t> bize nasıl yaşanılacağını öğretir. </a:t>
            </a:r>
            <a:r>
              <a:rPr lang="tr-TR" sz="1200" i="1" kern="1200" dirty="0" err="1" smtClean="0">
                <a:solidFill>
                  <a:schemeClr val="tx1"/>
                </a:solidFill>
                <a:effectLst/>
                <a:latin typeface="+mn-lt"/>
                <a:ea typeface="+mn-ea"/>
                <a:cs typeface="+mn-cs"/>
              </a:rPr>
              <a:t>Matta’daki</a:t>
            </a:r>
            <a:r>
              <a:rPr lang="tr-TR" sz="1200" i="1" kern="1200" dirty="0" smtClean="0">
                <a:solidFill>
                  <a:schemeClr val="tx1"/>
                </a:solidFill>
                <a:effectLst/>
                <a:latin typeface="+mn-lt"/>
                <a:ea typeface="+mn-ea"/>
                <a:cs typeface="+mn-cs"/>
              </a:rPr>
              <a:t> bu bölümler (5-7) bugünkü hayatınız ve her zaman için yol gösterici ilkeler sunsunlar. “Benim yüzümden insanlar size sövüp zulmettikleri, yalan yere size karşı her türlü kötü sözü söyledikleri zaman ne mutlu size! Sevinin, sevinçle coşun! Çünkü göklerdeki ödülünüz büyüktür. Sizden önce yaşayan peygamberlere de böyle zulmettiler.” (Matta 5:11, 12)</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Bu metnin ne söylediğini dikkatlice düşünün ve başınıza gelebilecek zorlukların üstesinden gelin. Zorluk ve muhalefet karşısında güçlü olun ve kendinizi savunmayı bilin. İsa sizinle birlikte.</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Afrika'daki 19. yüzyıl misyoneri ve İngiliz İmparatorluğundaki ilk kadın sulh hakimi olan Mary </a:t>
            </a:r>
            <a:r>
              <a:rPr lang="tr-TR" sz="1200" i="1" kern="1200" dirty="0" err="1" smtClean="0">
                <a:solidFill>
                  <a:schemeClr val="tx1"/>
                </a:solidFill>
                <a:effectLst/>
                <a:latin typeface="+mn-lt"/>
                <a:ea typeface="+mn-ea"/>
                <a:cs typeface="+mn-cs"/>
              </a:rPr>
              <a:t>Slessor</a:t>
            </a:r>
            <a:r>
              <a:rPr lang="tr-TR" sz="1200" i="1" kern="1200" dirty="0" smtClean="0">
                <a:solidFill>
                  <a:schemeClr val="tx1"/>
                </a:solidFill>
                <a:effectLst/>
                <a:latin typeface="+mn-lt"/>
                <a:ea typeface="+mn-ea"/>
                <a:cs typeface="+mn-cs"/>
              </a:rPr>
              <a:t> hakkını savunan bir kadındı. O cesurdu ve bela olduğunda kaçmazdı. 16 yaşındayken bile kendisini Pazar Okulu sınıfını durdurmakla tehdit eden bir erkek çetesine karşı gelmişti. Daha sonra birçok köylüyü zehirlemeyi planlayan kızgın Afrika şeflerine karşı geldi. Zor insanlar ve kavgalarla çok iyi başa çıktı.</a:t>
            </a:r>
            <a:br>
              <a:rPr lang="tr-TR" sz="1200" i="1" kern="1200" dirty="0" smtClean="0">
                <a:solidFill>
                  <a:schemeClr val="tx1"/>
                </a:solidFill>
                <a:effectLst/>
                <a:latin typeface="+mn-lt"/>
                <a:ea typeface="+mn-ea"/>
                <a:cs typeface="+mn-cs"/>
              </a:rPr>
            </a:br>
            <a:r>
              <a:rPr lang="en-US" sz="1200" b="1" i="1" kern="1200" dirty="0" smtClean="0">
                <a:solidFill>
                  <a:schemeClr val="tx1"/>
                </a:solidFill>
                <a:effectLst/>
                <a:latin typeface="+mn-lt"/>
                <a:ea typeface="+mn-ea"/>
                <a:cs typeface="+mn-cs"/>
              </a:rPr>
              <a:t> </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1A4C5D-A1F1-C449-8899-748AA2DBD7D1}" type="slidenum">
              <a:rPr lang="en-US" smtClean="0"/>
              <a:t>3</a:t>
            </a:fld>
            <a:endParaRPr lang="en-US"/>
          </a:p>
        </p:txBody>
      </p:sp>
    </p:spTree>
    <p:extLst>
      <p:ext uri="{BB962C8B-B14F-4D97-AF65-F5344CB8AC3E}">
        <p14:creationId xmlns:p14="http://schemas.microsoft.com/office/powerpoint/2010/main" val="1217037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Three ways to handle conflict are FIGHT, FLIGHT or FOCUS. The best way is focus. It brings conflict into the open, it expresses feelings, it allows the other person freedom to help resolve the conflict. Focus messages make room for a solution.</a:t>
            </a:r>
          </a:p>
          <a:p>
            <a:endParaRPr lang="en-US" sz="1200"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Çatışmayla başa çıkmanın üç yolu MÜCADELE, KAÇMA veya ODAKLANMA. En iyi yol odaklanmaktır. Çatışmayı açık alana getirir, duygularını ifade eder, diğer kişinin çatışmayı çözmesine yardım etme özgürlüğünü sağlar. Odaklanma mesajları çözüme yer verir.</a:t>
            </a:r>
            <a:r>
              <a:rPr lang="tr-TR" sz="1200" b="1" i="1" kern="1200" dirty="0" smtClean="0">
                <a:solidFill>
                  <a:schemeClr val="tx1"/>
                </a:solidFill>
                <a:effectLst/>
                <a:latin typeface="+mn-lt"/>
                <a:ea typeface="+mn-ea"/>
                <a:cs typeface="+mn-cs"/>
              </a:rPr>
              <a:t/>
            </a:r>
            <a:br>
              <a:rPr lang="tr-TR" sz="1200" b="1" i="1" kern="1200" dirty="0" smtClean="0">
                <a:solidFill>
                  <a:schemeClr val="tx1"/>
                </a:solidFill>
                <a:effectLst/>
                <a:latin typeface="+mn-lt"/>
                <a:ea typeface="+mn-ea"/>
                <a:cs typeface="+mn-cs"/>
              </a:rPr>
            </a:b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1A4C5D-A1F1-C449-8899-748AA2DBD7D1}" type="slidenum">
              <a:rPr lang="en-US" smtClean="0"/>
              <a:t>4</a:t>
            </a:fld>
            <a:endParaRPr lang="en-US"/>
          </a:p>
        </p:txBody>
      </p:sp>
    </p:spTree>
    <p:extLst>
      <p:ext uri="{BB962C8B-B14F-4D97-AF65-F5344CB8AC3E}">
        <p14:creationId xmlns:p14="http://schemas.microsoft.com/office/powerpoint/2010/main" val="359017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BIBLICAL </a:t>
            </a:r>
            <a:r>
              <a:rPr lang="en-US" sz="1200" b="1" kern="1200" dirty="0" smtClean="0">
                <a:solidFill>
                  <a:schemeClr val="tx1"/>
                </a:solidFill>
                <a:effectLst/>
                <a:latin typeface="+mn-lt"/>
                <a:ea typeface="+mn-ea"/>
                <a:cs typeface="+mn-cs"/>
              </a:rPr>
              <a:t>EXAMPLES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Queen Esther’s story illustrates these three ways to handle conflict:</a:t>
            </a:r>
          </a:p>
          <a:p>
            <a:endParaRPr lang="en-US" sz="1200" kern="1200" dirty="0" smtClean="0">
              <a:solidFill>
                <a:schemeClr val="tx1"/>
              </a:solidFill>
              <a:effectLst/>
              <a:latin typeface="+mn-lt"/>
              <a:ea typeface="+mn-ea"/>
              <a:cs typeface="+mn-cs"/>
            </a:endParaRPr>
          </a:p>
          <a:p>
            <a:pPr marL="171450" lvl="0" indent="-171450">
              <a:buFont typeface="Arial" charset="0"/>
              <a:buChar char="•"/>
            </a:pPr>
            <a:r>
              <a:rPr lang="en-US" sz="1200" kern="1200" dirty="0" smtClean="0">
                <a:solidFill>
                  <a:schemeClr val="tx1"/>
                </a:solidFill>
                <a:effectLst/>
                <a:latin typeface="+mn-lt"/>
                <a:ea typeface="+mn-ea"/>
                <a:cs typeface="+mn-cs"/>
              </a:rPr>
              <a:t>FIGHT. Haman decided to fight Mordecai. He chose force to deal with Mordecai.  </a:t>
            </a:r>
          </a:p>
          <a:p>
            <a:pPr marL="171450" lvl="0" indent="-171450">
              <a:buFont typeface="Arial" charset="0"/>
              <a:buChar char="•"/>
            </a:pPr>
            <a:r>
              <a:rPr lang="en-US" sz="1200" kern="1200" dirty="0" smtClean="0">
                <a:solidFill>
                  <a:schemeClr val="tx1"/>
                </a:solidFill>
                <a:effectLst/>
                <a:latin typeface="+mn-lt"/>
                <a:ea typeface="+mn-ea"/>
                <a:cs typeface="+mn-cs"/>
              </a:rPr>
              <a:t>FLIGHT. Haman’s relationship with the king is an example of flight. When the king sent him to lead Mordecai through the streets, he meekly submitted to the king’s wish, all the time hating it.</a:t>
            </a:r>
          </a:p>
          <a:p>
            <a:pPr marL="171450" lvl="0" indent="-171450">
              <a:buFont typeface="Arial" charset="0"/>
              <a:buChar char="•"/>
            </a:pPr>
            <a:r>
              <a:rPr lang="en-US" sz="1200" kern="1200" dirty="0" smtClean="0">
                <a:solidFill>
                  <a:schemeClr val="tx1"/>
                </a:solidFill>
                <a:effectLst/>
                <a:latin typeface="+mn-lt"/>
                <a:ea typeface="+mn-ea"/>
                <a:cs typeface="+mn-cs"/>
              </a:rPr>
              <a:t>FOCUS. Esther used the focus message in her relationships. She confronted the king, she asserted herself, and used the right technique to solve the problem and eliminate conflict.</a:t>
            </a:r>
          </a:p>
          <a:p>
            <a:pPr marL="171450" lvl="0" indent="-171450">
              <a:buFont typeface="Arial" charset="0"/>
              <a:buChar char="•"/>
            </a:pPr>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KUTSAL KİTAP’TAN </a:t>
            </a:r>
            <a:r>
              <a:rPr lang="tr-TR" sz="1200" b="1" i="1" kern="1200" dirty="0" smtClean="0">
                <a:solidFill>
                  <a:schemeClr val="tx1"/>
                </a:solidFill>
                <a:effectLst/>
                <a:latin typeface="+mn-lt"/>
                <a:ea typeface="+mn-ea"/>
                <a:cs typeface="+mn-cs"/>
              </a:rPr>
              <a:t>ÖRNEKLER</a:t>
            </a: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Kraliçe </a:t>
            </a:r>
            <a:r>
              <a:rPr lang="tr-TR" sz="1200" i="1" kern="1200" dirty="0" err="1" smtClean="0">
                <a:solidFill>
                  <a:schemeClr val="tx1"/>
                </a:solidFill>
                <a:effectLst/>
                <a:latin typeface="+mn-lt"/>
                <a:ea typeface="+mn-ea"/>
                <a:cs typeface="+mn-cs"/>
              </a:rPr>
              <a:t>Ester'in</a:t>
            </a:r>
            <a:r>
              <a:rPr lang="tr-TR" sz="1200" i="1" kern="1200" dirty="0" smtClean="0">
                <a:solidFill>
                  <a:schemeClr val="tx1"/>
                </a:solidFill>
                <a:effectLst/>
                <a:latin typeface="+mn-lt"/>
                <a:ea typeface="+mn-ea"/>
                <a:cs typeface="+mn-cs"/>
              </a:rPr>
              <a:t> hikayesi çatışmayı ele almanın bu üç yolunu göstermektedir:</a:t>
            </a:r>
            <a:endParaRPr lang="en-US" sz="1200" i="1" kern="1200" dirty="0" smtClean="0">
              <a:solidFill>
                <a:schemeClr val="tx1"/>
              </a:solidFill>
              <a:effectLst/>
              <a:latin typeface="+mn-lt"/>
              <a:ea typeface="+mn-ea"/>
              <a:cs typeface="+mn-cs"/>
            </a:endParaRPr>
          </a:p>
          <a:p>
            <a:pPr marL="171450" indent="-171450">
              <a:buFont typeface="Arial" charset="0"/>
              <a:buChar char="•"/>
            </a:pPr>
            <a:r>
              <a:rPr lang="tr-TR" sz="1200" i="1" kern="1200" dirty="0" smtClean="0">
                <a:solidFill>
                  <a:schemeClr val="tx1"/>
                </a:solidFill>
                <a:effectLst/>
                <a:latin typeface="+mn-lt"/>
                <a:ea typeface="+mn-ea"/>
                <a:cs typeface="+mn-cs"/>
              </a:rPr>
              <a:t>MÜCADELE. </a:t>
            </a:r>
            <a:r>
              <a:rPr lang="tr-TR" sz="1200" i="1" kern="1200" dirty="0" err="1" smtClean="0">
                <a:solidFill>
                  <a:schemeClr val="tx1"/>
                </a:solidFill>
                <a:effectLst/>
                <a:latin typeface="+mn-lt"/>
                <a:ea typeface="+mn-ea"/>
                <a:cs typeface="+mn-cs"/>
              </a:rPr>
              <a:t>Haman</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Mordekay</a:t>
            </a:r>
            <a:r>
              <a:rPr lang="tr-TR" sz="1200" i="1" kern="1200" dirty="0" smtClean="0">
                <a:solidFill>
                  <a:schemeClr val="tx1"/>
                </a:solidFill>
                <a:effectLst/>
                <a:latin typeface="+mn-lt"/>
                <a:ea typeface="+mn-ea"/>
                <a:cs typeface="+mn-cs"/>
              </a:rPr>
              <a:t> ile kavga etmeye karar verdi. </a:t>
            </a:r>
            <a:r>
              <a:rPr lang="tr-TR" sz="1200" i="1" kern="1200" dirty="0" err="1" smtClean="0">
                <a:solidFill>
                  <a:schemeClr val="tx1"/>
                </a:solidFill>
                <a:effectLst/>
                <a:latin typeface="+mn-lt"/>
                <a:ea typeface="+mn-ea"/>
                <a:cs typeface="+mn-cs"/>
              </a:rPr>
              <a:t>Mordekay</a:t>
            </a:r>
            <a:r>
              <a:rPr lang="tr-TR" sz="1200" i="1" kern="1200" dirty="0" smtClean="0">
                <a:solidFill>
                  <a:schemeClr val="tx1"/>
                </a:solidFill>
                <a:effectLst/>
                <a:latin typeface="+mn-lt"/>
                <a:ea typeface="+mn-ea"/>
                <a:cs typeface="+mn-cs"/>
              </a:rPr>
              <a:t> ile güç kullanarak hesaplaşmayı seçti</a:t>
            </a:r>
            <a:endParaRPr lang="en-US" sz="1200" i="1" kern="1200" dirty="0" smtClean="0">
              <a:solidFill>
                <a:schemeClr val="tx1"/>
              </a:solidFill>
              <a:effectLst/>
              <a:latin typeface="+mn-lt"/>
              <a:ea typeface="+mn-ea"/>
              <a:cs typeface="+mn-cs"/>
            </a:endParaRPr>
          </a:p>
          <a:p>
            <a:pPr marL="171450" indent="-171450">
              <a:buFont typeface="Arial" charset="0"/>
              <a:buChar char="•"/>
            </a:pPr>
            <a:r>
              <a:rPr lang="tr-TR" sz="1200" i="1" kern="1200" dirty="0" smtClean="0">
                <a:solidFill>
                  <a:schemeClr val="tx1"/>
                </a:solidFill>
                <a:effectLst/>
                <a:latin typeface="+mn-lt"/>
                <a:ea typeface="+mn-ea"/>
                <a:cs typeface="+mn-cs"/>
              </a:rPr>
              <a:t>KAÇMA. </a:t>
            </a:r>
            <a:r>
              <a:rPr lang="tr-TR" sz="1200" i="1" kern="1200" dirty="0" err="1" smtClean="0">
                <a:solidFill>
                  <a:schemeClr val="tx1"/>
                </a:solidFill>
                <a:effectLst/>
                <a:latin typeface="+mn-lt"/>
                <a:ea typeface="+mn-ea"/>
                <a:cs typeface="+mn-cs"/>
              </a:rPr>
              <a:t>Haman’ın</a:t>
            </a:r>
            <a:r>
              <a:rPr lang="tr-TR" sz="1200" i="1" kern="1200" dirty="0" smtClean="0">
                <a:solidFill>
                  <a:schemeClr val="tx1"/>
                </a:solidFill>
                <a:effectLst/>
                <a:latin typeface="+mn-lt"/>
                <a:ea typeface="+mn-ea"/>
                <a:cs typeface="+mn-cs"/>
              </a:rPr>
              <a:t> kralla olan ilişkisi kaçma için bir örnek teşkil eder. Kral onu </a:t>
            </a:r>
            <a:r>
              <a:rPr lang="tr-TR" sz="1200" i="1" kern="1200" dirty="0" err="1" smtClean="0">
                <a:solidFill>
                  <a:schemeClr val="tx1"/>
                </a:solidFill>
                <a:effectLst/>
                <a:latin typeface="+mn-lt"/>
                <a:ea typeface="+mn-ea"/>
                <a:cs typeface="+mn-cs"/>
              </a:rPr>
              <a:t>Mordekay’ı</a:t>
            </a:r>
            <a:r>
              <a:rPr lang="tr-TR" sz="1200" i="1" kern="1200" dirty="0" smtClean="0">
                <a:solidFill>
                  <a:schemeClr val="tx1"/>
                </a:solidFill>
                <a:effectLst/>
                <a:latin typeface="+mn-lt"/>
                <a:ea typeface="+mn-ea"/>
                <a:cs typeface="+mn-cs"/>
              </a:rPr>
              <a:t> sokaklarda öncü olarak götürmesini istediğinde bundan nefret ederek krala uysalca itaat etmişti.</a:t>
            </a:r>
            <a:endParaRPr lang="en-US" sz="1200" i="1" kern="1200" dirty="0" smtClean="0">
              <a:solidFill>
                <a:schemeClr val="tx1"/>
              </a:solidFill>
              <a:effectLst/>
              <a:latin typeface="+mn-lt"/>
              <a:ea typeface="+mn-ea"/>
              <a:cs typeface="+mn-cs"/>
            </a:endParaRPr>
          </a:p>
          <a:p>
            <a:pPr marL="171450" indent="-171450">
              <a:buFont typeface="Arial" charset="0"/>
              <a:buChar char="•"/>
            </a:pPr>
            <a:r>
              <a:rPr lang="tr-TR" sz="1200" i="1" kern="1200" dirty="0" smtClean="0">
                <a:solidFill>
                  <a:schemeClr val="tx1"/>
                </a:solidFill>
                <a:effectLst/>
                <a:latin typeface="+mn-lt"/>
                <a:ea typeface="+mn-ea"/>
                <a:cs typeface="+mn-cs"/>
              </a:rPr>
              <a:t>ODAKLANMA. Ester, ilişkilerinde odaklanma mesajını kullandı. Krala karşı çıktı, kendini savundu ve sorunu çözmek ve çatışmayı bitirmek için doğru tekniği kullandı.</a:t>
            </a:r>
            <a:br>
              <a:rPr lang="tr-TR" sz="1200" i="1" kern="1200" dirty="0" smtClean="0">
                <a:solidFill>
                  <a:schemeClr val="tx1"/>
                </a:solidFill>
                <a:effectLst/>
                <a:latin typeface="+mn-lt"/>
                <a:ea typeface="+mn-ea"/>
                <a:cs typeface="+mn-cs"/>
              </a:rPr>
            </a:b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1A4C5D-A1F1-C449-8899-748AA2DBD7D1}" type="slidenum">
              <a:rPr lang="en-US" smtClean="0"/>
              <a:t>5</a:t>
            </a:fld>
            <a:endParaRPr lang="en-US"/>
          </a:p>
        </p:txBody>
      </p:sp>
    </p:spTree>
    <p:extLst>
      <p:ext uri="{BB962C8B-B14F-4D97-AF65-F5344CB8AC3E}">
        <p14:creationId xmlns:p14="http://schemas.microsoft.com/office/powerpoint/2010/main" val="26346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During church, the people behind you keep talking quite loudly, distracting you from the sermon.  How might you resolve the conflict?</a:t>
            </a:r>
          </a:p>
          <a:p>
            <a:endParaRPr lang="en-US" sz="1200" kern="1200" dirty="0" smtClean="0">
              <a:solidFill>
                <a:schemeClr val="tx1"/>
              </a:solidFill>
              <a:effectLst/>
              <a:latin typeface="+mn-lt"/>
              <a:ea typeface="+mn-ea"/>
              <a:cs typeface="+mn-cs"/>
            </a:endParaRPr>
          </a:p>
          <a:p>
            <a:pPr marL="171450" lvl="0" indent="-171450">
              <a:buFont typeface="Arial" charset="0"/>
              <a:buChar char="•"/>
            </a:pPr>
            <a:r>
              <a:rPr lang="en-US" sz="1200" kern="1200" dirty="0" smtClean="0">
                <a:solidFill>
                  <a:schemeClr val="tx1"/>
                </a:solidFill>
                <a:effectLst/>
                <a:latin typeface="+mn-lt"/>
                <a:ea typeface="+mn-ea"/>
                <a:cs typeface="+mn-cs"/>
              </a:rPr>
              <a:t>FIGHT.  Turn around and snarl at them, “Don’t you have any respect for others?  If you want to talk, you should leave.”</a:t>
            </a:r>
          </a:p>
          <a:p>
            <a:pPr marL="171450" lvl="0" indent="-171450">
              <a:buFont typeface="Arial" charset="0"/>
              <a:buChar char="•"/>
            </a:pPr>
            <a:r>
              <a:rPr lang="en-US" sz="1200" kern="1200" dirty="0" smtClean="0">
                <a:solidFill>
                  <a:schemeClr val="tx1"/>
                </a:solidFill>
                <a:effectLst/>
                <a:latin typeface="+mn-lt"/>
                <a:ea typeface="+mn-ea"/>
                <a:cs typeface="+mn-cs"/>
              </a:rPr>
              <a:t>FLIGHT. Get up and leave yourself. Go to another spot in the church. Or just ignore the problem and hope it will go away. It won’t.</a:t>
            </a:r>
          </a:p>
          <a:p>
            <a:pPr marL="171450" lvl="0" indent="-171450">
              <a:buFont typeface="Arial" charset="0"/>
              <a:buChar char="•"/>
            </a:pPr>
            <a:r>
              <a:rPr lang="en-US" sz="1200" kern="1200" dirty="0" smtClean="0">
                <a:solidFill>
                  <a:schemeClr val="tx1"/>
                </a:solidFill>
                <a:effectLst/>
                <a:latin typeface="+mn-lt"/>
                <a:ea typeface="+mn-ea"/>
                <a:cs typeface="+mn-cs"/>
              </a:rPr>
              <a:t>FOCUS. Smile sweetly and say, “Your talking disturbs me because I am unable to hear the preacher.”</a:t>
            </a:r>
          </a:p>
          <a:p>
            <a:pPr marL="0" indent="0">
              <a:buFont typeface="Arial" charset="0"/>
              <a:buNone/>
            </a:pPr>
            <a:endParaRPr lang="en-US" sz="1200"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Kilisede, arkanızdakiler oldukça yüksek sesle konuşup dikkatinizi vaaza vermenizi engelliyorlar. Sorunu nasıl çözebilirsiniz?</a:t>
            </a:r>
            <a:endParaRPr lang="en-US" sz="1200" i="1" kern="1200" dirty="0" smtClean="0">
              <a:solidFill>
                <a:schemeClr val="tx1"/>
              </a:solidFill>
              <a:effectLst/>
              <a:latin typeface="+mn-lt"/>
              <a:ea typeface="+mn-ea"/>
              <a:cs typeface="+mn-cs"/>
            </a:endParaRPr>
          </a:p>
          <a:p>
            <a:pPr lvl="0"/>
            <a:r>
              <a:rPr lang="tr-TR" sz="1200" i="1" kern="1200" dirty="0" smtClean="0">
                <a:solidFill>
                  <a:schemeClr val="tx1"/>
                </a:solidFill>
                <a:effectLst/>
                <a:latin typeface="+mn-lt"/>
                <a:ea typeface="+mn-ea"/>
                <a:cs typeface="+mn-cs"/>
              </a:rPr>
              <a:t>KAVGA. Arkanıza dönün ve onlara söylenin, "Kimseye saygınız yok mu? Konuşmak istiyorsanız kalkıp gidin."</a:t>
            </a:r>
            <a:endParaRPr lang="en-US" sz="1200" i="1" kern="1200" dirty="0" smtClean="0">
              <a:solidFill>
                <a:schemeClr val="tx1"/>
              </a:solidFill>
              <a:effectLst/>
              <a:latin typeface="+mn-lt"/>
              <a:ea typeface="+mn-ea"/>
              <a:cs typeface="+mn-cs"/>
            </a:endParaRPr>
          </a:p>
          <a:p>
            <a:pPr lvl="0"/>
            <a:r>
              <a:rPr lang="tr-TR" sz="1200" i="1" kern="1200" dirty="0" smtClean="0">
                <a:solidFill>
                  <a:schemeClr val="tx1"/>
                </a:solidFill>
                <a:effectLst/>
                <a:latin typeface="+mn-lt"/>
                <a:ea typeface="+mn-ea"/>
                <a:cs typeface="+mn-cs"/>
              </a:rPr>
              <a:t>KAÇIŞ. Kalkın ve siz gidin. Kilisede başka bir yere gidin. Veya sadece sorunu yok sayın ve bitmesini umut edin. Sorun bitmez.</a:t>
            </a:r>
            <a:endParaRPr lang="en-US" sz="1200" i="1" kern="1200" dirty="0" smtClean="0">
              <a:solidFill>
                <a:schemeClr val="tx1"/>
              </a:solidFill>
              <a:effectLst/>
              <a:latin typeface="+mn-lt"/>
              <a:ea typeface="+mn-ea"/>
              <a:cs typeface="+mn-cs"/>
            </a:endParaRPr>
          </a:p>
          <a:p>
            <a:pPr lvl="0"/>
            <a:r>
              <a:rPr lang="tr-TR" sz="1200" i="1" kern="1200" dirty="0" smtClean="0">
                <a:solidFill>
                  <a:schemeClr val="tx1"/>
                </a:solidFill>
                <a:effectLst/>
                <a:latin typeface="+mn-lt"/>
                <a:ea typeface="+mn-ea"/>
                <a:cs typeface="+mn-cs"/>
              </a:rPr>
              <a:t>ODAKLANMA. Hoşça gülümseyin ve "Konuşmanız beni rahatsız ediyor, çünkü vaizi duyamıyorum" deyin.</a:t>
            </a:r>
            <a:endParaRPr lang="en-US" sz="1200" i="1" kern="1200" dirty="0" smtClean="0">
              <a:solidFill>
                <a:schemeClr val="tx1"/>
              </a:solidFill>
              <a:effectLst/>
              <a:latin typeface="+mn-lt"/>
              <a:ea typeface="+mn-ea"/>
              <a:cs typeface="+mn-cs"/>
            </a:endParaRPr>
          </a:p>
          <a:p>
            <a:pPr marL="0" indent="0">
              <a:buFont typeface="Arial"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1A4C5D-A1F1-C449-8899-748AA2DBD7D1}" type="slidenum">
              <a:rPr lang="en-US" smtClean="0"/>
              <a:t>6</a:t>
            </a:fld>
            <a:endParaRPr lang="en-US"/>
          </a:p>
        </p:txBody>
      </p:sp>
    </p:spTree>
    <p:extLst>
      <p:ext uri="{BB962C8B-B14F-4D97-AF65-F5344CB8AC3E}">
        <p14:creationId xmlns:p14="http://schemas.microsoft.com/office/powerpoint/2010/main" val="1730362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HOW TO GIVE A FOCUS </a:t>
            </a:r>
            <a:r>
              <a:rPr lang="en-US" sz="1200" b="1" kern="1200" dirty="0" smtClean="0">
                <a:solidFill>
                  <a:schemeClr val="tx1"/>
                </a:solidFill>
                <a:effectLst/>
                <a:latin typeface="+mn-lt"/>
                <a:ea typeface="+mn-ea"/>
                <a:cs typeface="+mn-cs"/>
              </a:rPr>
              <a:t>MESSAGE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is plain to see that a focus message is smarter than either fight or flight reactions. How do we give a focus message? What ingredients should a focus message have?</a:t>
            </a:r>
          </a:p>
          <a:p>
            <a:endParaRPr lang="en-US" sz="1200" kern="1200" dirty="0" smtClean="0">
              <a:solidFill>
                <a:schemeClr val="tx1"/>
              </a:solidFill>
              <a:effectLst/>
              <a:latin typeface="+mn-lt"/>
              <a:ea typeface="+mn-ea"/>
              <a:cs typeface="+mn-cs"/>
            </a:endParaRPr>
          </a:p>
          <a:p>
            <a:pPr marL="171450" lvl="0" indent="-171450">
              <a:buFont typeface="Arial" charset="0"/>
              <a:buChar char="•"/>
            </a:pPr>
            <a:r>
              <a:rPr lang="en-US" sz="1200" b="1" kern="1200" dirty="0" smtClean="0">
                <a:solidFill>
                  <a:schemeClr val="tx1"/>
                </a:solidFill>
                <a:effectLst/>
                <a:latin typeface="+mn-lt"/>
                <a:ea typeface="+mn-ea"/>
                <a:cs typeface="+mn-cs"/>
              </a:rPr>
              <a:t>Describe the behavior.</a:t>
            </a:r>
            <a:r>
              <a:rPr lang="en-US" sz="1200" kern="1200" dirty="0" smtClean="0">
                <a:solidFill>
                  <a:schemeClr val="tx1"/>
                </a:solidFill>
                <a:effectLst/>
                <a:latin typeface="+mn-lt"/>
                <a:ea typeface="+mn-ea"/>
                <a:cs typeface="+mn-cs"/>
              </a:rPr>
              <a:t> Give a nonjudgmental description of the behavior that is upsetting you.  Do not blame or call names. Simply state the problem clearly in an objective way.</a:t>
            </a:r>
          </a:p>
          <a:p>
            <a:pPr marL="171450" lvl="0" indent="-171450">
              <a:buFont typeface="Arial" charset="0"/>
              <a:buChar char="•"/>
            </a:pPr>
            <a:r>
              <a:rPr lang="en-US" sz="1200" b="1" kern="1200" dirty="0" smtClean="0">
                <a:solidFill>
                  <a:schemeClr val="tx1"/>
                </a:solidFill>
                <a:effectLst/>
                <a:latin typeface="+mn-lt"/>
                <a:ea typeface="+mn-ea"/>
                <a:cs typeface="+mn-cs"/>
              </a:rPr>
              <a:t>State your feelings.</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Describe how the behavior makes you feel. Tell your feelings. Be as accurate as possible. Don’t say you are a little upset if very angry is how you really feel.</a:t>
            </a:r>
          </a:p>
          <a:p>
            <a:pPr marL="171450" lvl="0" indent="-171450">
              <a:buFont typeface="Arial" charset="0"/>
              <a:buChar char="•"/>
            </a:pPr>
            <a:r>
              <a:rPr lang="en-US" sz="1200" b="1" kern="1200" dirty="0" smtClean="0">
                <a:solidFill>
                  <a:schemeClr val="tx1"/>
                </a:solidFill>
                <a:effectLst/>
                <a:latin typeface="+mn-lt"/>
                <a:ea typeface="+mn-ea"/>
                <a:cs typeface="+mn-cs"/>
              </a:rPr>
              <a:t>Show the effect. </a:t>
            </a:r>
            <a:r>
              <a:rPr lang="en-US" sz="1200" kern="1200" dirty="0" smtClean="0">
                <a:solidFill>
                  <a:schemeClr val="tx1"/>
                </a:solidFill>
                <a:effectLst/>
                <a:latin typeface="+mn-lt"/>
                <a:ea typeface="+mn-ea"/>
                <a:cs typeface="+mn-cs"/>
              </a:rPr>
              <a:t>Give a clear statement of the concrete and tangible effect the behavior has on you. Do not give the solution to the problem. Give the other person individual freedom to do whatever he or she wishes about the problem.</a:t>
            </a:r>
          </a:p>
          <a:p>
            <a:pPr marL="0" indent="0">
              <a:buFont typeface="Arial" charset="0"/>
              <a:buNone/>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What do you do if someone does not accept your focus message, but argues and fights back instead?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It is very important to stay in control of the situation. Wait until the person is finished. Try reflective listening skills. Let the person know that you heard them, then repeat your focus message calmly and clearly. Keep focusing on the problem. Don’t get sidetracked, and don’t attack the person.</a:t>
            </a:r>
          </a:p>
          <a:p>
            <a:endParaRPr lang="en-US" sz="1200" kern="1200" dirty="0" smtClean="0">
              <a:solidFill>
                <a:schemeClr val="tx1"/>
              </a:solidFill>
              <a:effectLst/>
              <a:latin typeface="+mn-lt"/>
              <a:ea typeface="+mn-ea"/>
              <a:cs typeface="+mn-cs"/>
            </a:endParaRPr>
          </a:p>
          <a:p>
            <a:pPr marL="0" indent="0">
              <a:buFontTx/>
              <a:buNone/>
            </a:pPr>
            <a:r>
              <a:rPr lang="tr-TR" sz="1200" b="1" i="1" kern="1200" dirty="0" smtClean="0">
                <a:solidFill>
                  <a:schemeClr val="tx1"/>
                </a:solidFill>
                <a:effectLst/>
                <a:latin typeface="+mn-lt"/>
                <a:ea typeface="+mn-ea"/>
                <a:cs typeface="+mn-cs"/>
              </a:rPr>
              <a:t>ODAKLANMA MESAJININ ÜÇ </a:t>
            </a:r>
            <a:r>
              <a:rPr lang="tr-TR" sz="1200" b="1" i="1" kern="1200" dirty="0" smtClean="0">
                <a:solidFill>
                  <a:schemeClr val="tx1"/>
                </a:solidFill>
                <a:effectLst/>
                <a:latin typeface="+mn-lt"/>
                <a:ea typeface="+mn-ea"/>
                <a:cs typeface="+mn-cs"/>
              </a:rPr>
              <a:t>BÖLÜMÜ</a:t>
            </a:r>
            <a:r>
              <a:rPr lang="tr-TR" sz="1200" b="1" i="1" kern="1200" dirty="0" smtClean="0">
                <a:solidFill>
                  <a:schemeClr val="tx1"/>
                </a:solidFill>
                <a:effectLst/>
                <a:latin typeface="+mn-lt"/>
                <a:ea typeface="+mn-ea"/>
                <a:cs typeface="+mn-cs"/>
              </a:rPr>
              <a:t/>
            </a:r>
            <a:br>
              <a:rPr lang="tr-TR" sz="1200" b="1"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Bir odaklanma mesajının mücadele veya kaçma reaksiyonlarından daha akıllıca olduğunu görmek kolay. Odaklanma mesajı nasıl verilir? Odaklanma mesajı neleri içermelidir?</a:t>
            </a:r>
            <a:br>
              <a:rPr lang="tr-TR" sz="1200" i="1" kern="1200" dirty="0" smtClean="0">
                <a:solidFill>
                  <a:schemeClr val="tx1"/>
                </a:solidFill>
                <a:effectLst/>
                <a:latin typeface="+mn-lt"/>
                <a:ea typeface="+mn-ea"/>
                <a:cs typeface="+mn-cs"/>
              </a:rPr>
            </a:br>
            <a:endParaRPr lang="tr-TR" sz="1200" i="1" kern="1200" dirty="0" smtClean="0">
              <a:solidFill>
                <a:schemeClr val="tx1"/>
              </a:solidFill>
              <a:effectLst/>
              <a:latin typeface="+mn-lt"/>
              <a:ea typeface="+mn-ea"/>
              <a:cs typeface="+mn-cs"/>
            </a:endParaRPr>
          </a:p>
          <a:p>
            <a:pPr marL="171450" indent="-171450">
              <a:buFont typeface="Arial" charset="0"/>
              <a:buChar char="•"/>
            </a:pPr>
            <a:r>
              <a:rPr lang="tr-TR" sz="1200" b="1" i="1" kern="1200" dirty="0" smtClean="0">
                <a:solidFill>
                  <a:schemeClr val="tx1"/>
                </a:solidFill>
                <a:effectLst/>
                <a:latin typeface="+mn-lt"/>
                <a:ea typeface="+mn-ea"/>
                <a:cs typeface="+mn-cs"/>
              </a:rPr>
              <a:t>Davranışı </a:t>
            </a:r>
            <a:r>
              <a:rPr lang="tr-TR" sz="1200" b="1" i="1" kern="1200" dirty="0" smtClean="0">
                <a:solidFill>
                  <a:schemeClr val="tx1"/>
                </a:solidFill>
                <a:effectLst/>
                <a:latin typeface="+mn-lt"/>
                <a:ea typeface="+mn-ea"/>
                <a:cs typeface="+mn-cs"/>
              </a:rPr>
              <a:t>tanımlayın</a:t>
            </a:r>
            <a:r>
              <a:rPr lang="tr-TR" sz="1200" i="1" kern="1200" dirty="0" smtClean="0">
                <a:solidFill>
                  <a:schemeClr val="tx1"/>
                </a:solidFill>
                <a:effectLst/>
                <a:latin typeface="+mn-lt"/>
                <a:ea typeface="+mn-ea"/>
                <a:cs typeface="+mn-cs"/>
              </a:rPr>
              <a:t>. Sizi üzen davranış hakkında yargıdan uzak bir açıklama yapın. Suçlamayın veya isim takmayın. Sorunu objektif bir şekilde açıkça belirtin</a:t>
            </a:r>
            <a:r>
              <a:rPr lang="tr-TR" sz="1200" i="1" kern="1200" dirty="0" smtClean="0">
                <a:solidFill>
                  <a:schemeClr val="tx1"/>
                </a:solidFill>
                <a:effectLst/>
                <a:latin typeface="+mn-lt"/>
                <a:ea typeface="+mn-ea"/>
                <a:cs typeface="+mn-cs"/>
              </a:rPr>
              <a:t>.</a:t>
            </a:r>
            <a:endParaRPr lang="en-US" sz="1200" i="1" kern="1200" dirty="0" smtClean="0">
              <a:solidFill>
                <a:schemeClr val="tx1"/>
              </a:solidFill>
              <a:effectLst/>
              <a:latin typeface="+mn-lt"/>
              <a:ea typeface="+mn-ea"/>
              <a:cs typeface="+mn-cs"/>
            </a:endParaRPr>
          </a:p>
          <a:p>
            <a:pPr marL="171450" indent="-171450">
              <a:buFont typeface="Arial" charset="0"/>
              <a:buChar char="•"/>
            </a:pPr>
            <a:r>
              <a:rPr lang="tr-TR" sz="1200" b="1" i="1" kern="1200" dirty="0" smtClean="0">
                <a:solidFill>
                  <a:schemeClr val="tx1"/>
                </a:solidFill>
                <a:effectLst/>
                <a:latin typeface="+mn-lt"/>
                <a:ea typeface="+mn-ea"/>
                <a:cs typeface="+mn-cs"/>
              </a:rPr>
              <a:t>Duygularınızı belirtin.</a:t>
            </a:r>
            <a:r>
              <a:rPr lang="tr-TR" sz="1200" i="1" kern="1200" dirty="0" smtClean="0">
                <a:solidFill>
                  <a:schemeClr val="tx1"/>
                </a:solidFill>
                <a:effectLst/>
                <a:latin typeface="+mn-lt"/>
                <a:ea typeface="+mn-ea"/>
                <a:cs typeface="+mn-cs"/>
              </a:rPr>
              <a:t> Davranışın sizi nasıl hissettirdiğini açıklayın. Duygularınızı söyleyin. Mümkün olduğunca dürüst olun. Gerçekten çok sinirli hissediyorsanız sadece biraz üzgün olduğunuzu dile getirmeyin</a:t>
            </a:r>
            <a:r>
              <a:rPr lang="tr-TR" sz="1200" i="1" kern="1200" dirty="0" smtClean="0">
                <a:solidFill>
                  <a:schemeClr val="tx1"/>
                </a:solidFill>
                <a:effectLst/>
                <a:latin typeface="+mn-lt"/>
                <a:ea typeface="+mn-ea"/>
                <a:cs typeface="+mn-cs"/>
              </a:rPr>
              <a:t>.</a:t>
            </a:r>
          </a:p>
          <a:p>
            <a:pPr marL="171450" indent="-171450">
              <a:buFont typeface="Arial" charset="0"/>
              <a:buChar char="•"/>
            </a:pPr>
            <a:r>
              <a:rPr lang="tr-TR" sz="1200" b="1" i="1" kern="1200" dirty="0" smtClean="0">
                <a:solidFill>
                  <a:schemeClr val="tx1"/>
                </a:solidFill>
                <a:effectLst/>
                <a:latin typeface="+mn-lt"/>
                <a:ea typeface="+mn-ea"/>
                <a:cs typeface="+mn-cs"/>
              </a:rPr>
              <a:t>Etkiyi </a:t>
            </a:r>
            <a:r>
              <a:rPr lang="tr-TR" sz="1200" b="1" i="1" kern="1200" dirty="0" smtClean="0">
                <a:solidFill>
                  <a:schemeClr val="tx1"/>
                </a:solidFill>
                <a:effectLst/>
                <a:latin typeface="+mn-lt"/>
                <a:ea typeface="+mn-ea"/>
                <a:cs typeface="+mn-cs"/>
              </a:rPr>
              <a:t>gösterin.</a:t>
            </a:r>
            <a:r>
              <a:rPr lang="tr-TR" sz="1200" i="1" kern="1200" dirty="0" smtClean="0">
                <a:solidFill>
                  <a:schemeClr val="tx1"/>
                </a:solidFill>
                <a:effectLst/>
                <a:latin typeface="+mn-lt"/>
                <a:ea typeface="+mn-ea"/>
                <a:cs typeface="+mn-cs"/>
              </a:rPr>
              <a:t> Davranışın üzerinizde olan somut etkisi konusunda net bir açıklama yapın. Soruna bir çözüm atamayın. Diğer kişiye sorun hakkında ne isterlerse yapabilmeleri için bireysel özgürlük verin.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Birisi odaklanma mesajınızı kabul etmez, ancak onun yerine sizinle tartışır ve direnirse ne yaparsınız?</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Durumu kontrol altına almak çok önemlidir. Kişinin konuşması bitinceye kadar bekleyin. Yansıtıcı dinleme becerilerini deneyin. Kişinin onları dinlediğinizi bilmesine izin verin, ardından odaklanma mesajınızı sakin ve net bir şekilde tekrarlayın. Soruna odaklanmaya devam edin. Konudan uzaklaşmayın ve kişiye saldırmayın.</a:t>
            </a:r>
            <a:br>
              <a:rPr lang="tr-TR" sz="1200" i="1"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B01A4C5D-A1F1-C449-8899-748AA2DBD7D1}" type="slidenum">
              <a:rPr lang="en-US" smtClean="0"/>
              <a:t>7</a:t>
            </a:fld>
            <a:endParaRPr lang="en-US"/>
          </a:p>
        </p:txBody>
      </p:sp>
    </p:spTree>
    <p:extLst>
      <p:ext uri="{BB962C8B-B14F-4D97-AF65-F5344CB8AC3E}">
        <p14:creationId xmlns:p14="http://schemas.microsoft.com/office/powerpoint/2010/main" val="2063089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THE SERMON ON THE </a:t>
            </a:r>
            <a:r>
              <a:rPr lang="en-US" sz="1200" b="1" kern="1200" dirty="0" smtClean="0">
                <a:solidFill>
                  <a:schemeClr val="tx1"/>
                </a:solidFill>
                <a:effectLst/>
                <a:latin typeface="+mn-lt"/>
                <a:ea typeface="+mn-ea"/>
                <a:cs typeface="+mn-cs"/>
              </a:rPr>
              <a:t>MOUNT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Matthew 5:39-42, Jesus is teaching the concept of taking control of a conflict situation instead of allowing it to control you. He tells us to turn the other cheek, go two miles instead of one, and give more than is asked of us. But isn’t this asking too much, asking us to be a doormat, allowing people to walk all over us?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Jesus was saying, “Don’t fight when you come into conflict.  Don’t submit; don’t run away.  Stand and face the person and confront them. Take charge of the situation.  Say, ‘Ok, if you want me to go one mile, I’ll make the decision here. I’ll go two miles.  Do you want my coat?  Ok, I can do better than that. I’ll give you my cloak as well.’”</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Christian way of dealing with interpersonal conflict is not fight. It is not flight. It is confrontation for focus.</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DAĞDAKİ </a:t>
            </a:r>
            <a:r>
              <a:rPr lang="tr-TR" sz="1200" b="1" i="1" kern="1200" dirty="0" smtClean="0">
                <a:solidFill>
                  <a:schemeClr val="tx1"/>
                </a:solidFill>
                <a:effectLst/>
                <a:latin typeface="+mn-lt"/>
                <a:ea typeface="+mn-ea"/>
                <a:cs typeface="+mn-cs"/>
              </a:rPr>
              <a:t>VAAZ</a:t>
            </a: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Matta 5:39-42'de İsa, bir çatışma durumunun sizi kontrol etmesine izin vermek yerine kontrolü ele alma konseptini öğretmektedir. Bize diğer yanağımızı çevirmemizi, bir yerine iki kilometre gitmemizi ve bizden istenilenden daha fazlasını vermemizi istedi. Ama bu fazla talep, bizim kapıda paspas olmamız, insanların üstümüzden yürümesi anlamına gelmiyor mu?</a:t>
            </a:r>
            <a:br>
              <a:rPr lang="tr-TR" sz="1200" i="1" kern="1200" dirty="0" smtClean="0">
                <a:solidFill>
                  <a:schemeClr val="tx1"/>
                </a:solidFill>
                <a:effectLst/>
                <a:latin typeface="+mn-lt"/>
                <a:ea typeface="+mn-ea"/>
                <a:cs typeface="+mn-cs"/>
              </a:rPr>
            </a:b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İsa, </a:t>
            </a:r>
            <a:r>
              <a:rPr lang="tr-TR" sz="1200" i="1" kern="1200" baseline="30000" dirty="0" smtClean="0">
                <a:solidFill>
                  <a:schemeClr val="tx1"/>
                </a:solidFill>
                <a:effectLst/>
                <a:latin typeface="+mn-lt"/>
                <a:ea typeface="+mn-ea"/>
                <a:cs typeface="+mn-cs"/>
              </a:rPr>
              <a:t> </a:t>
            </a:r>
            <a:r>
              <a:rPr lang="tr-TR" sz="1200" i="1" kern="1200" dirty="0" smtClean="0">
                <a:solidFill>
                  <a:schemeClr val="tx1"/>
                </a:solidFill>
                <a:effectLst/>
                <a:latin typeface="+mn-lt"/>
                <a:ea typeface="+mn-ea"/>
                <a:cs typeface="+mn-cs"/>
              </a:rPr>
              <a:t>“ ‘Göze göz, dişe diş’ dendiğini duydunuz. Ama ben size diyorum ki, kötüye karşı direnmeyin. Sağ yanağınıza bir tokat atana öbür yanağınızı da çevirin. </a:t>
            </a:r>
            <a:r>
              <a:rPr lang="tr-TR" sz="1200" i="1" kern="1200" baseline="30000" dirty="0" smtClean="0">
                <a:solidFill>
                  <a:schemeClr val="tx1"/>
                </a:solidFill>
                <a:effectLst/>
                <a:latin typeface="+mn-lt"/>
                <a:ea typeface="+mn-ea"/>
                <a:cs typeface="+mn-cs"/>
              </a:rPr>
              <a:t> </a:t>
            </a:r>
            <a:r>
              <a:rPr lang="tr-TR" sz="1200" i="1" kern="1200" dirty="0" smtClean="0">
                <a:solidFill>
                  <a:schemeClr val="tx1"/>
                </a:solidFill>
                <a:effectLst/>
                <a:latin typeface="+mn-lt"/>
                <a:ea typeface="+mn-ea"/>
                <a:cs typeface="+mn-cs"/>
              </a:rPr>
              <a:t>Size karşı davacı olup mintanınızı almak isteyene abanızı da verin. Sizi bin adım yol yürümeye zorlayanla iki bin adım yürüyün. Sizden bir şey dileyene verin, sizden ödünç isteyeni geri çevirmeyin.” dedi.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İsa, "Çatışma halinde olduğunuzda kavga etmeyin" diyor. Teslim olmayın; kaçmayın. O kişinin önünde dimdik durun, onlarla yüzleşin. Durumdan sorumlu olun. Deyin ki: 'Tamam, bir kilometre gitmemi istersen, burada karar vereceğim. İki kilometre gideceğim. Paltomu ister misin? Tamam, bundan daha iyisini yapabilirim. Sana pelerinimi de vereceğim".</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İnsanlar arası çatışma ile başa çıkmanın Hıristiyan yolu mücadele etmek değildir. Kaçmak değildir. Odaklanmak için yüzleşmektir.</a:t>
            </a:r>
            <a:br>
              <a:rPr lang="tr-TR" sz="1200" i="1" kern="1200" dirty="0" smtClean="0">
                <a:solidFill>
                  <a:schemeClr val="tx1"/>
                </a:solidFill>
                <a:effectLst/>
                <a:latin typeface="+mn-lt"/>
                <a:ea typeface="+mn-ea"/>
                <a:cs typeface="+mn-cs"/>
              </a:rPr>
            </a:b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1A4C5D-A1F1-C449-8899-748AA2DBD7D1}" type="slidenum">
              <a:rPr lang="en-US" smtClean="0"/>
              <a:t>8</a:t>
            </a:fld>
            <a:endParaRPr lang="en-US"/>
          </a:p>
        </p:txBody>
      </p:sp>
    </p:spTree>
    <p:extLst>
      <p:ext uri="{BB962C8B-B14F-4D97-AF65-F5344CB8AC3E}">
        <p14:creationId xmlns:p14="http://schemas.microsoft.com/office/powerpoint/2010/main" val="1443688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Rate </a:t>
            </a:r>
            <a:r>
              <a:rPr lang="en-US" sz="1200" b="1" kern="1200" dirty="0" smtClean="0">
                <a:solidFill>
                  <a:schemeClr val="tx1"/>
                </a:solidFill>
                <a:effectLst/>
                <a:latin typeface="+mn-lt"/>
                <a:ea typeface="+mn-ea"/>
                <a:cs typeface="+mn-cs"/>
              </a:rPr>
              <a:t>Yourself</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Rate yourself on the following assertive skills.  One means you have low satisfaction with your skill in that area.  Five means you are completely satisfied with your performance of that skill.</a:t>
            </a:r>
          </a:p>
          <a:p>
            <a:r>
              <a:rPr lang="en-US"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KENDİNİZİ </a:t>
            </a:r>
            <a:r>
              <a:rPr lang="tr-TR" sz="1200" b="1" i="1" kern="1200" dirty="0" smtClean="0">
                <a:solidFill>
                  <a:schemeClr val="tx1"/>
                </a:solidFill>
                <a:effectLst/>
                <a:latin typeface="+mn-lt"/>
                <a:ea typeface="+mn-ea"/>
                <a:cs typeface="+mn-cs"/>
              </a:rPr>
              <a:t>DEĞERLENDİRİN</a:t>
            </a: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Kendinizi aşağıdaki olumlu yetenekler üzerinde değerlendirin. Bir, o bölgedeki becerinizle düşük memnuniyetiniz olduğu anlamına gelir. Beş, o beceri performansınızdan tamamen memnun olduğunuz anlamına gelir.</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1A4C5D-A1F1-C449-8899-748AA2DBD7D1}" type="slidenum">
              <a:rPr lang="en-US" smtClean="0"/>
              <a:t>9</a:t>
            </a:fld>
            <a:endParaRPr lang="en-US"/>
          </a:p>
        </p:txBody>
      </p:sp>
    </p:spTree>
    <p:extLst>
      <p:ext uri="{BB962C8B-B14F-4D97-AF65-F5344CB8AC3E}">
        <p14:creationId xmlns:p14="http://schemas.microsoft.com/office/powerpoint/2010/main" val="1596250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PERSONAL GROWTH </a:t>
            </a:r>
            <a:r>
              <a:rPr lang="en-US" sz="1200" b="1" kern="1200" dirty="0" smtClean="0">
                <a:solidFill>
                  <a:schemeClr val="tx1"/>
                </a:solidFill>
                <a:effectLst/>
                <a:latin typeface="+mn-lt"/>
                <a:ea typeface="+mn-ea"/>
                <a:cs typeface="+mn-cs"/>
              </a:rPr>
              <a:t>EXERCISES</a:t>
            </a:r>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Practice making focus messages in the following situations:</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Your assistant, who promised to do something for you at church, doesn’t show up and you are left with the responsibility.</a:t>
            </a:r>
          </a:p>
          <a:p>
            <a:pPr lvl="0"/>
            <a:r>
              <a:rPr lang="en-US" sz="1200" kern="1200" dirty="0" smtClean="0">
                <a:solidFill>
                  <a:schemeClr val="tx1"/>
                </a:solidFill>
                <a:effectLst/>
                <a:latin typeface="+mn-lt"/>
                <a:ea typeface="+mn-ea"/>
                <a:cs typeface="+mn-cs"/>
              </a:rPr>
              <a:t>Your husband leaves his dirty clothes all over the floor.</a:t>
            </a:r>
          </a:p>
          <a:p>
            <a:pPr lvl="0"/>
            <a:r>
              <a:rPr lang="en-US" sz="1200" kern="1200" dirty="0" smtClean="0">
                <a:solidFill>
                  <a:schemeClr val="tx1"/>
                </a:solidFill>
                <a:effectLst/>
                <a:latin typeface="+mn-lt"/>
                <a:ea typeface="+mn-ea"/>
                <a:cs typeface="+mn-cs"/>
              </a:rPr>
              <a:t>Your neighbor plays loud music every night.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Think of three current conflicts you are experiencing. Write out some possible focus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messages you could use in dealing with them.</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Make a list of feeling words. Try for 100. Rate them as strong or weak feeling. In focus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messages, it is important to state correctly the degree of feeling.</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Remember that Jesus is always with you, and His promises are sure. “Do not fear, for I am with you; be not dismayed; for I am your God. I will strengthen you and help you. I will uphold you with my righteous right hand</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(Isaiah 41:10). “I will be with you; I will never leave you, nor forsake you” (Joshua 1:5).</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KİŞİSEL GELİŞİM </a:t>
            </a:r>
            <a:r>
              <a:rPr lang="tr-TR" sz="1200" b="1" i="1" kern="1200" dirty="0" smtClean="0">
                <a:solidFill>
                  <a:schemeClr val="tx1"/>
                </a:solidFill>
                <a:effectLst/>
                <a:latin typeface="+mn-lt"/>
                <a:ea typeface="+mn-ea"/>
                <a:cs typeface="+mn-cs"/>
              </a:rPr>
              <a:t>EGZERSİZLERİ</a:t>
            </a:r>
            <a:r>
              <a:rPr lang="tr-TR" sz="1200" b="1" i="1" kern="1200" dirty="0" smtClean="0">
                <a:solidFill>
                  <a:schemeClr val="tx1"/>
                </a:solidFill>
                <a:effectLst/>
                <a:latin typeface="+mn-lt"/>
                <a:ea typeface="+mn-ea"/>
                <a:cs typeface="+mn-cs"/>
              </a:rPr>
              <a:t/>
            </a:r>
            <a:br>
              <a:rPr lang="tr-TR" sz="1200" b="1"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1</a:t>
            </a:r>
            <a:r>
              <a:rPr lang="tr-TR" sz="1200" i="1" kern="1200" dirty="0" smtClean="0">
                <a:solidFill>
                  <a:schemeClr val="tx1"/>
                </a:solidFill>
                <a:effectLst/>
                <a:latin typeface="+mn-lt"/>
                <a:ea typeface="+mn-ea"/>
                <a:cs typeface="+mn-cs"/>
              </a:rPr>
              <a:t>. Aşağıdaki </a:t>
            </a:r>
            <a:r>
              <a:rPr lang="tr-TR" sz="1200" i="1" kern="1200" dirty="0" smtClean="0">
                <a:solidFill>
                  <a:schemeClr val="tx1"/>
                </a:solidFill>
                <a:effectLst/>
                <a:latin typeface="+mn-lt"/>
                <a:ea typeface="+mn-ea"/>
                <a:cs typeface="+mn-cs"/>
              </a:rPr>
              <a:t>durumlarda odaklanma mesajı vermeye çalışın: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pPr lvl="0"/>
            <a:r>
              <a:rPr lang="tr-TR" sz="1200" i="1" kern="1200" dirty="0" smtClean="0">
                <a:solidFill>
                  <a:schemeClr val="tx1"/>
                </a:solidFill>
                <a:effectLst/>
                <a:latin typeface="+mn-lt"/>
                <a:ea typeface="+mn-ea"/>
                <a:cs typeface="+mn-cs"/>
              </a:rPr>
              <a:t>Kilisede sizin için bir şeyler yapmaya söz veren asistanınız gelmiyor ve sorumluluğu size bıraktı.</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pPr lvl="0"/>
            <a:r>
              <a:rPr lang="tr-TR" sz="1200" i="1" kern="1200" dirty="0" smtClean="0">
                <a:solidFill>
                  <a:schemeClr val="tx1"/>
                </a:solidFill>
                <a:effectLst/>
                <a:latin typeface="+mn-lt"/>
                <a:ea typeface="+mn-ea"/>
                <a:cs typeface="+mn-cs"/>
              </a:rPr>
              <a:t>Kocanız kirli kıyafetlerini her yere bırakıyor.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pPr lvl="0"/>
            <a:r>
              <a:rPr lang="tr-TR" sz="1200" i="1" kern="1200" dirty="0" smtClean="0">
                <a:solidFill>
                  <a:schemeClr val="tx1"/>
                </a:solidFill>
                <a:effectLst/>
                <a:latin typeface="+mn-lt"/>
                <a:ea typeface="+mn-ea"/>
                <a:cs typeface="+mn-cs"/>
              </a:rPr>
              <a:t>Komşunuz her gece yüksek sesli müzik çalıyor.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2</a:t>
            </a:r>
            <a:r>
              <a:rPr lang="tr-TR" sz="1200" i="1" kern="1200" dirty="0" smtClean="0">
                <a:solidFill>
                  <a:schemeClr val="tx1"/>
                </a:solidFill>
                <a:effectLst/>
                <a:latin typeface="+mn-lt"/>
                <a:ea typeface="+mn-ea"/>
                <a:cs typeface="+mn-cs"/>
              </a:rPr>
              <a:t>. Yaşadığınız </a:t>
            </a:r>
            <a:r>
              <a:rPr lang="tr-TR" sz="1200" i="1" kern="1200" dirty="0" smtClean="0">
                <a:solidFill>
                  <a:schemeClr val="tx1"/>
                </a:solidFill>
                <a:effectLst/>
                <a:latin typeface="+mn-lt"/>
                <a:ea typeface="+mn-ea"/>
                <a:cs typeface="+mn-cs"/>
              </a:rPr>
              <a:t>üç güncel çatışmayı düşünün. Onlarla uğraşırken kullanabileceğiniz bazı odaklanma mesajlarını yazın.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3</a:t>
            </a:r>
            <a:r>
              <a:rPr lang="tr-TR" sz="1200" i="1" kern="1200" dirty="0" smtClean="0">
                <a:solidFill>
                  <a:schemeClr val="tx1"/>
                </a:solidFill>
                <a:effectLst/>
                <a:latin typeface="+mn-lt"/>
                <a:ea typeface="+mn-ea"/>
                <a:cs typeface="+mn-cs"/>
              </a:rPr>
              <a:t>. Duygusal </a:t>
            </a:r>
            <a:r>
              <a:rPr lang="tr-TR" sz="1200" i="1" kern="1200" dirty="0" smtClean="0">
                <a:solidFill>
                  <a:schemeClr val="tx1"/>
                </a:solidFill>
                <a:effectLst/>
                <a:latin typeface="+mn-lt"/>
                <a:ea typeface="+mn-ea"/>
                <a:cs typeface="+mn-cs"/>
              </a:rPr>
              <a:t>sözcüklerin bir listesini yapın. 100 sözcük deneyin. Onları güçlü veya zayıf olarak değerlendirin. Odaklanma mesajlarında, duygu derecesini doğru bir şekilde belirtmek önemlidir.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Unutmayın ki İsa her zaman yanınızdadır ve O'nun vaatleri kesindir. “Korkma, çünkü ben seninleyim, yılma, çünkü Tanrın benim. Seni güçlendireceğim, evet, sana yardım edeceğim; zafer kazanan sağ elimle sana destek olacağım.” (</a:t>
            </a:r>
            <a:r>
              <a:rPr lang="tr-TR" sz="1200" i="1" kern="1200" dirty="0" err="1" smtClean="0">
                <a:solidFill>
                  <a:schemeClr val="tx1"/>
                </a:solidFill>
                <a:effectLst/>
                <a:latin typeface="+mn-lt"/>
                <a:ea typeface="+mn-ea"/>
                <a:cs typeface="+mn-cs"/>
              </a:rPr>
              <a:t>Yeşaya</a:t>
            </a:r>
            <a:r>
              <a:rPr lang="tr-TR" sz="1200" i="1" kern="1200" dirty="0" smtClean="0">
                <a:solidFill>
                  <a:schemeClr val="tx1"/>
                </a:solidFill>
                <a:effectLst/>
                <a:latin typeface="+mn-lt"/>
                <a:ea typeface="+mn-ea"/>
                <a:cs typeface="+mn-cs"/>
              </a:rPr>
              <a:t> 41:10). “Yaşamın boyunca hiç kimse sana karşı koyamayacak; nasıl Musa ile birlikte oldumsa, seninle de birlikte olacağım. Seni terk etmeyeceğim, seni yüzüstü bırakmayacağım.” (</a:t>
            </a:r>
            <a:r>
              <a:rPr lang="tr-TR" sz="1200" i="1" kern="1200" dirty="0" err="1" smtClean="0">
                <a:solidFill>
                  <a:schemeClr val="tx1"/>
                </a:solidFill>
                <a:effectLst/>
                <a:latin typeface="+mn-lt"/>
                <a:ea typeface="+mn-ea"/>
                <a:cs typeface="+mn-cs"/>
              </a:rPr>
              <a:t>Yeşu</a:t>
            </a:r>
            <a:r>
              <a:rPr lang="tr-TR" sz="1200" i="1" kern="1200" dirty="0" smtClean="0">
                <a:solidFill>
                  <a:schemeClr val="tx1"/>
                </a:solidFill>
                <a:effectLst/>
                <a:latin typeface="+mn-lt"/>
                <a:ea typeface="+mn-ea"/>
                <a:cs typeface="+mn-cs"/>
              </a:rPr>
              <a:t> 1:5).</a:t>
            </a:r>
            <a:r>
              <a:rPr lang="en-US" i="1" dirty="0" smtClean="0">
                <a:effectLst/>
              </a:rPr>
              <a:t> </a:t>
            </a:r>
            <a:endParaRPr lang="en-US" sz="1200" i="1" kern="1200" dirty="0" smtClean="0">
              <a:solidFill>
                <a:schemeClr val="tx1"/>
              </a:solidFill>
              <a:effectLst/>
              <a:latin typeface="+mn-lt"/>
              <a:ea typeface="+mn-ea"/>
              <a:cs typeface="+mn-cs"/>
            </a:endParaRPr>
          </a:p>
          <a:p>
            <a:endParaRPr lang="en-US" i="1" dirty="0"/>
          </a:p>
        </p:txBody>
      </p:sp>
      <p:sp>
        <p:nvSpPr>
          <p:cNvPr id="4" name="Slide Number Placeholder 3"/>
          <p:cNvSpPr>
            <a:spLocks noGrp="1"/>
          </p:cNvSpPr>
          <p:nvPr>
            <p:ph type="sldNum" sz="quarter" idx="10"/>
          </p:nvPr>
        </p:nvSpPr>
        <p:spPr/>
        <p:txBody>
          <a:bodyPr/>
          <a:lstStyle/>
          <a:p>
            <a:fld id="{B01A4C5D-A1F1-C449-8899-748AA2DBD7D1}" type="slidenum">
              <a:rPr lang="en-US" smtClean="0"/>
              <a:t>10</a:t>
            </a:fld>
            <a:endParaRPr lang="en-US"/>
          </a:p>
        </p:txBody>
      </p:sp>
    </p:spTree>
    <p:extLst>
      <p:ext uri="{BB962C8B-B14F-4D97-AF65-F5344CB8AC3E}">
        <p14:creationId xmlns:p14="http://schemas.microsoft.com/office/powerpoint/2010/main" val="773049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SUCCESS </a:t>
            </a:r>
            <a:r>
              <a:rPr lang="en-US" sz="1200" b="1" kern="1200" dirty="0" smtClean="0">
                <a:solidFill>
                  <a:schemeClr val="tx1"/>
                </a:solidFill>
                <a:effectLst/>
                <a:latin typeface="+mn-lt"/>
                <a:ea typeface="+mn-ea"/>
                <a:cs typeface="+mn-cs"/>
              </a:rPr>
              <a:t>PRINCIPLE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secret of conflict resolution is not fight or flight, but focus.</a:t>
            </a:r>
          </a:p>
          <a:p>
            <a:endParaRPr lang="en-US" sz="1200" kern="1200" dirty="0" smtClean="0">
              <a:solidFill>
                <a:schemeClr val="tx1"/>
              </a:solidFill>
              <a:effectLst/>
              <a:latin typeface="+mn-lt"/>
              <a:ea typeface="+mn-ea"/>
              <a:cs typeface="+mn-cs"/>
            </a:endParaRPr>
          </a:p>
          <a:p>
            <a:r>
              <a:rPr lang="tr-TR" sz="1200" b="1" kern="1200" dirty="0" smtClean="0">
                <a:solidFill>
                  <a:schemeClr val="tx1"/>
                </a:solidFill>
                <a:effectLst/>
                <a:latin typeface="+mn-lt"/>
                <a:ea typeface="+mn-ea"/>
                <a:cs typeface="+mn-cs"/>
              </a:rPr>
              <a:t>BAŞARI </a:t>
            </a:r>
            <a:r>
              <a:rPr lang="tr-TR" sz="1200" b="1" kern="1200" dirty="0" smtClean="0">
                <a:solidFill>
                  <a:schemeClr val="tx1"/>
                </a:solidFill>
                <a:effectLst/>
                <a:latin typeface="+mn-lt"/>
                <a:ea typeface="+mn-ea"/>
                <a:cs typeface="+mn-cs"/>
              </a:rPr>
              <a:t>İLKESİ</a:t>
            </a:r>
            <a:r>
              <a:rPr lang="tr-TR" sz="1200" kern="1200" dirty="0" smtClean="0">
                <a:solidFill>
                  <a:schemeClr val="tx1"/>
                </a:solidFill>
                <a:effectLst/>
                <a:latin typeface="+mn-lt"/>
                <a:ea typeface="+mn-ea"/>
                <a:cs typeface="+mn-cs"/>
              </a:rPr>
              <a:t/>
            </a:r>
            <a:br>
              <a:rPr lang="tr-TR" sz="1200" kern="1200" dirty="0" smtClean="0">
                <a:solidFill>
                  <a:schemeClr val="tx1"/>
                </a:solidFill>
                <a:effectLst/>
                <a:latin typeface="+mn-lt"/>
                <a:ea typeface="+mn-ea"/>
                <a:cs typeface="+mn-cs"/>
              </a:rPr>
            </a:br>
            <a:r>
              <a:rPr lang="tr-TR" sz="1200" kern="1200" dirty="0" smtClean="0">
                <a:solidFill>
                  <a:schemeClr val="tx1"/>
                </a:solidFill>
                <a:effectLst/>
                <a:latin typeface="+mn-lt"/>
                <a:ea typeface="+mn-ea"/>
                <a:cs typeface="+mn-cs"/>
              </a:rPr>
              <a:t>Çatışmayı çözmenin sırrı mücadele veya kaçış değil, odaklanmaktır.</a:t>
            </a:r>
            <a:br>
              <a:rPr lang="tr-TR" sz="1200" kern="1200" dirty="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1A4C5D-A1F1-C449-8899-748AA2DBD7D1}" type="slidenum">
              <a:rPr lang="en-US" smtClean="0"/>
              <a:t>11</a:t>
            </a:fld>
            <a:endParaRPr lang="en-US"/>
          </a:p>
        </p:txBody>
      </p:sp>
    </p:spTree>
    <p:extLst>
      <p:ext uri="{BB962C8B-B14F-4D97-AF65-F5344CB8AC3E}">
        <p14:creationId xmlns:p14="http://schemas.microsoft.com/office/powerpoint/2010/main" val="2077768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MY PRAYER FOR </a:t>
            </a:r>
            <a:r>
              <a:rPr lang="en-US" sz="1200" b="1" kern="1200" dirty="0" smtClean="0">
                <a:solidFill>
                  <a:schemeClr val="tx1"/>
                </a:solidFill>
                <a:effectLst/>
                <a:latin typeface="+mn-lt"/>
                <a:ea typeface="+mn-ea"/>
                <a:cs typeface="+mn-cs"/>
              </a:rPr>
              <a:t>TODAY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Thank you, God, for Your presence in my life. Thank You for troubles that come my way because they help me focus on You and gain the strength I need for every trial. Help me never to forget Your promises that You will never forsake me and will always be there. I will go forth in Your strength and stand firm. Please be with me. I praise You and thank You.</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i="1" kern="1200" dirty="0" smtClean="0">
                <a:solidFill>
                  <a:schemeClr val="tx1"/>
                </a:solidFill>
                <a:effectLst/>
                <a:latin typeface="+mn-lt"/>
                <a:ea typeface="+mn-ea"/>
                <a:cs typeface="+mn-cs"/>
              </a:rPr>
              <a:t>BUGÜN İÇİN </a:t>
            </a:r>
            <a:r>
              <a:rPr lang="tr-TR" sz="1200" b="1" i="1" kern="1200" dirty="0" smtClean="0">
                <a:solidFill>
                  <a:schemeClr val="tx1"/>
                </a:solidFill>
                <a:effectLst/>
                <a:latin typeface="+mn-lt"/>
                <a:ea typeface="+mn-ea"/>
                <a:cs typeface="+mn-cs"/>
              </a:rPr>
              <a:t>DUAM</a:t>
            </a:r>
            <a:r>
              <a:rPr lang="tr-TR" sz="1200" b="1" i="1" kern="1200" dirty="0" smtClean="0">
                <a:solidFill>
                  <a:schemeClr val="tx1"/>
                </a:solidFill>
                <a:effectLst/>
                <a:latin typeface="+mn-lt"/>
                <a:ea typeface="+mn-ea"/>
                <a:cs typeface="+mn-cs"/>
              </a:rPr>
              <a:t/>
            </a:r>
            <a:br>
              <a:rPr lang="tr-TR" sz="1200" b="1" i="1" kern="1200" dirty="0" smtClean="0">
                <a:solidFill>
                  <a:schemeClr val="tx1"/>
                </a:solidFill>
                <a:effectLst/>
                <a:latin typeface="+mn-lt"/>
                <a:ea typeface="+mn-ea"/>
                <a:cs typeface="+mn-cs"/>
              </a:rPr>
            </a:br>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hayatımdaki varlığın için teşekkür ederim. Önüme çıkan tüm sıkıntılar için teşekkür ederim çünkü onlar Sana odaklanmamı ve her denenme için muhtaç olacağım gücü kazanmamı sağlar. Benim için hep burada olacağın ve beni asla terk etmeyeceğin vaatlerini asla unutmamama yardım et. Senin gücünde ilerleyerek dimdik duracağım. Lütfen benimle ol. Seni övüyor ve teşekkür ediyorum.</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01A4C5D-A1F1-C449-8899-748AA2DBD7D1}" type="slidenum">
              <a:rPr lang="en-US" smtClean="0"/>
              <a:t>12</a:t>
            </a:fld>
            <a:endParaRPr lang="en-US"/>
          </a:p>
        </p:txBody>
      </p:sp>
    </p:spTree>
    <p:extLst>
      <p:ext uri="{BB962C8B-B14F-4D97-AF65-F5344CB8AC3E}">
        <p14:creationId xmlns:p14="http://schemas.microsoft.com/office/powerpoint/2010/main" val="82134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5230DB-79BF-8642-9CC3-20B06DE55577}"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D3B588-C733-104D-9303-777ABEB8070A}" type="slidenum">
              <a:rPr lang="en-US" smtClean="0"/>
              <a:t>‹#›</a:t>
            </a:fld>
            <a:endParaRPr lang="en-US"/>
          </a:p>
        </p:txBody>
      </p:sp>
    </p:spTree>
    <p:extLst>
      <p:ext uri="{BB962C8B-B14F-4D97-AF65-F5344CB8AC3E}">
        <p14:creationId xmlns:p14="http://schemas.microsoft.com/office/powerpoint/2010/main" val="1546204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5230DB-79BF-8642-9CC3-20B06DE55577}"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D3B588-C733-104D-9303-777ABEB8070A}" type="slidenum">
              <a:rPr lang="en-US" smtClean="0"/>
              <a:t>‹#›</a:t>
            </a:fld>
            <a:endParaRPr lang="en-US"/>
          </a:p>
        </p:txBody>
      </p:sp>
    </p:spTree>
    <p:extLst>
      <p:ext uri="{BB962C8B-B14F-4D97-AF65-F5344CB8AC3E}">
        <p14:creationId xmlns:p14="http://schemas.microsoft.com/office/powerpoint/2010/main" val="354982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5230DB-79BF-8642-9CC3-20B06DE55577}"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D3B588-C733-104D-9303-777ABEB8070A}" type="slidenum">
              <a:rPr lang="en-US" smtClean="0"/>
              <a:t>‹#›</a:t>
            </a:fld>
            <a:endParaRPr lang="en-US"/>
          </a:p>
        </p:txBody>
      </p:sp>
    </p:spTree>
    <p:extLst>
      <p:ext uri="{BB962C8B-B14F-4D97-AF65-F5344CB8AC3E}">
        <p14:creationId xmlns:p14="http://schemas.microsoft.com/office/powerpoint/2010/main" val="474667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5230DB-79BF-8642-9CC3-20B06DE55577}"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D3B588-C733-104D-9303-777ABEB8070A}" type="slidenum">
              <a:rPr lang="en-US" smtClean="0"/>
              <a:t>‹#›</a:t>
            </a:fld>
            <a:endParaRPr lang="en-US"/>
          </a:p>
        </p:txBody>
      </p:sp>
    </p:spTree>
    <p:extLst>
      <p:ext uri="{BB962C8B-B14F-4D97-AF65-F5344CB8AC3E}">
        <p14:creationId xmlns:p14="http://schemas.microsoft.com/office/powerpoint/2010/main" val="1980205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5230DB-79BF-8642-9CC3-20B06DE55577}" type="datetimeFigureOut">
              <a:rPr lang="en-US" smtClean="0"/>
              <a:t>3/23/18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D3B588-C733-104D-9303-777ABEB8070A}" type="slidenum">
              <a:rPr lang="en-US" smtClean="0"/>
              <a:t>‹#›</a:t>
            </a:fld>
            <a:endParaRPr lang="en-US"/>
          </a:p>
        </p:txBody>
      </p:sp>
    </p:spTree>
    <p:extLst>
      <p:ext uri="{BB962C8B-B14F-4D97-AF65-F5344CB8AC3E}">
        <p14:creationId xmlns:p14="http://schemas.microsoft.com/office/powerpoint/2010/main" val="1765223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5230DB-79BF-8642-9CC3-20B06DE55577}" type="datetimeFigureOut">
              <a:rPr lang="en-US" smtClean="0"/>
              <a:t>3/23/18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D3B588-C733-104D-9303-777ABEB8070A}" type="slidenum">
              <a:rPr lang="en-US" smtClean="0"/>
              <a:t>‹#›</a:t>
            </a:fld>
            <a:endParaRPr lang="en-US"/>
          </a:p>
        </p:txBody>
      </p:sp>
    </p:spTree>
    <p:extLst>
      <p:ext uri="{BB962C8B-B14F-4D97-AF65-F5344CB8AC3E}">
        <p14:creationId xmlns:p14="http://schemas.microsoft.com/office/powerpoint/2010/main" val="620008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5230DB-79BF-8642-9CC3-20B06DE55577}" type="datetimeFigureOut">
              <a:rPr lang="en-US" smtClean="0"/>
              <a:t>3/23/18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D3B588-C733-104D-9303-777ABEB8070A}" type="slidenum">
              <a:rPr lang="en-US" smtClean="0"/>
              <a:t>‹#›</a:t>
            </a:fld>
            <a:endParaRPr lang="en-US"/>
          </a:p>
        </p:txBody>
      </p:sp>
    </p:spTree>
    <p:extLst>
      <p:ext uri="{BB962C8B-B14F-4D97-AF65-F5344CB8AC3E}">
        <p14:creationId xmlns:p14="http://schemas.microsoft.com/office/powerpoint/2010/main" val="883918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5230DB-79BF-8642-9CC3-20B06DE55577}"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D3B588-C733-104D-9303-777ABEB8070A}" type="slidenum">
              <a:rPr lang="en-US" smtClean="0"/>
              <a:t>‹#›</a:t>
            </a:fld>
            <a:endParaRPr lang="en-US"/>
          </a:p>
        </p:txBody>
      </p:sp>
    </p:spTree>
    <p:extLst>
      <p:ext uri="{BB962C8B-B14F-4D97-AF65-F5344CB8AC3E}">
        <p14:creationId xmlns:p14="http://schemas.microsoft.com/office/powerpoint/2010/main" val="1872246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5230DB-79BF-8642-9CC3-20B06DE55577}"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D3B588-C733-104D-9303-777ABEB8070A}" type="slidenum">
              <a:rPr lang="en-US" smtClean="0"/>
              <a:t>‹#›</a:t>
            </a:fld>
            <a:endParaRPr lang="en-US"/>
          </a:p>
        </p:txBody>
      </p:sp>
    </p:spTree>
    <p:extLst>
      <p:ext uri="{BB962C8B-B14F-4D97-AF65-F5344CB8AC3E}">
        <p14:creationId xmlns:p14="http://schemas.microsoft.com/office/powerpoint/2010/main" val="1917134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5230DB-79BF-8642-9CC3-20B06DE55577}"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D3B588-C733-104D-9303-777ABEB8070A}" type="slidenum">
              <a:rPr lang="en-US" smtClean="0"/>
              <a:t>‹#›</a:t>
            </a:fld>
            <a:endParaRPr lang="en-US"/>
          </a:p>
        </p:txBody>
      </p:sp>
    </p:spTree>
    <p:extLst>
      <p:ext uri="{BB962C8B-B14F-4D97-AF65-F5344CB8AC3E}">
        <p14:creationId xmlns:p14="http://schemas.microsoft.com/office/powerpoint/2010/main" val="438397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5230DB-79BF-8642-9CC3-20B06DE55577}"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D3B588-C733-104D-9303-777ABEB8070A}" type="slidenum">
              <a:rPr lang="en-US" smtClean="0"/>
              <a:t>‹#›</a:t>
            </a:fld>
            <a:endParaRPr lang="en-US"/>
          </a:p>
        </p:txBody>
      </p:sp>
    </p:spTree>
    <p:extLst>
      <p:ext uri="{BB962C8B-B14F-4D97-AF65-F5344CB8AC3E}">
        <p14:creationId xmlns:p14="http://schemas.microsoft.com/office/powerpoint/2010/main" val="13489391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5230DB-79BF-8642-9CC3-20B06DE55577}" type="datetimeFigureOut">
              <a:rPr lang="en-US" smtClean="0"/>
              <a:t>3/23/18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D3B588-C733-104D-9303-777ABEB8070A}" type="slidenum">
              <a:rPr lang="en-US" smtClean="0"/>
              <a:t>‹#›</a:t>
            </a:fld>
            <a:endParaRPr lang="en-US"/>
          </a:p>
        </p:txBody>
      </p:sp>
    </p:spTree>
    <p:extLst>
      <p:ext uri="{BB962C8B-B14F-4D97-AF65-F5344CB8AC3E}">
        <p14:creationId xmlns:p14="http://schemas.microsoft.com/office/powerpoint/2010/main" val="14406067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86"/>
            <a:ext cx="9144000" cy="6858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6236" y="3612995"/>
            <a:ext cx="634568" cy="443900"/>
          </a:xfrm>
          <a:prstGeom prst="rect">
            <a:avLst/>
          </a:prstGeom>
        </p:spPr>
      </p:pic>
      <p:sp>
        <p:nvSpPr>
          <p:cNvPr id="2" name="TextBox 1"/>
          <p:cNvSpPr txBox="1"/>
          <p:nvPr/>
        </p:nvSpPr>
        <p:spPr>
          <a:xfrm>
            <a:off x="4147452" y="-76204"/>
            <a:ext cx="4705134" cy="461665"/>
          </a:xfrm>
          <a:prstGeom prst="rect">
            <a:avLst/>
          </a:prstGeom>
          <a:noFill/>
        </p:spPr>
        <p:txBody>
          <a:bodyPr wrap="none" rtlCol="0">
            <a:spAutoFit/>
          </a:bodyPr>
          <a:lstStyle/>
          <a:p>
            <a:r>
              <a:rPr lang="tr-TR" sz="2400" b="1" dirty="0">
                <a:solidFill>
                  <a:srgbClr val="7030A0"/>
                </a:solidFill>
              </a:rPr>
              <a:t>Bireysel Gelişmede Kadının </a:t>
            </a:r>
            <a:r>
              <a:rPr lang="tr-TR" sz="2400" b="1" dirty="0" smtClean="0">
                <a:solidFill>
                  <a:srgbClr val="7030A0"/>
                </a:solidFill>
              </a:rPr>
              <a:t>Rehberi</a:t>
            </a:r>
            <a:endParaRPr lang="en-US" sz="2400" dirty="0">
              <a:solidFill>
                <a:srgbClr val="7030A0"/>
              </a:solidFill>
            </a:endParaRPr>
          </a:p>
        </p:txBody>
      </p:sp>
      <p:sp>
        <p:nvSpPr>
          <p:cNvPr id="3" name="TextBox 2"/>
          <p:cNvSpPr txBox="1"/>
          <p:nvPr/>
        </p:nvSpPr>
        <p:spPr>
          <a:xfrm>
            <a:off x="4691743" y="5029193"/>
            <a:ext cx="4118435" cy="615553"/>
          </a:xfrm>
          <a:prstGeom prst="rect">
            <a:avLst/>
          </a:prstGeom>
          <a:noFill/>
        </p:spPr>
        <p:txBody>
          <a:bodyPr wrap="none" rtlCol="0">
            <a:spAutoFit/>
          </a:bodyPr>
          <a:lstStyle/>
          <a:p>
            <a:r>
              <a:rPr lang="tr-TR" sz="3400" b="1" i="1" dirty="0">
                <a:solidFill>
                  <a:srgbClr val="F7E7FF"/>
                </a:solidFill>
              </a:rPr>
              <a:t>Olabileceğinin</a:t>
            </a:r>
            <a:r>
              <a:rPr lang="tr-TR" sz="3400" b="1" dirty="0">
                <a:solidFill>
                  <a:srgbClr val="D883FF"/>
                </a:solidFill>
              </a:rPr>
              <a:t> </a:t>
            </a:r>
            <a:r>
              <a:rPr lang="tr-TR" sz="3400" b="1" dirty="0">
                <a:solidFill>
                  <a:srgbClr val="E12C9C"/>
                </a:solidFill>
              </a:rPr>
              <a:t>En İyisi</a:t>
            </a:r>
            <a:endParaRPr lang="en-US" sz="3400" dirty="0">
              <a:solidFill>
                <a:srgbClr val="E12C9C"/>
              </a:solidFill>
            </a:endParaRPr>
          </a:p>
        </p:txBody>
      </p:sp>
    </p:spTree>
    <p:extLst>
      <p:ext uri="{BB962C8B-B14F-4D97-AF65-F5344CB8AC3E}">
        <p14:creationId xmlns:p14="http://schemas.microsoft.com/office/powerpoint/2010/main" val="6553797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34379"/>
            <a:ext cx="9144000" cy="6823621"/>
          </a:xfrm>
        </p:spPr>
      </p:pic>
      <p:sp>
        <p:nvSpPr>
          <p:cNvPr id="2" name="Title 1"/>
          <p:cNvSpPr>
            <a:spLocks noGrp="1"/>
          </p:cNvSpPr>
          <p:nvPr>
            <p:ph type="title"/>
          </p:nvPr>
        </p:nvSpPr>
        <p:spPr>
          <a:xfrm>
            <a:off x="654050" y="4617782"/>
            <a:ext cx="7886700" cy="1325563"/>
          </a:xfrm>
        </p:spPr>
        <p:txBody>
          <a:bodyPr>
            <a:normAutofit/>
          </a:bodyPr>
          <a:lstStyle/>
          <a:p>
            <a:pPr algn="ctr"/>
            <a:r>
              <a:rPr lang="en-US" sz="4000" b="1" dirty="0" smtClean="0">
                <a:solidFill>
                  <a:schemeClr val="accent4">
                    <a:lumMod val="20000"/>
                    <a:lumOff val="80000"/>
                  </a:schemeClr>
                </a:solidFill>
                <a:latin typeface="+mn-lt"/>
              </a:rPr>
              <a:t>An </a:t>
            </a:r>
            <a:r>
              <a:rPr lang="en-US" sz="4000" b="1" dirty="0" smtClean="0">
                <a:solidFill>
                  <a:schemeClr val="accent4">
                    <a:lumMod val="20000"/>
                    <a:lumOff val="80000"/>
                  </a:schemeClr>
                </a:solidFill>
                <a:latin typeface="Palatino Linotype" charset="0"/>
                <a:ea typeface="Palatino Linotype" charset="0"/>
                <a:cs typeface="Palatino Linotype" charset="0"/>
              </a:rPr>
              <a:t> </a:t>
            </a:r>
            <a:r>
              <a:rPr lang="en-US" sz="4000" b="1" i="1" dirty="0" smtClean="0">
                <a:solidFill>
                  <a:schemeClr val="accent4">
                    <a:lumMod val="20000"/>
                    <a:lumOff val="80000"/>
                  </a:schemeClr>
                </a:solidFill>
                <a:latin typeface="Palatino Linotype" charset="0"/>
                <a:ea typeface="Palatino Linotype" charset="0"/>
                <a:cs typeface="Palatino Linotype" charset="0"/>
              </a:rPr>
              <a:t>Assertive </a:t>
            </a:r>
            <a:r>
              <a:rPr lang="en-US" sz="4000" b="1" dirty="0" smtClean="0">
                <a:solidFill>
                  <a:schemeClr val="accent4">
                    <a:lumMod val="20000"/>
                    <a:lumOff val="80000"/>
                  </a:schemeClr>
                </a:solidFill>
                <a:latin typeface="+mn-lt"/>
              </a:rPr>
              <a:t>Woman: </a:t>
            </a:r>
            <a:r>
              <a:rPr lang="en-US" sz="4000" b="1" i="1" dirty="0" smtClean="0">
                <a:solidFill>
                  <a:schemeClr val="bg1"/>
                </a:solidFill>
                <a:latin typeface="Palatino Linotype" charset="0"/>
                <a:ea typeface="Palatino Linotype" charset="0"/>
                <a:cs typeface="Palatino Linotype" charset="0"/>
              </a:rPr>
              <a:t>Lesson 8</a:t>
            </a:r>
            <a:r>
              <a:rPr lang="en-US" sz="4000" b="1" i="1" dirty="0">
                <a:solidFill>
                  <a:schemeClr val="bg1"/>
                </a:solidFill>
                <a:latin typeface="Palatino Linotype" charset="0"/>
                <a:ea typeface="Palatino Linotype" charset="0"/>
                <a:cs typeface="Palatino Linotype" charset="0"/>
              </a:rPr>
              <a:t> </a:t>
            </a:r>
            <a:r>
              <a:rPr lang="en-US" sz="4000" b="1" i="1" dirty="0" err="1" smtClean="0">
                <a:solidFill>
                  <a:schemeClr val="accent4">
                    <a:lumMod val="20000"/>
                    <a:lumOff val="80000"/>
                  </a:schemeClr>
                </a:solidFill>
                <a:latin typeface="Palatino Linotype" charset="0"/>
                <a:ea typeface="Palatino Linotype" charset="0"/>
                <a:cs typeface="Palatino Linotype" charset="0"/>
              </a:rPr>
              <a:t>Hakkını</a:t>
            </a:r>
            <a:r>
              <a:rPr lang="en-US" sz="4000" b="1" i="1" dirty="0" smtClean="0">
                <a:solidFill>
                  <a:schemeClr val="accent4">
                    <a:lumMod val="20000"/>
                    <a:lumOff val="80000"/>
                  </a:schemeClr>
                </a:solidFill>
                <a:latin typeface="Palatino Linotype" charset="0"/>
                <a:ea typeface="Palatino Linotype" charset="0"/>
                <a:cs typeface="Palatino Linotype" charset="0"/>
              </a:rPr>
              <a:t> </a:t>
            </a:r>
            <a:r>
              <a:rPr lang="en-US" sz="4000" b="1" i="1" dirty="0" err="1" smtClean="0">
                <a:solidFill>
                  <a:schemeClr val="accent4">
                    <a:lumMod val="20000"/>
                    <a:lumOff val="80000"/>
                  </a:schemeClr>
                </a:solidFill>
                <a:latin typeface="Palatino Linotype" charset="0"/>
                <a:ea typeface="Palatino Linotype" charset="0"/>
                <a:cs typeface="Palatino Linotype" charset="0"/>
              </a:rPr>
              <a:t>Savunan</a:t>
            </a:r>
            <a:r>
              <a:rPr lang="en-US" sz="4000" b="1" i="1" dirty="0" smtClean="0">
                <a:solidFill>
                  <a:schemeClr val="accent4">
                    <a:lumMod val="20000"/>
                    <a:lumOff val="80000"/>
                  </a:schemeClr>
                </a:solidFill>
                <a:latin typeface="Palatino Linotype" charset="0"/>
                <a:ea typeface="Palatino Linotype" charset="0"/>
                <a:cs typeface="Palatino Linotype" charset="0"/>
              </a:rPr>
              <a:t> </a:t>
            </a:r>
            <a:r>
              <a:rPr lang="en-US" sz="4000" b="1" dirty="0" err="1" smtClean="0">
                <a:solidFill>
                  <a:schemeClr val="accent4">
                    <a:lumMod val="20000"/>
                    <a:lumOff val="80000"/>
                  </a:schemeClr>
                </a:solidFill>
              </a:rPr>
              <a:t>Bir</a:t>
            </a:r>
            <a:r>
              <a:rPr lang="en-US" sz="4000" b="1" dirty="0" smtClean="0">
                <a:solidFill>
                  <a:schemeClr val="accent4">
                    <a:lumMod val="20000"/>
                    <a:lumOff val="80000"/>
                  </a:schemeClr>
                </a:solidFill>
              </a:rPr>
              <a:t> Kadın: </a:t>
            </a:r>
            <a:r>
              <a:rPr lang="en-US" sz="4000" b="1" i="1" dirty="0" err="1" smtClean="0">
                <a:solidFill>
                  <a:schemeClr val="bg1"/>
                </a:solidFill>
                <a:latin typeface="Palatino Linotype" charset="0"/>
                <a:ea typeface="Palatino Linotype" charset="0"/>
                <a:cs typeface="Palatino Linotype" charset="0"/>
              </a:rPr>
              <a:t>Ders</a:t>
            </a:r>
            <a:r>
              <a:rPr lang="en-US" sz="4000" b="1" i="1" dirty="0" smtClean="0">
                <a:solidFill>
                  <a:schemeClr val="bg1"/>
                </a:solidFill>
                <a:latin typeface="Palatino Linotype" charset="0"/>
                <a:ea typeface="Palatino Linotype" charset="0"/>
                <a:cs typeface="Palatino Linotype" charset="0"/>
              </a:rPr>
              <a:t> </a:t>
            </a:r>
            <a:r>
              <a:rPr lang="en-US" sz="4000" b="1" i="1" dirty="0">
                <a:solidFill>
                  <a:schemeClr val="bg1"/>
                </a:solidFill>
                <a:latin typeface="Palatino Linotype" charset="0"/>
                <a:ea typeface="Palatino Linotype" charset="0"/>
                <a:cs typeface="Palatino Linotype" charset="0"/>
              </a:rPr>
              <a:t>8</a:t>
            </a:r>
          </a:p>
        </p:txBody>
      </p:sp>
    </p:spTree>
    <p:extLst>
      <p:ext uri="{BB962C8B-B14F-4D97-AF65-F5344CB8AC3E}">
        <p14:creationId xmlns:p14="http://schemas.microsoft.com/office/powerpoint/2010/main" val="1599920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577850" y="2422086"/>
            <a:ext cx="7886700" cy="2353114"/>
          </a:xfrm>
        </p:spPr>
        <p:txBody>
          <a:bodyPr>
            <a:noAutofit/>
          </a:bodyPr>
          <a:lstStyle/>
          <a:p>
            <a:pPr marL="0" indent="0" algn="ctr">
              <a:buNone/>
            </a:pPr>
            <a:r>
              <a:rPr lang="en-US" sz="3200" dirty="0"/>
              <a:t>“Blessed are you when people insult you, persecute you </a:t>
            </a:r>
            <a:r>
              <a:rPr lang="en-US" sz="3200" dirty="0" smtClean="0"/>
              <a:t>and</a:t>
            </a:r>
            <a:r>
              <a:rPr lang="en-US" sz="3200" dirty="0"/>
              <a:t> </a:t>
            </a:r>
            <a:r>
              <a:rPr lang="en-US" sz="3200" dirty="0" smtClean="0"/>
              <a:t>falsely </a:t>
            </a:r>
            <a:r>
              <a:rPr lang="en-US" sz="3200" dirty="0"/>
              <a:t>say all kinds of evil against </a:t>
            </a:r>
            <a:r>
              <a:rPr lang="en-US" sz="3200" dirty="0" smtClean="0"/>
              <a:t>you because </a:t>
            </a:r>
            <a:r>
              <a:rPr lang="en-US" sz="3200" dirty="0"/>
              <a:t>of me.”</a:t>
            </a:r>
          </a:p>
          <a:p>
            <a:pPr marL="0" indent="0" algn="r">
              <a:buNone/>
            </a:pPr>
            <a:r>
              <a:rPr lang="en-US" dirty="0"/>
              <a:t>Matthew 5:11</a:t>
            </a:r>
          </a:p>
          <a:p>
            <a:pPr marL="0" indent="0" algn="ctr">
              <a:buNone/>
            </a:pPr>
            <a:r>
              <a:rPr lang="en-US" sz="3200" b="1" dirty="0"/>
              <a:t> </a:t>
            </a:r>
            <a:endParaRPr lang="en-US" sz="3200" dirty="0"/>
          </a:p>
        </p:txBody>
      </p:sp>
      <p:sp>
        <p:nvSpPr>
          <p:cNvPr id="5" name="Content Placeholder 2"/>
          <p:cNvSpPr txBox="1">
            <a:spLocks/>
          </p:cNvSpPr>
          <p:nvPr/>
        </p:nvSpPr>
        <p:spPr>
          <a:xfrm>
            <a:off x="730250" y="4860486"/>
            <a:ext cx="7886700" cy="23531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i="1" dirty="0" smtClean="0"/>
              <a:t>“</a:t>
            </a:r>
            <a:r>
              <a:rPr lang="en-US" sz="3200" i="1" dirty="0" err="1" smtClean="0"/>
              <a:t>Benim</a:t>
            </a:r>
            <a:r>
              <a:rPr lang="en-US" sz="3200" i="1" dirty="0" smtClean="0"/>
              <a:t> </a:t>
            </a:r>
            <a:r>
              <a:rPr lang="en-US" sz="3200" i="1" dirty="0" err="1"/>
              <a:t>yüzümden</a:t>
            </a:r>
            <a:r>
              <a:rPr lang="en-US" sz="3200" i="1" dirty="0"/>
              <a:t> </a:t>
            </a:r>
            <a:r>
              <a:rPr lang="en-US" sz="3200" i="1" dirty="0" err="1"/>
              <a:t>insanlar</a:t>
            </a:r>
            <a:r>
              <a:rPr lang="en-US" sz="3200" i="1" dirty="0"/>
              <a:t> size </a:t>
            </a:r>
            <a:r>
              <a:rPr lang="en-US" sz="3200" i="1" dirty="0" err="1"/>
              <a:t>sövüp</a:t>
            </a:r>
            <a:r>
              <a:rPr lang="en-US" sz="3200" i="1" dirty="0"/>
              <a:t> </a:t>
            </a:r>
            <a:r>
              <a:rPr lang="en-US" sz="3200" i="1" dirty="0" err="1"/>
              <a:t>zulmettikleri</a:t>
            </a:r>
            <a:r>
              <a:rPr lang="en-US" sz="3200" i="1" dirty="0"/>
              <a:t>, </a:t>
            </a:r>
            <a:r>
              <a:rPr lang="en-US" sz="3200" i="1" dirty="0" err="1"/>
              <a:t>yalan</a:t>
            </a:r>
            <a:r>
              <a:rPr lang="en-US" sz="3200" i="1" dirty="0"/>
              <a:t> </a:t>
            </a:r>
            <a:r>
              <a:rPr lang="en-US" sz="3200" i="1" dirty="0" err="1"/>
              <a:t>yere</a:t>
            </a:r>
            <a:r>
              <a:rPr lang="en-US" sz="3200" i="1" dirty="0"/>
              <a:t> size </a:t>
            </a:r>
            <a:r>
              <a:rPr lang="en-US" sz="3200" i="1" dirty="0" err="1"/>
              <a:t>karşı</a:t>
            </a:r>
            <a:r>
              <a:rPr lang="en-US" sz="3200" i="1" dirty="0"/>
              <a:t> her </a:t>
            </a:r>
            <a:r>
              <a:rPr lang="en-US" sz="3200" i="1" dirty="0" err="1"/>
              <a:t>türlü</a:t>
            </a:r>
            <a:r>
              <a:rPr lang="en-US" sz="3200" i="1" dirty="0"/>
              <a:t> </a:t>
            </a:r>
            <a:r>
              <a:rPr lang="en-US" sz="3200" i="1" dirty="0" err="1"/>
              <a:t>kötü</a:t>
            </a:r>
            <a:r>
              <a:rPr lang="en-US" sz="3200" i="1" dirty="0"/>
              <a:t> </a:t>
            </a:r>
            <a:r>
              <a:rPr lang="en-US" sz="3200" i="1" dirty="0" err="1"/>
              <a:t>sözü</a:t>
            </a:r>
            <a:r>
              <a:rPr lang="en-US" sz="3200" i="1" dirty="0"/>
              <a:t> </a:t>
            </a:r>
            <a:r>
              <a:rPr lang="en-US" sz="3200" i="1" dirty="0" err="1"/>
              <a:t>söyledikleri</a:t>
            </a:r>
            <a:r>
              <a:rPr lang="en-US" sz="3200" i="1" dirty="0"/>
              <a:t> zaman ne </a:t>
            </a:r>
            <a:r>
              <a:rPr lang="en-US" sz="3200" i="1" dirty="0" err="1"/>
              <a:t>mutlu</a:t>
            </a:r>
            <a:r>
              <a:rPr lang="en-US" sz="3200" i="1" dirty="0"/>
              <a:t> size!”</a:t>
            </a:r>
            <a:endParaRPr lang="en-US" sz="3200" dirty="0" smtClean="0"/>
          </a:p>
          <a:p>
            <a:pPr marL="0" indent="0" algn="r">
              <a:buFont typeface="Arial" panose="020B0604020202020204" pitchFamily="34" charset="0"/>
              <a:buNone/>
            </a:pPr>
            <a:r>
              <a:rPr lang="en-US" dirty="0" smtClean="0"/>
              <a:t>Matta 5:11</a:t>
            </a:r>
          </a:p>
          <a:p>
            <a:pPr marL="0" indent="0" algn="ctr">
              <a:buFont typeface="Arial" panose="020B0604020202020204" pitchFamily="34" charset="0"/>
              <a:buNone/>
            </a:pPr>
            <a:r>
              <a:rPr lang="en-US" sz="3200" b="1" dirty="0" smtClean="0"/>
              <a:t> </a:t>
            </a:r>
            <a:endParaRPr lang="en-US" sz="3200" dirty="0"/>
          </a:p>
        </p:txBody>
      </p:sp>
    </p:spTree>
    <p:extLst>
      <p:ext uri="{BB962C8B-B14F-4D97-AF65-F5344CB8AC3E}">
        <p14:creationId xmlns:p14="http://schemas.microsoft.com/office/powerpoint/2010/main" val="1126771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199505" y="3118395"/>
            <a:ext cx="8645237" cy="3498535"/>
          </a:xfrm>
        </p:spPr>
        <p:txBody>
          <a:bodyPr>
            <a:normAutofit/>
          </a:bodyPr>
          <a:lstStyle/>
          <a:p>
            <a:pPr marL="0" indent="0" algn="ctr">
              <a:lnSpc>
                <a:spcPct val="100000"/>
              </a:lnSpc>
              <a:buNone/>
            </a:pPr>
            <a:r>
              <a:rPr lang="en-US" sz="3600" dirty="0"/>
              <a:t>Three ways to handle conflict are </a:t>
            </a:r>
            <a:endParaRPr lang="en-US" sz="3600" dirty="0" smtClean="0"/>
          </a:p>
          <a:p>
            <a:pPr marL="0" indent="0" algn="ctr">
              <a:lnSpc>
                <a:spcPct val="100000"/>
              </a:lnSpc>
              <a:buNone/>
            </a:pPr>
            <a:r>
              <a:rPr lang="en-US" sz="3600" b="1" dirty="0" smtClean="0"/>
              <a:t>FIGHT</a:t>
            </a:r>
            <a:r>
              <a:rPr lang="en-US" sz="3600" b="1" dirty="0"/>
              <a:t>, FLIGHT or FOCUS</a:t>
            </a:r>
            <a:r>
              <a:rPr lang="en-US" sz="3600" b="1" dirty="0" smtClean="0"/>
              <a:t>.</a:t>
            </a:r>
          </a:p>
          <a:p>
            <a:pPr marL="0" indent="0" algn="ctr">
              <a:lnSpc>
                <a:spcPct val="100000"/>
              </a:lnSpc>
              <a:buNone/>
            </a:pPr>
            <a:endParaRPr lang="en-US" sz="3600" b="1" dirty="0" smtClean="0"/>
          </a:p>
          <a:p>
            <a:pPr marL="0" indent="0" algn="ctr">
              <a:lnSpc>
                <a:spcPct val="100000"/>
              </a:lnSpc>
              <a:buNone/>
            </a:pPr>
            <a:r>
              <a:rPr lang="tr-TR" sz="3600" i="1" dirty="0"/>
              <a:t>Çatışmayla başa çıkmanın üç yolu </a:t>
            </a:r>
            <a:r>
              <a:rPr lang="tr-TR" sz="3600" b="1" i="1" dirty="0"/>
              <a:t>MÜCADELE, KAÇMA veya ODAKLANMA.</a:t>
            </a:r>
            <a:r>
              <a:rPr lang="en-US" sz="3600" b="1" dirty="0" smtClean="0"/>
              <a:t> </a:t>
            </a:r>
            <a:endParaRPr lang="en-US" sz="3600" b="1" dirty="0"/>
          </a:p>
        </p:txBody>
      </p:sp>
    </p:spTree>
    <p:extLst>
      <p:ext uri="{BB962C8B-B14F-4D97-AF65-F5344CB8AC3E}">
        <p14:creationId xmlns:p14="http://schemas.microsoft.com/office/powerpoint/2010/main" val="1174906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86243" y="365126"/>
            <a:ext cx="6753050" cy="1325563"/>
          </a:xfrm>
        </p:spPr>
        <p:txBody>
          <a:bodyPr>
            <a:normAutofit fontScale="90000"/>
          </a:bodyPr>
          <a:lstStyle/>
          <a:p>
            <a:r>
              <a:rPr lang="en-US" b="1" dirty="0"/>
              <a:t>BIBLICAL EXAMPLES</a:t>
            </a:r>
            <a:br>
              <a:rPr lang="en-US" b="1" dirty="0"/>
            </a:br>
            <a:r>
              <a:rPr lang="en-US" b="1" i="1" dirty="0"/>
              <a:t>KUTSAL KİTAP’TAN </a:t>
            </a:r>
            <a:r>
              <a:rPr lang="en-US" b="1" i="1" dirty="0" smtClean="0"/>
              <a:t>ÖRNEKLER</a:t>
            </a:r>
            <a:endParaRPr lang="en-US" i="1" dirty="0"/>
          </a:p>
        </p:txBody>
      </p:sp>
      <p:sp>
        <p:nvSpPr>
          <p:cNvPr id="3" name="Content Placeholder 2"/>
          <p:cNvSpPr>
            <a:spLocks noGrp="1"/>
          </p:cNvSpPr>
          <p:nvPr>
            <p:ph idx="1"/>
          </p:nvPr>
        </p:nvSpPr>
        <p:spPr>
          <a:xfrm>
            <a:off x="628650" y="2514661"/>
            <a:ext cx="7886700" cy="1323975"/>
          </a:xfrm>
        </p:spPr>
        <p:txBody>
          <a:bodyPr>
            <a:noAutofit/>
          </a:bodyPr>
          <a:lstStyle/>
          <a:p>
            <a:pPr marL="0" indent="0" algn="ctr">
              <a:lnSpc>
                <a:spcPct val="100000"/>
              </a:lnSpc>
              <a:buNone/>
            </a:pPr>
            <a:r>
              <a:rPr lang="en-US" sz="3200" dirty="0"/>
              <a:t>Queen Esther’s story illustrates these three ways to handle </a:t>
            </a:r>
            <a:r>
              <a:rPr lang="en-US" sz="3200" dirty="0" smtClean="0"/>
              <a:t>conflict: </a:t>
            </a:r>
          </a:p>
          <a:p>
            <a:pPr marL="0" indent="0" algn="ctr">
              <a:lnSpc>
                <a:spcPct val="100000"/>
              </a:lnSpc>
              <a:buNone/>
            </a:pPr>
            <a:r>
              <a:rPr lang="en-US" sz="3200" b="1" dirty="0" smtClean="0">
                <a:solidFill>
                  <a:srgbClr val="7030A0"/>
                </a:solidFill>
              </a:rPr>
              <a:t>FIGHT</a:t>
            </a:r>
            <a:r>
              <a:rPr lang="en-US" sz="3200" b="1" dirty="0">
                <a:solidFill>
                  <a:srgbClr val="7030A0"/>
                </a:solidFill>
              </a:rPr>
              <a:t>, FLIGHT or FOCUS. </a:t>
            </a:r>
          </a:p>
        </p:txBody>
      </p:sp>
      <p:sp>
        <p:nvSpPr>
          <p:cNvPr id="5" name="Content Placeholder 2"/>
          <p:cNvSpPr txBox="1">
            <a:spLocks/>
          </p:cNvSpPr>
          <p:nvPr/>
        </p:nvSpPr>
        <p:spPr>
          <a:xfrm>
            <a:off x="781050" y="4861613"/>
            <a:ext cx="7886700" cy="207119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3200" i="1" dirty="0" err="1" smtClean="0"/>
              <a:t>Kraliçe</a:t>
            </a:r>
            <a:r>
              <a:rPr lang="en-US" sz="3200" i="1" dirty="0" smtClean="0"/>
              <a:t> </a:t>
            </a:r>
            <a:r>
              <a:rPr lang="en-US" sz="3200" i="1" dirty="0" err="1"/>
              <a:t>Ester'in</a:t>
            </a:r>
            <a:r>
              <a:rPr lang="en-US" sz="3200" i="1" dirty="0"/>
              <a:t> </a:t>
            </a:r>
            <a:r>
              <a:rPr lang="en-US" sz="3200" i="1" dirty="0" err="1"/>
              <a:t>hikayesi</a:t>
            </a:r>
            <a:r>
              <a:rPr lang="en-US" sz="3200" i="1" dirty="0"/>
              <a:t> </a:t>
            </a:r>
            <a:r>
              <a:rPr lang="en-US" sz="3200" i="1" dirty="0" err="1"/>
              <a:t>çatışmayı</a:t>
            </a:r>
            <a:r>
              <a:rPr lang="en-US" sz="3200" i="1" dirty="0"/>
              <a:t> </a:t>
            </a:r>
            <a:r>
              <a:rPr lang="en-US" sz="3200" i="1" dirty="0" err="1"/>
              <a:t>ele</a:t>
            </a:r>
            <a:r>
              <a:rPr lang="en-US" sz="3200" i="1" dirty="0"/>
              <a:t> </a:t>
            </a:r>
            <a:r>
              <a:rPr lang="en-US" sz="3200" i="1" dirty="0" err="1"/>
              <a:t>almanın</a:t>
            </a:r>
            <a:r>
              <a:rPr lang="en-US" sz="3200" i="1" dirty="0"/>
              <a:t> </a:t>
            </a:r>
            <a:r>
              <a:rPr lang="en-US" sz="3200" i="1" dirty="0" err="1"/>
              <a:t>bu</a:t>
            </a:r>
            <a:r>
              <a:rPr lang="en-US" sz="3200" i="1" dirty="0"/>
              <a:t> </a:t>
            </a:r>
            <a:r>
              <a:rPr lang="en-US" sz="3200" i="1" dirty="0" err="1"/>
              <a:t>üç</a:t>
            </a:r>
            <a:r>
              <a:rPr lang="en-US" sz="3200" i="1" dirty="0"/>
              <a:t> </a:t>
            </a:r>
            <a:r>
              <a:rPr lang="en-US" sz="3200" i="1" dirty="0" err="1"/>
              <a:t>yolunu</a:t>
            </a:r>
            <a:r>
              <a:rPr lang="en-US" sz="3200" i="1" dirty="0"/>
              <a:t> </a:t>
            </a:r>
            <a:r>
              <a:rPr lang="en-US" sz="3200" i="1" dirty="0" err="1"/>
              <a:t>göstermektedir</a:t>
            </a:r>
            <a:r>
              <a:rPr lang="en-US" sz="3200" i="1" dirty="0" smtClean="0"/>
              <a:t>: </a:t>
            </a:r>
          </a:p>
          <a:p>
            <a:pPr marL="0" indent="0" algn="ctr">
              <a:lnSpc>
                <a:spcPct val="100000"/>
              </a:lnSpc>
              <a:buFont typeface="Arial" panose="020B0604020202020204" pitchFamily="34" charset="0"/>
              <a:buNone/>
            </a:pPr>
            <a:r>
              <a:rPr lang="en-US" sz="3200" b="1" i="1" dirty="0" smtClean="0">
                <a:solidFill>
                  <a:srgbClr val="7030A0"/>
                </a:solidFill>
              </a:rPr>
              <a:t>MÜCADELE, KAÇMA </a:t>
            </a:r>
            <a:r>
              <a:rPr lang="en-US" sz="3200" b="1" i="1" dirty="0" err="1" smtClean="0">
                <a:solidFill>
                  <a:srgbClr val="7030A0"/>
                </a:solidFill>
              </a:rPr>
              <a:t>veya</a:t>
            </a:r>
            <a:r>
              <a:rPr lang="en-US" sz="3200" b="1" i="1" dirty="0" smtClean="0">
                <a:solidFill>
                  <a:srgbClr val="7030A0"/>
                </a:solidFill>
              </a:rPr>
              <a:t> ODAKLANMA. </a:t>
            </a:r>
            <a:endParaRPr lang="en-US" sz="3200" b="1" i="1" dirty="0">
              <a:solidFill>
                <a:srgbClr val="7030A0"/>
              </a:solidFill>
            </a:endParaRPr>
          </a:p>
        </p:txBody>
      </p:sp>
    </p:spTree>
    <p:extLst>
      <p:ext uri="{BB962C8B-B14F-4D97-AF65-F5344CB8AC3E}">
        <p14:creationId xmlns:p14="http://schemas.microsoft.com/office/powerpoint/2010/main" val="799045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28650" y="880520"/>
            <a:ext cx="7886700" cy="1325563"/>
          </a:xfrm>
        </p:spPr>
        <p:txBody>
          <a:bodyPr>
            <a:normAutofit/>
          </a:bodyPr>
          <a:lstStyle/>
          <a:p>
            <a:r>
              <a:rPr lang="en-US" sz="4000" b="1" dirty="0">
                <a:solidFill>
                  <a:schemeClr val="bg1"/>
                </a:solidFill>
                <a:latin typeface="+mn-lt"/>
              </a:rPr>
              <a:t>MODERN </a:t>
            </a:r>
            <a:r>
              <a:rPr lang="en-US" sz="4000" b="1" dirty="0" smtClean="0">
                <a:solidFill>
                  <a:schemeClr val="bg1"/>
                </a:solidFill>
                <a:latin typeface="+mn-lt"/>
              </a:rPr>
              <a:t>EXAMPLES</a:t>
            </a:r>
            <a:br>
              <a:rPr lang="en-US" sz="4000" b="1" dirty="0" smtClean="0">
                <a:solidFill>
                  <a:schemeClr val="bg1"/>
                </a:solidFill>
                <a:latin typeface="+mn-lt"/>
              </a:rPr>
            </a:br>
            <a:r>
              <a:rPr lang="en-US" sz="4000" b="1" i="1" dirty="0">
                <a:solidFill>
                  <a:schemeClr val="bg1"/>
                </a:solidFill>
                <a:latin typeface="+mn-lt"/>
              </a:rPr>
              <a:t>MODERN </a:t>
            </a:r>
            <a:r>
              <a:rPr lang="en-US" sz="4000" b="1" i="1" dirty="0" smtClean="0">
                <a:solidFill>
                  <a:schemeClr val="bg1"/>
                </a:solidFill>
                <a:latin typeface="+mn-lt"/>
              </a:rPr>
              <a:t>ÖRNEKLER</a:t>
            </a:r>
            <a:endParaRPr lang="en-US" sz="4000" b="1" i="1" dirty="0">
              <a:solidFill>
                <a:schemeClr val="bg1"/>
              </a:solidFill>
              <a:latin typeface="+mn-lt"/>
            </a:endParaRPr>
          </a:p>
        </p:txBody>
      </p:sp>
      <p:sp>
        <p:nvSpPr>
          <p:cNvPr id="3" name="Content Placeholder 2"/>
          <p:cNvSpPr>
            <a:spLocks noGrp="1"/>
          </p:cNvSpPr>
          <p:nvPr>
            <p:ph idx="1"/>
          </p:nvPr>
        </p:nvSpPr>
        <p:spPr>
          <a:xfrm>
            <a:off x="149629" y="2322458"/>
            <a:ext cx="8994371" cy="4527226"/>
          </a:xfrm>
        </p:spPr>
        <p:txBody>
          <a:bodyPr>
            <a:normAutofit/>
          </a:bodyPr>
          <a:lstStyle/>
          <a:p>
            <a:pPr marL="0" indent="0" algn="ctr">
              <a:lnSpc>
                <a:spcPct val="100000"/>
              </a:lnSpc>
              <a:buNone/>
            </a:pPr>
            <a:r>
              <a:rPr lang="en-US" sz="3600" dirty="0"/>
              <a:t>During church, the people behind you keep talking quite loudly, distracting </a:t>
            </a:r>
            <a:r>
              <a:rPr lang="en-US" sz="3600" dirty="0" smtClean="0"/>
              <a:t>you </a:t>
            </a:r>
            <a:r>
              <a:rPr lang="en-US" sz="3600" dirty="0"/>
              <a:t>from the sermon.  How might you resolve the conflict</a:t>
            </a:r>
            <a:r>
              <a:rPr lang="en-US" sz="3600" dirty="0" smtClean="0"/>
              <a:t>?</a:t>
            </a:r>
          </a:p>
          <a:p>
            <a:pPr marL="0" indent="0" algn="ctr">
              <a:lnSpc>
                <a:spcPct val="100000"/>
              </a:lnSpc>
              <a:buNone/>
            </a:pPr>
            <a:endParaRPr lang="en-US" sz="3600" dirty="0" smtClean="0"/>
          </a:p>
          <a:p>
            <a:pPr marL="0" indent="0" algn="ctr">
              <a:lnSpc>
                <a:spcPct val="100000"/>
              </a:lnSpc>
              <a:buNone/>
            </a:pPr>
            <a:r>
              <a:rPr lang="tr-TR" sz="3600" i="1" dirty="0"/>
              <a:t>Kilisede, arkanızdakiler oldukça yüksek sesle konuşup dikkatinizi vaaza vermenizi engelliyorlar. Sorunu nasıl çözebilirsiniz</a:t>
            </a:r>
            <a:r>
              <a:rPr lang="tr-TR" sz="3600" i="1" dirty="0" smtClean="0"/>
              <a:t>?</a:t>
            </a:r>
            <a:endParaRPr lang="en-US" sz="3600" i="1" dirty="0"/>
          </a:p>
        </p:txBody>
      </p:sp>
    </p:spTree>
    <p:extLst>
      <p:ext uri="{BB962C8B-B14F-4D97-AF65-F5344CB8AC3E}">
        <p14:creationId xmlns:p14="http://schemas.microsoft.com/office/powerpoint/2010/main" val="1865394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33004" y="0"/>
            <a:ext cx="5951912" cy="2261062"/>
          </a:xfrm>
        </p:spPr>
        <p:txBody>
          <a:bodyPr>
            <a:normAutofit fontScale="90000"/>
          </a:bodyPr>
          <a:lstStyle/>
          <a:p>
            <a:pPr>
              <a:spcBef>
                <a:spcPts val="1200"/>
              </a:spcBef>
            </a:pPr>
            <a:r>
              <a:rPr lang="en-US" sz="4000" b="1" dirty="0">
                <a:solidFill>
                  <a:schemeClr val="bg1"/>
                </a:solidFill>
                <a:latin typeface="+mn-lt"/>
              </a:rPr>
              <a:t>HOW TO GIVE </a:t>
            </a:r>
            <a:r>
              <a:rPr lang="en-US" sz="4000" b="1" dirty="0" smtClean="0">
                <a:solidFill>
                  <a:schemeClr val="bg1"/>
                </a:solidFill>
                <a:latin typeface="+mn-lt"/>
              </a:rPr>
              <a:t>A </a:t>
            </a:r>
            <a:r>
              <a:rPr lang="en-US" sz="4000" b="1" dirty="0">
                <a:solidFill>
                  <a:schemeClr val="bg1"/>
                </a:solidFill>
                <a:latin typeface="+mn-lt"/>
              </a:rPr>
              <a:t>FOCUS </a:t>
            </a:r>
            <a:r>
              <a:rPr lang="en-US" sz="4000" b="1" dirty="0" smtClean="0">
                <a:solidFill>
                  <a:schemeClr val="bg1"/>
                </a:solidFill>
                <a:latin typeface="+mn-lt"/>
              </a:rPr>
              <a:t>MESSAGE </a:t>
            </a:r>
            <a:br>
              <a:rPr lang="en-US" sz="4000" b="1" dirty="0" smtClean="0">
                <a:solidFill>
                  <a:schemeClr val="bg1"/>
                </a:solidFill>
                <a:latin typeface="+mn-lt"/>
              </a:rPr>
            </a:br>
            <a:r>
              <a:rPr lang="en-US" sz="4000" b="1" i="1" dirty="0" smtClean="0">
                <a:solidFill>
                  <a:schemeClr val="bg1"/>
                </a:solidFill>
                <a:latin typeface="+mn-lt"/>
              </a:rPr>
              <a:t>ODAKLANMA MESAJI NASIL VERİLİR</a:t>
            </a:r>
            <a:endParaRPr lang="en-US" sz="4000" i="1" dirty="0">
              <a:solidFill>
                <a:schemeClr val="bg1"/>
              </a:solidFill>
              <a:latin typeface="+mn-lt"/>
            </a:endParaRPr>
          </a:p>
        </p:txBody>
      </p:sp>
      <p:sp>
        <p:nvSpPr>
          <p:cNvPr id="3" name="Content Placeholder 2"/>
          <p:cNvSpPr>
            <a:spLocks noGrp="1"/>
          </p:cNvSpPr>
          <p:nvPr>
            <p:ph idx="1"/>
          </p:nvPr>
        </p:nvSpPr>
        <p:spPr>
          <a:xfrm>
            <a:off x="133004" y="2917825"/>
            <a:ext cx="9010996" cy="2009775"/>
          </a:xfrm>
        </p:spPr>
        <p:txBody>
          <a:bodyPr>
            <a:normAutofit/>
          </a:bodyPr>
          <a:lstStyle/>
          <a:p>
            <a:pPr marL="370350" lvl="0" indent="-370350">
              <a:lnSpc>
                <a:spcPct val="100000"/>
              </a:lnSpc>
              <a:buFont typeface="+mj-lt"/>
              <a:buAutoNum type="arabicPeriod"/>
            </a:pPr>
            <a:r>
              <a:rPr lang="en-US" sz="3600" b="1" dirty="0"/>
              <a:t>Describe the behavior - </a:t>
            </a:r>
            <a:r>
              <a:rPr lang="en-US" sz="3600" b="1" i="1" dirty="0" err="1"/>
              <a:t>Davranışı</a:t>
            </a:r>
            <a:r>
              <a:rPr lang="en-US" sz="3600" b="1" i="1" dirty="0"/>
              <a:t> </a:t>
            </a:r>
            <a:r>
              <a:rPr lang="en-US" sz="3600" b="1" i="1" dirty="0" err="1"/>
              <a:t>tanımlayın</a:t>
            </a:r>
            <a:endParaRPr lang="en-US" sz="3600" b="1" i="1" dirty="0" smtClean="0"/>
          </a:p>
          <a:p>
            <a:pPr marL="370350" lvl="0" indent="-370350">
              <a:lnSpc>
                <a:spcPct val="100000"/>
              </a:lnSpc>
              <a:buFont typeface="+mj-lt"/>
              <a:buAutoNum type="arabicPeriod"/>
            </a:pPr>
            <a:r>
              <a:rPr lang="en-US" sz="3600" b="1" dirty="0" smtClean="0"/>
              <a:t>State </a:t>
            </a:r>
            <a:r>
              <a:rPr lang="en-US" sz="3600" b="1" dirty="0"/>
              <a:t>your feelings - </a:t>
            </a:r>
            <a:r>
              <a:rPr lang="en-US" sz="3600" b="1" i="1" dirty="0" err="1"/>
              <a:t>Duygularınızı</a:t>
            </a:r>
            <a:r>
              <a:rPr lang="en-US" sz="3600" b="1" i="1" dirty="0"/>
              <a:t> </a:t>
            </a:r>
            <a:r>
              <a:rPr lang="en-US" sz="3600" b="1" i="1" dirty="0" err="1"/>
              <a:t>belirtin</a:t>
            </a:r>
            <a:endParaRPr lang="en-US" sz="3600" i="1" dirty="0"/>
          </a:p>
          <a:p>
            <a:pPr marL="370350" lvl="0" indent="-370350">
              <a:lnSpc>
                <a:spcPct val="100000"/>
              </a:lnSpc>
              <a:buFont typeface="+mj-lt"/>
              <a:buAutoNum type="arabicPeriod"/>
            </a:pPr>
            <a:r>
              <a:rPr lang="en-US" sz="3600" b="1" dirty="0"/>
              <a:t>Show the effect - </a:t>
            </a:r>
            <a:r>
              <a:rPr lang="en-US" sz="3600" b="1" i="1" dirty="0" err="1"/>
              <a:t>Etkiyi</a:t>
            </a:r>
            <a:r>
              <a:rPr lang="en-US" sz="3600" b="1" i="1" dirty="0"/>
              <a:t> </a:t>
            </a:r>
            <a:r>
              <a:rPr lang="en-US" sz="3600" b="1" i="1" dirty="0" err="1"/>
              <a:t>gösterin</a:t>
            </a:r>
            <a:endParaRPr lang="en-US" sz="3600" i="1" dirty="0"/>
          </a:p>
        </p:txBody>
      </p:sp>
    </p:spTree>
    <p:extLst>
      <p:ext uri="{BB962C8B-B14F-4D97-AF65-F5344CB8AC3E}">
        <p14:creationId xmlns:p14="http://schemas.microsoft.com/office/powerpoint/2010/main" val="250449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65818"/>
          </a:xfrm>
          <a:prstGeom prst="rect">
            <a:avLst/>
          </a:prstGeom>
        </p:spPr>
      </p:pic>
      <p:sp>
        <p:nvSpPr>
          <p:cNvPr id="2" name="Title 1"/>
          <p:cNvSpPr>
            <a:spLocks noGrp="1"/>
          </p:cNvSpPr>
          <p:nvPr>
            <p:ph type="title"/>
          </p:nvPr>
        </p:nvSpPr>
        <p:spPr>
          <a:xfrm>
            <a:off x="13518" y="49878"/>
            <a:ext cx="6021522" cy="2172831"/>
          </a:xfrm>
        </p:spPr>
        <p:txBody>
          <a:bodyPr>
            <a:normAutofit/>
          </a:bodyPr>
          <a:lstStyle/>
          <a:p>
            <a:pPr>
              <a:lnSpc>
                <a:spcPct val="100000"/>
              </a:lnSpc>
              <a:spcBef>
                <a:spcPts val="600"/>
              </a:spcBef>
            </a:pPr>
            <a:r>
              <a:rPr lang="en-US" b="1" dirty="0">
                <a:solidFill>
                  <a:schemeClr val="bg1"/>
                </a:solidFill>
                <a:latin typeface="+mn-lt"/>
              </a:rPr>
              <a:t>THE SERMON </a:t>
            </a:r>
            <a:r>
              <a:rPr lang="en-US" b="1" dirty="0" smtClean="0">
                <a:solidFill>
                  <a:schemeClr val="bg1"/>
                </a:solidFill>
                <a:latin typeface="+mn-lt"/>
              </a:rPr>
              <a:t>ON </a:t>
            </a:r>
            <a:r>
              <a:rPr lang="en-US" b="1" dirty="0">
                <a:solidFill>
                  <a:schemeClr val="bg1"/>
                </a:solidFill>
                <a:latin typeface="+mn-lt"/>
              </a:rPr>
              <a:t>THE MOUNT</a:t>
            </a:r>
            <a:br>
              <a:rPr lang="en-US" b="1" dirty="0">
                <a:solidFill>
                  <a:schemeClr val="bg1"/>
                </a:solidFill>
                <a:latin typeface="+mn-lt"/>
              </a:rPr>
            </a:br>
            <a:r>
              <a:rPr lang="en-US" b="1" i="1" dirty="0">
                <a:solidFill>
                  <a:schemeClr val="bg1"/>
                </a:solidFill>
                <a:latin typeface="+mn-lt"/>
              </a:rPr>
              <a:t>DAĞDAKİ </a:t>
            </a:r>
            <a:r>
              <a:rPr lang="en-US" b="1" i="1" dirty="0" smtClean="0">
                <a:solidFill>
                  <a:schemeClr val="bg1"/>
                </a:solidFill>
                <a:latin typeface="+mn-lt"/>
              </a:rPr>
              <a:t>VAAZ</a:t>
            </a:r>
            <a:endParaRPr lang="en-US" b="1" dirty="0">
              <a:solidFill>
                <a:schemeClr val="bg1"/>
              </a:solidFill>
              <a:latin typeface="+mn-lt"/>
            </a:endParaRPr>
          </a:p>
        </p:txBody>
      </p:sp>
      <p:sp>
        <p:nvSpPr>
          <p:cNvPr id="3" name="Content Placeholder 2"/>
          <p:cNvSpPr>
            <a:spLocks noGrp="1"/>
          </p:cNvSpPr>
          <p:nvPr>
            <p:ph idx="1"/>
          </p:nvPr>
        </p:nvSpPr>
        <p:spPr>
          <a:xfrm>
            <a:off x="166255" y="2477192"/>
            <a:ext cx="8861367" cy="4638503"/>
          </a:xfrm>
        </p:spPr>
        <p:txBody>
          <a:bodyPr>
            <a:normAutofit/>
          </a:bodyPr>
          <a:lstStyle/>
          <a:p>
            <a:pPr marL="0" indent="0" algn="ctr">
              <a:lnSpc>
                <a:spcPct val="100000"/>
              </a:lnSpc>
              <a:spcBef>
                <a:spcPts val="200"/>
              </a:spcBef>
              <a:buNone/>
            </a:pPr>
            <a:r>
              <a:rPr lang="en-US" sz="3400" dirty="0" smtClean="0">
                <a:solidFill>
                  <a:srgbClr val="7030A0"/>
                </a:solidFill>
              </a:rPr>
              <a:t>THE CHRISTIAN WAY OF DEALING WITH INTERPERSONAL CONFLICT IS NOT FIGHT. IT IS NOT FLIGHT. IT IS CONFRONTATION FOR </a:t>
            </a:r>
            <a:r>
              <a:rPr lang="en-US" sz="3400" dirty="0" smtClean="0">
                <a:solidFill>
                  <a:srgbClr val="7030A0"/>
                </a:solidFill>
              </a:rPr>
              <a:t>FOCUS.</a:t>
            </a:r>
          </a:p>
          <a:p>
            <a:pPr marL="0" indent="0" algn="ctr">
              <a:lnSpc>
                <a:spcPct val="100000"/>
              </a:lnSpc>
              <a:spcBef>
                <a:spcPts val="200"/>
              </a:spcBef>
              <a:buNone/>
            </a:pPr>
            <a:endParaRPr lang="en-US" sz="3400" dirty="0" smtClean="0">
              <a:solidFill>
                <a:srgbClr val="7030A0"/>
              </a:solidFill>
            </a:endParaRPr>
          </a:p>
          <a:p>
            <a:pPr marL="0" indent="0" algn="ctr">
              <a:lnSpc>
                <a:spcPct val="100000"/>
              </a:lnSpc>
              <a:spcBef>
                <a:spcPts val="200"/>
              </a:spcBef>
              <a:buNone/>
            </a:pPr>
            <a:r>
              <a:rPr lang="en-US" sz="3400" i="1" dirty="0" smtClean="0">
                <a:solidFill>
                  <a:srgbClr val="7030A0"/>
                </a:solidFill>
              </a:rPr>
              <a:t>İNSANLAR ARASI ÇATIŞMA </a:t>
            </a:r>
            <a:r>
              <a:rPr lang="en-US" sz="3400" i="1" dirty="0">
                <a:solidFill>
                  <a:srgbClr val="7030A0"/>
                </a:solidFill>
              </a:rPr>
              <a:t>İ</a:t>
            </a:r>
            <a:r>
              <a:rPr lang="en-US" sz="3400" i="1" dirty="0" smtClean="0">
                <a:solidFill>
                  <a:srgbClr val="7030A0"/>
                </a:solidFill>
              </a:rPr>
              <a:t>LE BAŞA ÇIKMANIN HIRİSTİYAN YOLU MÜCADELE ETMEK DEĞİLDİR. KAÇMAK DEĞİLDİR. ODAKLANMAK İÇİN YÜZLEŞMEKTİR.</a:t>
            </a:r>
            <a:endParaRPr lang="en-US" sz="3400" i="1" dirty="0">
              <a:solidFill>
                <a:srgbClr val="7030A0"/>
              </a:solidFill>
            </a:endParaRPr>
          </a:p>
        </p:txBody>
      </p:sp>
    </p:spTree>
    <p:extLst>
      <p:ext uri="{BB962C8B-B14F-4D97-AF65-F5344CB8AC3E}">
        <p14:creationId xmlns:p14="http://schemas.microsoft.com/office/powerpoint/2010/main" val="1573887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133004" y="2269900"/>
            <a:ext cx="9010996" cy="3686175"/>
          </a:xfrm>
        </p:spPr>
        <p:txBody>
          <a:bodyPr>
            <a:noAutofit/>
          </a:bodyPr>
          <a:lstStyle/>
          <a:p>
            <a:pPr marL="0" indent="0" algn="ctr">
              <a:lnSpc>
                <a:spcPct val="100000"/>
              </a:lnSpc>
              <a:buNone/>
            </a:pPr>
            <a:r>
              <a:rPr lang="en-US" sz="3200" dirty="0" smtClean="0"/>
              <a:t>Rate </a:t>
            </a:r>
            <a:r>
              <a:rPr lang="en-US" sz="3200" dirty="0"/>
              <a:t>yourself on the following assertive skills.  One means you have low satisfaction with your skill in that area.  Five means you are completely satisfied with your performance of that skill</a:t>
            </a:r>
            <a:r>
              <a:rPr lang="en-US" sz="3200" dirty="0" smtClean="0"/>
              <a:t>.</a:t>
            </a:r>
          </a:p>
          <a:p>
            <a:pPr marL="0" indent="0" algn="ctr">
              <a:lnSpc>
                <a:spcPct val="100000"/>
              </a:lnSpc>
              <a:buNone/>
            </a:pPr>
            <a:r>
              <a:rPr lang="en-US" sz="3200" i="1" dirty="0" err="1"/>
              <a:t>Kendinizi</a:t>
            </a:r>
            <a:r>
              <a:rPr lang="en-US" sz="3200" i="1" dirty="0"/>
              <a:t> </a:t>
            </a:r>
            <a:r>
              <a:rPr lang="en-US" sz="3200" i="1" dirty="0" err="1"/>
              <a:t>aşağıdaki</a:t>
            </a:r>
            <a:r>
              <a:rPr lang="en-US" sz="3200" i="1" dirty="0"/>
              <a:t> </a:t>
            </a:r>
            <a:r>
              <a:rPr lang="en-US" sz="3200" i="1" dirty="0" err="1"/>
              <a:t>olumlu</a:t>
            </a:r>
            <a:r>
              <a:rPr lang="en-US" sz="3200" i="1" dirty="0"/>
              <a:t> </a:t>
            </a:r>
            <a:r>
              <a:rPr lang="en-US" sz="3200" i="1" dirty="0" err="1"/>
              <a:t>yetenekler</a:t>
            </a:r>
            <a:r>
              <a:rPr lang="en-US" sz="3200" i="1" dirty="0"/>
              <a:t> </a:t>
            </a:r>
            <a:r>
              <a:rPr lang="en-US" sz="3200" i="1" dirty="0" err="1"/>
              <a:t>üzerinde</a:t>
            </a:r>
            <a:r>
              <a:rPr lang="en-US" sz="3200" i="1" dirty="0"/>
              <a:t> </a:t>
            </a:r>
            <a:r>
              <a:rPr lang="en-US" sz="3200" i="1" dirty="0" err="1"/>
              <a:t>değerlendirin</a:t>
            </a:r>
            <a:r>
              <a:rPr lang="en-US" sz="3200" i="1" dirty="0"/>
              <a:t>. </a:t>
            </a:r>
            <a:r>
              <a:rPr lang="en-US" sz="3200" i="1" dirty="0" err="1"/>
              <a:t>Bir</a:t>
            </a:r>
            <a:r>
              <a:rPr lang="en-US" sz="3200" i="1" dirty="0"/>
              <a:t>, o </a:t>
            </a:r>
            <a:r>
              <a:rPr lang="en-US" sz="3200" i="1" dirty="0" err="1"/>
              <a:t>bölgedeki</a:t>
            </a:r>
            <a:r>
              <a:rPr lang="en-US" sz="3200" i="1" dirty="0"/>
              <a:t> </a:t>
            </a:r>
            <a:r>
              <a:rPr lang="en-US" sz="3200" i="1" dirty="0" err="1"/>
              <a:t>becerinizle</a:t>
            </a:r>
            <a:r>
              <a:rPr lang="en-US" sz="3200" i="1" dirty="0"/>
              <a:t> </a:t>
            </a:r>
            <a:r>
              <a:rPr lang="en-US" sz="3200" i="1" dirty="0" err="1"/>
              <a:t>düşük</a:t>
            </a:r>
            <a:r>
              <a:rPr lang="en-US" sz="3200" i="1" dirty="0"/>
              <a:t> </a:t>
            </a:r>
            <a:r>
              <a:rPr lang="en-US" sz="3200" i="1" dirty="0" err="1"/>
              <a:t>memnuniyetiniz</a:t>
            </a:r>
            <a:r>
              <a:rPr lang="en-US" sz="3200" i="1" dirty="0"/>
              <a:t> </a:t>
            </a:r>
            <a:r>
              <a:rPr lang="en-US" sz="3200" i="1" dirty="0" err="1"/>
              <a:t>olduğu</a:t>
            </a:r>
            <a:r>
              <a:rPr lang="en-US" sz="3200" i="1" dirty="0"/>
              <a:t> </a:t>
            </a:r>
            <a:r>
              <a:rPr lang="en-US" sz="3200" i="1" dirty="0" err="1"/>
              <a:t>anlamına</a:t>
            </a:r>
            <a:r>
              <a:rPr lang="en-US" sz="3200" i="1" dirty="0"/>
              <a:t> </a:t>
            </a:r>
            <a:r>
              <a:rPr lang="en-US" sz="3200" i="1" dirty="0" err="1"/>
              <a:t>gelir</a:t>
            </a:r>
            <a:r>
              <a:rPr lang="en-US" sz="3200" i="1" dirty="0"/>
              <a:t>. </a:t>
            </a:r>
            <a:r>
              <a:rPr lang="en-US" sz="3200" i="1" dirty="0" err="1"/>
              <a:t>Beş</a:t>
            </a:r>
            <a:r>
              <a:rPr lang="en-US" sz="3200" i="1" dirty="0"/>
              <a:t>, o </a:t>
            </a:r>
            <a:r>
              <a:rPr lang="en-US" sz="3200" i="1" dirty="0" err="1"/>
              <a:t>beceri</a:t>
            </a:r>
            <a:r>
              <a:rPr lang="en-US" sz="3200" i="1" dirty="0"/>
              <a:t> </a:t>
            </a:r>
            <a:r>
              <a:rPr lang="en-US" sz="3200" i="1" dirty="0" err="1"/>
              <a:t>performansınızdan</a:t>
            </a:r>
            <a:r>
              <a:rPr lang="en-US" sz="3200" i="1" dirty="0"/>
              <a:t> </a:t>
            </a:r>
            <a:r>
              <a:rPr lang="en-US" sz="3200" i="1" dirty="0" err="1"/>
              <a:t>tamamen</a:t>
            </a:r>
            <a:r>
              <a:rPr lang="en-US" sz="3200" i="1" dirty="0"/>
              <a:t> </a:t>
            </a:r>
            <a:r>
              <a:rPr lang="en-US" sz="3200" i="1" dirty="0" err="1"/>
              <a:t>memnun</a:t>
            </a:r>
            <a:r>
              <a:rPr lang="en-US" sz="3200" i="1" dirty="0"/>
              <a:t> </a:t>
            </a:r>
            <a:r>
              <a:rPr lang="en-US" sz="3200" i="1" dirty="0" err="1"/>
              <a:t>olduğunuz</a:t>
            </a:r>
            <a:r>
              <a:rPr lang="en-US" sz="3200" i="1" dirty="0"/>
              <a:t> </a:t>
            </a:r>
            <a:r>
              <a:rPr lang="en-US" sz="3200" i="1" dirty="0" err="1"/>
              <a:t>anlamına</a:t>
            </a:r>
            <a:r>
              <a:rPr lang="en-US" sz="3200" i="1" dirty="0"/>
              <a:t> </a:t>
            </a:r>
            <a:r>
              <a:rPr lang="en-US" sz="3200" i="1" dirty="0" err="1"/>
              <a:t>gelir</a:t>
            </a:r>
            <a:r>
              <a:rPr lang="en-US" sz="3200" i="1" dirty="0"/>
              <a:t>.</a:t>
            </a:r>
          </a:p>
          <a:p>
            <a:pPr marL="0" indent="0" algn="ctr">
              <a:lnSpc>
                <a:spcPct val="100000"/>
              </a:lnSpc>
              <a:buNone/>
            </a:pPr>
            <a:endParaRPr lang="en-US" sz="3200" dirty="0"/>
          </a:p>
          <a:p>
            <a:pPr marL="0" indent="0" algn="ctr">
              <a:lnSpc>
                <a:spcPct val="100000"/>
              </a:lnSpc>
              <a:buNone/>
            </a:pPr>
            <a:r>
              <a:rPr lang="en-US" sz="3200" dirty="0"/>
              <a:t> </a:t>
            </a:r>
          </a:p>
        </p:txBody>
      </p:sp>
      <p:sp>
        <p:nvSpPr>
          <p:cNvPr id="6" name="Title 1"/>
          <p:cNvSpPr>
            <a:spLocks noGrp="1"/>
          </p:cNvSpPr>
          <p:nvPr>
            <p:ph type="title"/>
          </p:nvPr>
        </p:nvSpPr>
        <p:spPr>
          <a:xfrm>
            <a:off x="-5525" y="365126"/>
            <a:ext cx="7886700" cy="1325563"/>
          </a:xfrm>
        </p:spPr>
        <p:txBody>
          <a:bodyPr>
            <a:noAutofit/>
          </a:bodyPr>
          <a:lstStyle/>
          <a:p>
            <a:pPr>
              <a:lnSpc>
                <a:spcPct val="120000"/>
              </a:lnSpc>
              <a:spcBef>
                <a:spcPts val="0"/>
              </a:spcBef>
            </a:pPr>
            <a:r>
              <a:rPr lang="en-US" sz="4000" b="1" dirty="0">
                <a:solidFill>
                  <a:schemeClr val="bg1"/>
                </a:solidFill>
                <a:latin typeface="+mn-lt"/>
              </a:rPr>
              <a:t>RATE </a:t>
            </a:r>
            <a:r>
              <a:rPr lang="en-US" sz="4000" b="1" dirty="0" smtClean="0">
                <a:solidFill>
                  <a:schemeClr val="bg1"/>
                </a:solidFill>
                <a:latin typeface="+mn-lt"/>
              </a:rPr>
              <a:t>YOURSELF</a:t>
            </a:r>
            <a:r>
              <a:rPr lang="en-US" sz="4000" b="1" dirty="0">
                <a:solidFill>
                  <a:schemeClr val="bg1"/>
                </a:solidFill>
                <a:latin typeface="+mn-lt"/>
              </a:rPr>
              <a:t/>
            </a:r>
            <a:br>
              <a:rPr lang="en-US" sz="4000" b="1" dirty="0">
                <a:solidFill>
                  <a:schemeClr val="bg1"/>
                </a:solidFill>
                <a:latin typeface="+mn-lt"/>
              </a:rPr>
            </a:br>
            <a:r>
              <a:rPr lang="en-US" sz="4000" b="1" i="1" dirty="0">
                <a:solidFill>
                  <a:schemeClr val="bg1"/>
                </a:solidFill>
                <a:latin typeface="+mn-lt"/>
              </a:rPr>
              <a:t>KENDİNİZİ DEĞERLENDİRİN</a:t>
            </a:r>
            <a:endParaRPr lang="en-US" sz="4000" i="1" dirty="0">
              <a:solidFill>
                <a:schemeClr val="bg1"/>
              </a:solidFill>
              <a:latin typeface="+mn-lt"/>
            </a:endParaRPr>
          </a:p>
        </p:txBody>
      </p:sp>
    </p:spTree>
    <p:extLst>
      <p:ext uri="{BB962C8B-B14F-4D97-AF65-F5344CB8AC3E}">
        <p14:creationId xmlns:p14="http://schemas.microsoft.com/office/powerpoint/2010/main" val="173989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0" y="2221626"/>
            <a:ext cx="9144000" cy="4636374"/>
          </a:xfrm>
        </p:spPr>
        <p:txBody>
          <a:bodyPr>
            <a:normAutofit/>
          </a:bodyPr>
          <a:lstStyle/>
          <a:p>
            <a:pPr marL="0" indent="0" algn="ctr">
              <a:lnSpc>
                <a:spcPct val="100000"/>
              </a:lnSpc>
              <a:buNone/>
            </a:pPr>
            <a:r>
              <a:rPr lang="en-US" dirty="0"/>
              <a:t>“Do not fear, for I am with you; be not dismayed; for I am your God. I will strengthen you and help you. I will uphold you with my righteous right hand</a:t>
            </a:r>
            <a:r>
              <a:rPr lang="en-US" b="1" dirty="0"/>
              <a:t>” </a:t>
            </a:r>
            <a:r>
              <a:rPr lang="en-US" dirty="0"/>
              <a:t>(Isaiah 41:10). </a:t>
            </a:r>
            <a:r>
              <a:rPr lang="en-US" dirty="0" smtClean="0"/>
              <a:t>                          “</a:t>
            </a:r>
            <a:r>
              <a:rPr lang="is-IS" dirty="0" smtClean="0"/>
              <a:t>…</a:t>
            </a:r>
            <a:r>
              <a:rPr lang="en-US" dirty="0" smtClean="0"/>
              <a:t>I </a:t>
            </a:r>
            <a:r>
              <a:rPr lang="en-US" dirty="0"/>
              <a:t>will be with you; I will never leave you, nor forsake </a:t>
            </a:r>
            <a:r>
              <a:rPr lang="en-US" dirty="0" smtClean="0"/>
              <a:t>you”       (</a:t>
            </a:r>
            <a:r>
              <a:rPr lang="en-US" dirty="0"/>
              <a:t>Joshua 1:5</a:t>
            </a:r>
            <a:r>
              <a:rPr lang="en-US" dirty="0" smtClean="0"/>
              <a:t>).</a:t>
            </a:r>
          </a:p>
          <a:p>
            <a:pPr marL="0" indent="0" algn="ctr">
              <a:lnSpc>
                <a:spcPct val="100000"/>
              </a:lnSpc>
              <a:buNone/>
            </a:pPr>
            <a:r>
              <a:rPr lang="en-US" i="1" dirty="0"/>
              <a:t>“</a:t>
            </a:r>
            <a:r>
              <a:rPr lang="en-US" i="1" dirty="0" err="1"/>
              <a:t>Korkma</a:t>
            </a:r>
            <a:r>
              <a:rPr lang="en-US" i="1" dirty="0"/>
              <a:t>, </a:t>
            </a:r>
            <a:r>
              <a:rPr lang="en-US" i="1" dirty="0" err="1"/>
              <a:t>çünkü</a:t>
            </a:r>
            <a:r>
              <a:rPr lang="en-US" i="1" dirty="0"/>
              <a:t> ben </a:t>
            </a:r>
            <a:r>
              <a:rPr lang="en-US" i="1" dirty="0" err="1"/>
              <a:t>seninleyim</a:t>
            </a:r>
            <a:r>
              <a:rPr lang="en-US" i="1" dirty="0"/>
              <a:t>, </a:t>
            </a:r>
            <a:r>
              <a:rPr lang="en-US" i="1" dirty="0" err="1"/>
              <a:t>yılma</a:t>
            </a:r>
            <a:r>
              <a:rPr lang="en-US" i="1" dirty="0"/>
              <a:t>, </a:t>
            </a:r>
            <a:r>
              <a:rPr lang="en-US" i="1" dirty="0" err="1"/>
              <a:t>çünkü</a:t>
            </a:r>
            <a:r>
              <a:rPr lang="en-US" i="1" dirty="0"/>
              <a:t> </a:t>
            </a:r>
            <a:r>
              <a:rPr lang="en-US" i="1" dirty="0" err="1"/>
              <a:t>Tanrın</a:t>
            </a:r>
            <a:r>
              <a:rPr lang="en-US" i="1" dirty="0"/>
              <a:t> </a:t>
            </a:r>
            <a:r>
              <a:rPr lang="en-US" i="1" dirty="0" err="1"/>
              <a:t>benim</a:t>
            </a:r>
            <a:r>
              <a:rPr lang="en-US" i="1" dirty="0"/>
              <a:t>. </a:t>
            </a:r>
            <a:r>
              <a:rPr lang="en-US" i="1" dirty="0" err="1"/>
              <a:t>Seni</a:t>
            </a:r>
            <a:r>
              <a:rPr lang="en-US" i="1" dirty="0"/>
              <a:t> </a:t>
            </a:r>
            <a:r>
              <a:rPr lang="en-US" i="1" dirty="0" err="1"/>
              <a:t>güçlendireceğim</a:t>
            </a:r>
            <a:r>
              <a:rPr lang="en-US" i="1" dirty="0"/>
              <a:t>, evet, </a:t>
            </a:r>
            <a:r>
              <a:rPr lang="en-US" i="1" dirty="0" err="1"/>
              <a:t>sana</a:t>
            </a:r>
            <a:r>
              <a:rPr lang="en-US" i="1" dirty="0"/>
              <a:t> </a:t>
            </a:r>
            <a:r>
              <a:rPr lang="en-US" i="1" dirty="0" err="1"/>
              <a:t>yardım</a:t>
            </a:r>
            <a:r>
              <a:rPr lang="en-US" i="1" dirty="0"/>
              <a:t> </a:t>
            </a:r>
            <a:r>
              <a:rPr lang="en-US" i="1" dirty="0" err="1"/>
              <a:t>edeceğim</a:t>
            </a:r>
            <a:r>
              <a:rPr lang="en-US" i="1" dirty="0"/>
              <a:t>; </a:t>
            </a:r>
            <a:r>
              <a:rPr lang="en-US" i="1" dirty="0" err="1"/>
              <a:t>zafer</a:t>
            </a:r>
            <a:r>
              <a:rPr lang="en-US" i="1" dirty="0"/>
              <a:t> </a:t>
            </a:r>
            <a:r>
              <a:rPr lang="en-US" i="1" dirty="0" err="1"/>
              <a:t>kazanan</a:t>
            </a:r>
            <a:r>
              <a:rPr lang="en-US" i="1" dirty="0"/>
              <a:t> </a:t>
            </a:r>
            <a:r>
              <a:rPr lang="en-US" i="1" dirty="0" err="1"/>
              <a:t>sağ</a:t>
            </a:r>
            <a:r>
              <a:rPr lang="en-US" i="1" dirty="0"/>
              <a:t> </a:t>
            </a:r>
            <a:r>
              <a:rPr lang="en-US" i="1" dirty="0" err="1"/>
              <a:t>elimle</a:t>
            </a:r>
            <a:r>
              <a:rPr lang="en-US" i="1" dirty="0"/>
              <a:t> </a:t>
            </a:r>
            <a:r>
              <a:rPr lang="en-US" i="1" dirty="0" err="1"/>
              <a:t>sana</a:t>
            </a:r>
            <a:r>
              <a:rPr lang="en-US" i="1" dirty="0"/>
              <a:t> </a:t>
            </a:r>
            <a:r>
              <a:rPr lang="en-US" i="1" dirty="0" err="1"/>
              <a:t>destek</a:t>
            </a:r>
            <a:r>
              <a:rPr lang="en-US" i="1" dirty="0"/>
              <a:t> </a:t>
            </a:r>
            <a:r>
              <a:rPr lang="en-US" i="1" dirty="0" err="1"/>
              <a:t>olacağım</a:t>
            </a:r>
            <a:r>
              <a:rPr lang="en-US" i="1" dirty="0"/>
              <a:t>.” (</a:t>
            </a:r>
            <a:r>
              <a:rPr lang="en-US" i="1" dirty="0" err="1"/>
              <a:t>Yeşaya</a:t>
            </a:r>
            <a:r>
              <a:rPr lang="en-US" i="1" dirty="0"/>
              <a:t> 41:10). </a:t>
            </a:r>
            <a:r>
              <a:rPr lang="en-US" i="1" dirty="0" smtClean="0"/>
              <a:t>“</a:t>
            </a:r>
            <a:r>
              <a:rPr lang="is-IS" i="1" dirty="0" smtClean="0"/>
              <a:t>…</a:t>
            </a:r>
            <a:r>
              <a:rPr lang="en-US" i="1" dirty="0" err="1" smtClean="0"/>
              <a:t>Seni</a:t>
            </a:r>
            <a:r>
              <a:rPr lang="en-US" i="1" dirty="0" smtClean="0"/>
              <a:t> </a:t>
            </a:r>
            <a:r>
              <a:rPr lang="en-US" i="1" dirty="0" err="1"/>
              <a:t>terk</a:t>
            </a:r>
            <a:r>
              <a:rPr lang="en-US" i="1" dirty="0"/>
              <a:t> </a:t>
            </a:r>
            <a:r>
              <a:rPr lang="en-US" i="1" dirty="0" err="1"/>
              <a:t>etmeyeceğim</a:t>
            </a:r>
            <a:r>
              <a:rPr lang="en-US" i="1" dirty="0"/>
              <a:t>, </a:t>
            </a:r>
            <a:r>
              <a:rPr lang="en-US" i="1" dirty="0" err="1"/>
              <a:t>seni</a:t>
            </a:r>
            <a:r>
              <a:rPr lang="en-US" i="1" dirty="0"/>
              <a:t> </a:t>
            </a:r>
            <a:r>
              <a:rPr lang="en-US" i="1" dirty="0" err="1"/>
              <a:t>yüzüstü</a:t>
            </a:r>
            <a:r>
              <a:rPr lang="en-US" i="1" dirty="0"/>
              <a:t> </a:t>
            </a:r>
            <a:r>
              <a:rPr lang="en-US" i="1" dirty="0" err="1"/>
              <a:t>bırakmayacağım</a:t>
            </a:r>
            <a:r>
              <a:rPr lang="en-US" i="1" dirty="0"/>
              <a:t>.” (</a:t>
            </a:r>
            <a:r>
              <a:rPr lang="en-US" i="1" dirty="0" err="1"/>
              <a:t>Yeşu</a:t>
            </a:r>
            <a:r>
              <a:rPr lang="en-US" i="1" dirty="0"/>
              <a:t> 1:5). </a:t>
            </a:r>
          </a:p>
        </p:txBody>
      </p:sp>
      <p:sp>
        <p:nvSpPr>
          <p:cNvPr id="6" name="Title 1"/>
          <p:cNvSpPr>
            <a:spLocks noGrp="1"/>
          </p:cNvSpPr>
          <p:nvPr>
            <p:ph type="title"/>
          </p:nvPr>
        </p:nvSpPr>
        <p:spPr>
          <a:xfrm>
            <a:off x="-35024" y="896063"/>
            <a:ext cx="7886700" cy="1325563"/>
          </a:xfrm>
        </p:spPr>
        <p:txBody>
          <a:bodyPr>
            <a:noAutofit/>
          </a:bodyPr>
          <a:lstStyle/>
          <a:p>
            <a:r>
              <a:rPr lang="en-US" sz="3600" b="1" dirty="0">
                <a:solidFill>
                  <a:schemeClr val="bg1"/>
                </a:solidFill>
                <a:latin typeface="+mn-lt"/>
              </a:rPr>
              <a:t>PERSONAL </a:t>
            </a:r>
            <a:r>
              <a:rPr lang="en-US" sz="3600" b="1" dirty="0" smtClean="0">
                <a:solidFill>
                  <a:schemeClr val="bg1"/>
                </a:solidFill>
                <a:latin typeface="+mn-lt"/>
              </a:rPr>
              <a:t>GROWTH EXERCISES</a:t>
            </a:r>
            <a:r>
              <a:rPr lang="en-US" sz="3600" b="1" dirty="0">
                <a:solidFill>
                  <a:schemeClr val="bg1"/>
                </a:solidFill>
                <a:latin typeface="+mn-lt"/>
              </a:rPr>
              <a:t/>
            </a:r>
            <a:br>
              <a:rPr lang="en-US" sz="3600" b="1" dirty="0">
                <a:solidFill>
                  <a:schemeClr val="bg1"/>
                </a:solidFill>
                <a:latin typeface="+mn-lt"/>
              </a:rPr>
            </a:br>
            <a:r>
              <a:rPr lang="en-US" sz="3600" b="1" i="1" dirty="0">
                <a:solidFill>
                  <a:schemeClr val="bg1"/>
                </a:solidFill>
                <a:latin typeface="+mn-lt"/>
              </a:rPr>
              <a:t>KİŞİSEL GELİŞİM </a:t>
            </a:r>
            <a:r>
              <a:rPr lang="en-US" sz="3600" b="1" i="1" dirty="0" smtClean="0">
                <a:solidFill>
                  <a:schemeClr val="bg1"/>
                </a:solidFill>
                <a:latin typeface="+mn-lt"/>
              </a:rPr>
              <a:t>EGZERSİZLERİ</a:t>
            </a:r>
            <a:endParaRPr lang="en-US" sz="3600" i="1" dirty="0">
              <a:solidFill>
                <a:schemeClr val="bg1"/>
              </a:solidFill>
              <a:latin typeface="+mn-lt"/>
            </a:endParaRPr>
          </a:p>
        </p:txBody>
      </p:sp>
    </p:spTree>
    <p:extLst>
      <p:ext uri="{BB962C8B-B14F-4D97-AF65-F5344CB8AC3E}">
        <p14:creationId xmlns:p14="http://schemas.microsoft.com/office/powerpoint/2010/main" val="910603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889000" y="2671379"/>
            <a:ext cx="7321550" cy="3696169"/>
          </a:xfrm>
        </p:spPr>
        <p:txBody>
          <a:bodyPr>
            <a:normAutofit/>
          </a:bodyPr>
          <a:lstStyle/>
          <a:p>
            <a:pPr marL="0" indent="0" algn="ctr">
              <a:lnSpc>
                <a:spcPct val="100000"/>
              </a:lnSpc>
              <a:buNone/>
            </a:pPr>
            <a:endParaRPr lang="en-US" sz="3600" dirty="0"/>
          </a:p>
          <a:p>
            <a:pPr marL="0" indent="0" algn="ctr">
              <a:lnSpc>
                <a:spcPct val="100000"/>
              </a:lnSpc>
              <a:buNone/>
            </a:pPr>
            <a:r>
              <a:rPr lang="en-US" sz="3600" dirty="0"/>
              <a:t>The secret of conflict resolution is not fight or flight, but focus. </a:t>
            </a:r>
            <a:endParaRPr lang="en-US" sz="3600" dirty="0" smtClean="0"/>
          </a:p>
          <a:p>
            <a:pPr marL="0" indent="0" algn="ctr">
              <a:lnSpc>
                <a:spcPct val="100000"/>
              </a:lnSpc>
              <a:buNone/>
            </a:pPr>
            <a:r>
              <a:rPr lang="en-US" sz="3600" i="1" dirty="0" err="1"/>
              <a:t>Çatışmayı</a:t>
            </a:r>
            <a:r>
              <a:rPr lang="en-US" sz="3600" i="1" dirty="0"/>
              <a:t> </a:t>
            </a:r>
            <a:r>
              <a:rPr lang="en-US" sz="3600" i="1" dirty="0" err="1"/>
              <a:t>çözmenin</a:t>
            </a:r>
            <a:r>
              <a:rPr lang="en-US" sz="3600" i="1" dirty="0"/>
              <a:t> </a:t>
            </a:r>
            <a:r>
              <a:rPr lang="en-US" sz="3600" i="1" dirty="0" err="1"/>
              <a:t>sırrı</a:t>
            </a:r>
            <a:r>
              <a:rPr lang="en-US" sz="3600" i="1" dirty="0"/>
              <a:t> </a:t>
            </a:r>
            <a:r>
              <a:rPr lang="en-US" sz="3600" i="1" dirty="0" err="1"/>
              <a:t>mücadele</a:t>
            </a:r>
            <a:r>
              <a:rPr lang="en-US" sz="3600" i="1" dirty="0"/>
              <a:t> </a:t>
            </a:r>
            <a:r>
              <a:rPr lang="en-US" sz="3600" i="1" dirty="0" err="1"/>
              <a:t>veya</a:t>
            </a:r>
            <a:r>
              <a:rPr lang="en-US" sz="3600" i="1" dirty="0"/>
              <a:t> </a:t>
            </a:r>
            <a:r>
              <a:rPr lang="en-US" sz="3600" i="1" dirty="0" err="1"/>
              <a:t>kaçış</a:t>
            </a:r>
            <a:r>
              <a:rPr lang="en-US" sz="3600" i="1" dirty="0"/>
              <a:t> </a:t>
            </a:r>
            <a:r>
              <a:rPr lang="en-US" sz="3600" i="1" dirty="0" err="1"/>
              <a:t>değil</a:t>
            </a:r>
            <a:r>
              <a:rPr lang="en-US" sz="3600" i="1" dirty="0"/>
              <a:t>, </a:t>
            </a:r>
            <a:r>
              <a:rPr lang="en-US" sz="3600" i="1" dirty="0" err="1"/>
              <a:t>odaklanmaktır</a:t>
            </a:r>
            <a:r>
              <a:rPr lang="en-US" sz="3600" i="1" dirty="0" smtClean="0"/>
              <a:t>.</a:t>
            </a:r>
            <a:endParaRPr lang="en-US" sz="3600" i="1" dirty="0"/>
          </a:p>
        </p:txBody>
      </p:sp>
      <p:sp>
        <p:nvSpPr>
          <p:cNvPr id="6" name="Title 1"/>
          <p:cNvSpPr>
            <a:spLocks noGrp="1"/>
          </p:cNvSpPr>
          <p:nvPr>
            <p:ph type="title"/>
          </p:nvPr>
        </p:nvSpPr>
        <p:spPr>
          <a:xfrm>
            <a:off x="628650" y="866564"/>
            <a:ext cx="5123221" cy="1325563"/>
          </a:xfrm>
        </p:spPr>
        <p:txBody>
          <a:bodyPr>
            <a:normAutofit/>
          </a:bodyPr>
          <a:lstStyle/>
          <a:p>
            <a:r>
              <a:rPr lang="en-US" sz="4000" b="1" dirty="0">
                <a:solidFill>
                  <a:schemeClr val="bg1"/>
                </a:solidFill>
                <a:latin typeface="+mn-lt"/>
              </a:rPr>
              <a:t>SUCCESS PRINCIPLE </a:t>
            </a:r>
            <a:r>
              <a:rPr lang="en-US" sz="4000" b="1" i="1" dirty="0">
                <a:solidFill>
                  <a:schemeClr val="bg1"/>
                </a:solidFill>
                <a:latin typeface="+mn-lt"/>
              </a:rPr>
              <a:t>BAŞARI </a:t>
            </a:r>
            <a:r>
              <a:rPr lang="en-US" sz="4000" b="1" i="1" dirty="0" smtClean="0">
                <a:solidFill>
                  <a:schemeClr val="bg1"/>
                </a:solidFill>
                <a:latin typeface="+mn-lt"/>
              </a:rPr>
              <a:t>İLKESİ</a:t>
            </a:r>
            <a:endParaRPr lang="en-US" sz="4000" i="1" dirty="0">
              <a:solidFill>
                <a:schemeClr val="bg1"/>
              </a:solidFill>
              <a:latin typeface="+mn-lt"/>
            </a:endParaRPr>
          </a:p>
        </p:txBody>
      </p:sp>
    </p:spTree>
    <p:extLst>
      <p:ext uri="{BB962C8B-B14F-4D97-AF65-F5344CB8AC3E}">
        <p14:creationId xmlns:p14="http://schemas.microsoft.com/office/powerpoint/2010/main" val="461864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Content Placeholder 2"/>
          <p:cNvSpPr>
            <a:spLocks noGrp="1"/>
          </p:cNvSpPr>
          <p:nvPr>
            <p:ph idx="1"/>
          </p:nvPr>
        </p:nvSpPr>
        <p:spPr>
          <a:xfrm>
            <a:off x="0" y="2327565"/>
            <a:ext cx="9027622" cy="4530434"/>
          </a:xfrm>
        </p:spPr>
        <p:txBody>
          <a:bodyPr>
            <a:normAutofit fontScale="92500" lnSpcReduction="20000"/>
          </a:bodyPr>
          <a:lstStyle/>
          <a:p>
            <a:pPr marL="0" indent="0" algn="ctr">
              <a:lnSpc>
                <a:spcPct val="100000"/>
              </a:lnSpc>
              <a:buNone/>
            </a:pPr>
            <a:r>
              <a:rPr lang="en-US" dirty="0"/>
              <a:t>Thank you, God, for Your presence in my life. Thank You for troubles that come my way because they help me focus on You and gain the strength I need for every trial. Help me never to forget Your promises that You will never forsake me and will always be there. I will go forth in Your strength and stand firm. Please be with me. I praise You and thank You</a:t>
            </a:r>
            <a:r>
              <a:rPr lang="en-US" dirty="0" smtClean="0"/>
              <a:t>.</a:t>
            </a:r>
          </a:p>
          <a:p>
            <a:pPr marL="0" indent="0" algn="ctr">
              <a:lnSpc>
                <a:spcPct val="100000"/>
              </a:lnSpc>
              <a:buNone/>
            </a:pPr>
            <a:r>
              <a:rPr lang="en-US" i="1" dirty="0" err="1"/>
              <a:t>Rab’bim</a:t>
            </a:r>
            <a:r>
              <a:rPr lang="en-US" i="1" dirty="0"/>
              <a:t>, </a:t>
            </a:r>
            <a:r>
              <a:rPr lang="en-US" i="1" dirty="0" err="1"/>
              <a:t>hayatımdaki</a:t>
            </a:r>
            <a:r>
              <a:rPr lang="en-US" i="1" dirty="0"/>
              <a:t> </a:t>
            </a:r>
            <a:r>
              <a:rPr lang="en-US" i="1" dirty="0" err="1"/>
              <a:t>varlığın</a:t>
            </a:r>
            <a:r>
              <a:rPr lang="en-US" i="1" dirty="0"/>
              <a:t> </a:t>
            </a:r>
            <a:r>
              <a:rPr lang="en-US" i="1" dirty="0" err="1"/>
              <a:t>için</a:t>
            </a:r>
            <a:r>
              <a:rPr lang="en-US" i="1" dirty="0"/>
              <a:t> </a:t>
            </a:r>
            <a:r>
              <a:rPr lang="en-US" i="1" dirty="0" err="1"/>
              <a:t>teşekkür</a:t>
            </a:r>
            <a:r>
              <a:rPr lang="en-US" i="1" dirty="0"/>
              <a:t> </a:t>
            </a:r>
            <a:r>
              <a:rPr lang="en-US" i="1" dirty="0" err="1"/>
              <a:t>ederim</a:t>
            </a:r>
            <a:r>
              <a:rPr lang="en-US" i="1" dirty="0"/>
              <a:t>. </a:t>
            </a:r>
            <a:r>
              <a:rPr lang="en-US" i="1" dirty="0" err="1"/>
              <a:t>Önüme</a:t>
            </a:r>
            <a:r>
              <a:rPr lang="en-US" i="1" dirty="0"/>
              <a:t> </a:t>
            </a:r>
            <a:r>
              <a:rPr lang="en-US" i="1" dirty="0" err="1"/>
              <a:t>çıkan</a:t>
            </a:r>
            <a:r>
              <a:rPr lang="en-US" i="1" dirty="0"/>
              <a:t> </a:t>
            </a:r>
            <a:r>
              <a:rPr lang="en-US" i="1" dirty="0" err="1"/>
              <a:t>tüm</a:t>
            </a:r>
            <a:r>
              <a:rPr lang="en-US" i="1" dirty="0"/>
              <a:t> </a:t>
            </a:r>
            <a:r>
              <a:rPr lang="en-US" i="1" dirty="0" err="1"/>
              <a:t>sıkıntılar</a:t>
            </a:r>
            <a:r>
              <a:rPr lang="en-US" i="1" dirty="0"/>
              <a:t> </a:t>
            </a:r>
            <a:r>
              <a:rPr lang="en-US" i="1" dirty="0" err="1"/>
              <a:t>için</a:t>
            </a:r>
            <a:r>
              <a:rPr lang="en-US" i="1" dirty="0"/>
              <a:t> </a:t>
            </a:r>
            <a:r>
              <a:rPr lang="en-US" i="1" dirty="0" err="1"/>
              <a:t>teşekkür</a:t>
            </a:r>
            <a:r>
              <a:rPr lang="en-US" i="1" dirty="0"/>
              <a:t> </a:t>
            </a:r>
            <a:r>
              <a:rPr lang="en-US" i="1" dirty="0" err="1"/>
              <a:t>ederim</a:t>
            </a:r>
            <a:r>
              <a:rPr lang="en-US" i="1" dirty="0"/>
              <a:t> </a:t>
            </a:r>
            <a:r>
              <a:rPr lang="en-US" i="1" dirty="0" err="1"/>
              <a:t>çünkü</a:t>
            </a:r>
            <a:r>
              <a:rPr lang="en-US" i="1" dirty="0"/>
              <a:t> </a:t>
            </a:r>
            <a:r>
              <a:rPr lang="en-US" i="1" dirty="0" err="1"/>
              <a:t>onlar</a:t>
            </a:r>
            <a:r>
              <a:rPr lang="en-US" i="1" dirty="0"/>
              <a:t> Sana </a:t>
            </a:r>
            <a:r>
              <a:rPr lang="en-US" i="1" dirty="0" err="1"/>
              <a:t>odaklanmamı</a:t>
            </a:r>
            <a:r>
              <a:rPr lang="en-US" i="1" dirty="0"/>
              <a:t> </a:t>
            </a:r>
            <a:r>
              <a:rPr lang="en-US" i="1" dirty="0" err="1"/>
              <a:t>ve</a:t>
            </a:r>
            <a:r>
              <a:rPr lang="en-US" i="1" dirty="0"/>
              <a:t> her </a:t>
            </a:r>
            <a:r>
              <a:rPr lang="en-US" i="1" dirty="0" err="1"/>
              <a:t>denenme</a:t>
            </a:r>
            <a:r>
              <a:rPr lang="en-US" i="1" dirty="0"/>
              <a:t> </a:t>
            </a:r>
            <a:r>
              <a:rPr lang="en-US" i="1" dirty="0" err="1"/>
              <a:t>için</a:t>
            </a:r>
            <a:r>
              <a:rPr lang="en-US" i="1" dirty="0"/>
              <a:t> </a:t>
            </a:r>
            <a:r>
              <a:rPr lang="en-US" i="1" dirty="0" err="1"/>
              <a:t>muhtaç</a:t>
            </a:r>
            <a:r>
              <a:rPr lang="en-US" i="1" dirty="0"/>
              <a:t> </a:t>
            </a:r>
            <a:r>
              <a:rPr lang="en-US" i="1" dirty="0" err="1"/>
              <a:t>olacağım</a:t>
            </a:r>
            <a:r>
              <a:rPr lang="en-US" i="1" dirty="0"/>
              <a:t> </a:t>
            </a:r>
            <a:r>
              <a:rPr lang="en-US" i="1" dirty="0" err="1"/>
              <a:t>gücü</a:t>
            </a:r>
            <a:r>
              <a:rPr lang="en-US" i="1" dirty="0"/>
              <a:t> </a:t>
            </a:r>
            <a:r>
              <a:rPr lang="en-US" i="1" dirty="0" err="1"/>
              <a:t>kazanmamı</a:t>
            </a:r>
            <a:r>
              <a:rPr lang="en-US" i="1" dirty="0"/>
              <a:t> </a:t>
            </a:r>
            <a:r>
              <a:rPr lang="en-US" i="1" dirty="0" err="1"/>
              <a:t>sağlar</a:t>
            </a:r>
            <a:r>
              <a:rPr lang="en-US" i="1" dirty="0"/>
              <a:t>. </a:t>
            </a:r>
            <a:r>
              <a:rPr lang="en-US" i="1" dirty="0" err="1"/>
              <a:t>Benim</a:t>
            </a:r>
            <a:r>
              <a:rPr lang="en-US" i="1" dirty="0"/>
              <a:t> </a:t>
            </a:r>
            <a:r>
              <a:rPr lang="en-US" i="1" dirty="0" err="1"/>
              <a:t>için</a:t>
            </a:r>
            <a:r>
              <a:rPr lang="en-US" i="1" dirty="0"/>
              <a:t> </a:t>
            </a:r>
            <a:r>
              <a:rPr lang="en-US" i="1" dirty="0" err="1"/>
              <a:t>hep</a:t>
            </a:r>
            <a:r>
              <a:rPr lang="en-US" i="1" dirty="0"/>
              <a:t> </a:t>
            </a:r>
            <a:r>
              <a:rPr lang="en-US" i="1" dirty="0" err="1"/>
              <a:t>burada</a:t>
            </a:r>
            <a:r>
              <a:rPr lang="en-US" i="1" dirty="0"/>
              <a:t> </a:t>
            </a:r>
            <a:r>
              <a:rPr lang="en-US" i="1" dirty="0" err="1"/>
              <a:t>olacağın</a:t>
            </a:r>
            <a:r>
              <a:rPr lang="en-US" i="1" dirty="0"/>
              <a:t> </a:t>
            </a:r>
            <a:r>
              <a:rPr lang="en-US" i="1" dirty="0" err="1"/>
              <a:t>ve</a:t>
            </a:r>
            <a:r>
              <a:rPr lang="en-US" i="1" dirty="0"/>
              <a:t> </a:t>
            </a:r>
            <a:r>
              <a:rPr lang="en-US" i="1" dirty="0" err="1"/>
              <a:t>beni</a:t>
            </a:r>
            <a:r>
              <a:rPr lang="en-US" i="1" dirty="0"/>
              <a:t> </a:t>
            </a:r>
            <a:r>
              <a:rPr lang="en-US" i="1" dirty="0" err="1"/>
              <a:t>asla</a:t>
            </a:r>
            <a:r>
              <a:rPr lang="en-US" i="1" dirty="0"/>
              <a:t> </a:t>
            </a:r>
            <a:r>
              <a:rPr lang="en-US" i="1" dirty="0" err="1"/>
              <a:t>terk</a:t>
            </a:r>
            <a:r>
              <a:rPr lang="en-US" i="1" dirty="0"/>
              <a:t> </a:t>
            </a:r>
            <a:r>
              <a:rPr lang="en-US" i="1" dirty="0" err="1"/>
              <a:t>etmeyeceğin</a:t>
            </a:r>
            <a:r>
              <a:rPr lang="en-US" i="1" dirty="0"/>
              <a:t> </a:t>
            </a:r>
            <a:r>
              <a:rPr lang="en-US" i="1" dirty="0" err="1"/>
              <a:t>vaatlerini</a:t>
            </a:r>
            <a:r>
              <a:rPr lang="en-US" i="1" dirty="0"/>
              <a:t> </a:t>
            </a:r>
            <a:r>
              <a:rPr lang="en-US" i="1" dirty="0" err="1"/>
              <a:t>asla</a:t>
            </a:r>
            <a:r>
              <a:rPr lang="en-US" i="1" dirty="0"/>
              <a:t> </a:t>
            </a:r>
            <a:r>
              <a:rPr lang="en-US" i="1" dirty="0" err="1"/>
              <a:t>unutmamama</a:t>
            </a:r>
            <a:r>
              <a:rPr lang="en-US" i="1" dirty="0"/>
              <a:t> </a:t>
            </a:r>
            <a:r>
              <a:rPr lang="en-US" i="1" dirty="0" err="1"/>
              <a:t>yardım</a:t>
            </a:r>
            <a:r>
              <a:rPr lang="en-US" i="1" dirty="0"/>
              <a:t> et. </a:t>
            </a:r>
            <a:r>
              <a:rPr lang="en-US" i="1" dirty="0" err="1"/>
              <a:t>Senin</a:t>
            </a:r>
            <a:r>
              <a:rPr lang="en-US" i="1" dirty="0"/>
              <a:t> </a:t>
            </a:r>
            <a:r>
              <a:rPr lang="en-US" i="1" dirty="0" err="1"/>
              <a:t>gücünde</a:t>
            </a:r>
            <a:r>
              <a:rPr lang="en-US" i="1" dirty="0"/>
              <a:t> </a:t>
            </a:r>
            <a:r>
              <a:rPr lang="en-US" i="1" dirty="0" err="1"/>
              <a:t>ilerleyerek</a:t>
            </a:r>
            <a:r>
              <a:rPr lang="en-US" i="1" dirty="0"/>
              <a:t> </a:t>
            </a:r>
            <a:r>
              <a:rPr lang="en-US" i="1" dirty="0" err="1"/>
              <a:t>dimdik</a:t>
            </a:r>
            <a:r>
              <a:rPr lang="en-US" i="1" dirty="0"/>
              <a:t> </a:t>
            </a:r>
            <a:r>
              <a:rPr lang="en-US" i="1" dirty="0" err="1"/>
              <a:t>duracağım</a:t>
            </a:r>
            <a:r>
              <a:rPr lang="en-US" i="1" dirty="0"/>
              <a:t>. </a:t>
            </a:r>
            <a:r>
              <a:rPr lang="en-US" i="1" dirty="0" err="1"/>
              <a:t>Lütfen</a:t>
            </a:r>
            <a:r>
              <a:rPr lang="en-US" i="1" dirty="0"/>
              <a:t> </a:t>
            </a:r>
            <a:r>
              <a:rPr lang="en-US" i="1" dirty="0" err="1"/>
              <a:t>benimle</a:t>
            </a:r>
            <a:r>
              <a:rPr lang="en-US" i="1" dirty="0"/>
              <a:t> </a:t>
            </a:r>
            <a:r>
              <a:rPr lang="en-US" i="1" dirty="0" err="1"/>
              <a:t>ol</a:t>
            </a:r>
            <a:r>
              <a:rPr lang="en-US" i="1" dirty="0"/>
              <a:t>. </a:t>
            </a:r>
            <a:r>
              <a:rPr lang="en-US" i="1" dirty="0" err="1"/>
              <a:t>Seni</a:t>
            </a:r>
            <a:r>
              <a:rPr lang="en-US" i="1" dirty="0"/>
              <a:t> </a:t>
            </a:r>
            <a:r>
              <a:rPr lang="en-US" i="1" dirty="0" err="1"/>
              <a:t>övüyor</a:t>
            </a:r>
            <a:r>
              <a:rPr lang="en-US" i="1" dirty="0"/>
              <a:t> </a:t>
            </a:r>
            <a:r>
              <a:rPr lang="en-US" i="1" dirty="0" err="1"/>
              <a:t>ve</a:t>
            </a:r>
            <a:r>
              <a:rPr lang="en-US" i="1" dirty="0"/>
              <a:t> </a:t>
            </a:r>
            <a:r>
              <a:rPr lang="en-US" i="1" dirty="0" err="1"/>
              <a:t>teşekkür</a:t>
            </a:r>
            <a:r>
              <a:rPr lang="en-US" i="1" dirty="0"/>
              <a:t> </a:t>
            </a:r>
            <a:r>
              <a:rPr lang="en-US" i="1" dirty="0" err="1"/>
              <a:t>ediyorum</a:t>
            </a:r>
            <a:r>
              <a:rPr lang="en-US" i="1" dirty="0" smtClean="0"/>
              <a:t>.</a:t>
            </a:r>
            <a:endParaRPr lang="en-US" i="1" dirty="0"/>
          </a:p>
        </p:txBody>
      </p:sp>
      <p:sp>
        <p:nvSpPr>
          <p:cNvPr id="6" name="Title 1"/>
          <p:cNvSpPr>
            <a:spLocks noGrp="1"/>
          </p:cNvSpPr>
          <p:nvPr>
            <p:ph type="title"/>
          </p:nvPr>
        </p:nvSpPr>
        <p:spPr>
          <a:xfrm>
            <a:off x="628650" y="822324"/>
            <a:ext cx="7886700" cy="1325563"/>
          </a:xfrm>
        </p:spPr>
        <p:txBody>
          <a:bodyPr>
            <a:normAutofit/>
          </a:bodyPr>
          <a:lstStyle/>
          <a:p>
            <a:pPr algn="ctr"/>
            <a:r>
              <a:rPr lang="en-US" sz="4000" b="1" dirty="0">
                <a:solidFill>
                  <a:srgbClr val="7030A0"/>
                </a:solidFill>
                <a:latin typeface="+mn-lt"/>
              </a:rPr>
              <a:t>MY PRAYER FOR TODAY</a:t>
            </a:r>
            <a:br>
              <a:rPr lang="en-US" sz="4000" b="1" dirty="0">
                <a:solidFill>
                  <a:srgbClr val="7030A0"/>
                </a:solidFill>
                <a:latin typeface="+mn-lt"/>
              </a:rPr>
            </a:br>
            <a:r>
              <a:rPr lang="en-US" sz="4000" b="1" i="1" dirty="0">
                <a:solidFill>
                  <a:srgbClr val="7030A0"/>
                </a:solidFill>
                <a:latin typeface="+mn-lt"/>
              </a:rPr>
              <a:t>BUGÜN İÇİN </a:t>
            </a:r>
            <a:r>
              <a:rPr lang="en-US" sz="4000" b="1" i="1" dirty="0" smtClean="0">
                <a:solidFill>
                  <a:srgbClr val="7030A0"/>
                </a:solidFill>
                <a:latin typeface="+mn-lt"/>
              </a:rPr>
              <a:t>DUAM</a:t>
            </a:r>
            <a:endParaRPr lang="en-US" sz="4000" i="1" dirty="0">
              <a:solidFill>
                <a:srgbClr val="7030A0"/>
              </a:solidFill>
              <a:latin typeface="+mn-lt"/>
            </a:endParaRPr>
          </a:p>
        </p:txBody>
      </p:sp>
    </p:spTree>
    <p:extLst>
      <p:ext uri="{BB962C8B-B14F-4D97-AF65-F5344CB8AC3E}">
        <p14:creationId xmlns:p14="http://schemas.microsoft.com/office/powerpoint/2010/main" val="966072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TotalTime>
  <Words>1509</Words>
  <Application>Microsoft Macintosh PowerPoint</Application>
  <PresentationFormat>On-screen Show (4:3)</PresentationFormat>
  <Paragraphs>171</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Palatino Linotype</vt:lpstr>
      <vt:lpstr>Office Theme</vt:lpstr>
      <vt:lpstr>PowerPoint Presentation</vt:lpstr>
      <vt:lpstr>An  Assertive Woman: Lesson 8 Hakkını Savunan Bir Kadın: Ders 8</vt:lpstr>
      <vt:lpstr>PowerPoint Presentation</vt:lpstr>
      <vt:lpstr>PowerPoint Presentation</vt:lpstr>
      <vt:lpstr>BIBLICAL EXAMPLES KUTSAL KİTAP’TAN ÖRNEKLER</vt:lpstr>
      <vt:lpstr>MODERN EXAMPLES MODERN ÖRNEKLER</vt:lpstr>
      <vt:lpstr>HOW TO GIVE A FOCUS MESSAGE  ODAKLANMA MESAJI NASIL VERİLİR</vt:lpstr>
      <vt:lpstr>THE SERMON ON THE MOUNT DAĞDAKİ VAAZ</vt:lpstr>
      <vt:lpstr>RATE YOURSELF KENDİNİZİ DEĞERLENDİRİN</vt:lpstr>
      <vt:lpstr>PERSONAL GROWTH EXERCISES KİŞİSEL GELİŞİM EGZERSİZLERİ</vt:lpstr>
      <vt:lpstr>SUCCESS PRINCIPLE BAŞARI İLKESİ</vt:lpstr>
      <vt:lpstr>MY PRAYER FOR TODAY BUGÜN İÇİN DUAM</vt:lpstr>
    </vt:vector>
  </TitlesOfParts>
  <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Arrais, Raquel</dc:creator>
  <cp:lastModifiedBy>Microsoft Office User</cp:lastModifiedBy>
  <cp:revision>17</cp:revision>
  <dcterms:created xsi:type="dcterms:W3CDTF">2016-03-01T21:57:53Z</dcterms:created>
  <dcterms:modified xsi:type="dcterms:W3CDTF">2018-03-23T19:04:59Z</dcterms:modified>
</cp:coreProperties>
</file>