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76" r:id="rId11"/>
    <p:sldId id="265" r:id="rId12"/>
    <p:sldId id="266" r:id="rId13"/>
    <p:sldId id="267" r:id="rId14"/>
    <p:sldId id="268" r:id="rId15"/>
    <p:sldId id="269" r:id="rId16"/>
    <p:sldId id="270" r:id="rId17"/>
    <p:sldId id="271" r:id="rId18"/>
    <p:sldId id="277" r:id="rId19"/>
    <p:sldId id="272" r:id="rId20"/>
    <p:sldId id="273" r:id="rId21"/>
    <p:sldId id="274"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0009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803" autoAdjust="0"/>
  </p:normalViewPr>
  <p:slideViewPr>
    <p:cSldViewPr snapToGrid="0" snapToObjects="1">
      <p:cViewPr varScale="1">
        <p:scale>
          <a:sx n="90" d="100"/>
          <a:sy n="90" d="100"/>
        </p:scale>
        <p:origin x="-1736"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interSettings" Target="printerSettings/printerSettings1.bin"/><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D9830EA-283F-5941-9A1F-BEA7DA5809D6}" type="datetimeFigureOut">
              <a:rPr lang="en-US" smtClean="0"/>
              <a:t>8.06.2015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0752548-C7C3-6C44-A552-E30D596355F9}" type="slidenum">
              <a:rPr lang="en-US" smtClean="0"/>
              <a:t>‹#›</a:t>
            </a:fld>
            <a:endParaRPr lang="en-US"/>
          </a:p>
        </p:txBody>
      </p:sp>
    </p:spTree>
    <p:extLst>
      <p:ext uri="{BB962C8B-B14F-4D97-AF65-F5344CB8AC3E}">
        <p14:creationId xmlns:p14="http://schemas.microsoft.com/office/powerpoint/2010/main" val="63534104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752548-C7C3-6C44-A552-E30D596355F9}" type="slidenum">
              <a:rPr lang="en-US" smtClean="0"/>
              <a:t>1</a:t>
            </a:fld>
            <a:endParaRPr lang="en-US"/>
          </a:p>
        </p:txBody>
      </p:sp>
    </p:spTree>
    <p:extLst>
      <p:ext uri="{BB962C8B-B14F-4D97-AF65-F5344CB8AC3E}">
        <p14:creationId xmlns:p14="http://schemas.microsoft.com/office/powerpoint/2010/main" val="36876605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3E41414-4EA1-B64C-9539-36D843166C5D}" type="datetimeFigureOut">
              <a:rPr lang="en-US" smtClean="0"/>
              <a:t>8.06.2015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23C6A8-2206-1D45-95D7-104D394A1938}" type="slidenum">
              <a:rPr lang="en-US" smtClean="0"/>
              <a:t>‹#›</a:t>
            </a:fld>
            <a:endParaRPr lang="en-US"/>
          </a:p>
        </p:txBody>
      </p:sp>
    </p:spTree>
    <p:extLst>
      <p:ext uri="{BB962C8B-B14F-4D97-AF65-F5344CB8AC3E}">
        <p14:creationId xmlns:p14="http://schemas.microsoft.com/office/powerpoint/2010/main" val="26835868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E41414-4EA1-B64C-9539-36D843166C5D}" type="datetimeFigureOut">
              <a:rPr lang="en-US" smtClean="0"/>
              <a:t>8.06.2015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23C6A8-2206-1D45-95D7-104D394A1938}" type="slidenum">
              <a:rPr lang="en-US" smtClean="0"/>
              <a:t>‹#›</a:t>
            </a:fld>
            <a:endParaRPr lang="en-US"/>
          </a:p>
        </p:txBody>
      </p:sp>
    </p:spTree>
    <p:extLst>
      <p:ext uri="{BB962C8B-B14F-4D97-AF65-F5344CB8AC3E}">
        <p14:creationId xmlns:p14="http://schemas.microsoft.com/office/powerpoint/2010/main" val="985164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3E41414-4EA1-B64C-9539-36D843166C5D}" type="datetimeFigureOut">
              <a:rPr lang="en-US" smtClean="0"/>
              <a:t>8.06.2015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23C6A8-2206-1D45-95D7-104D394A1938}" type="slidenum">
              <a:rPr lang="en-US" smtClean="0"/>
              <a:t>‹#›</a:t>
            </a:fld>
            <a:endParaRPr lang="en-US"/>
          </a:p>
        </p:txBody>
      </p:sp>
    </p:spTree>
    <p:extLst>
      <p:ext uri="{BB962C8B-B14F-4D97-AF65-F5344CB8AC3E}">
        <p14:creationId xmlns:p14="http://schemas.microsoft.com/office/powerpoint/2010/main" val="26348350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3E41414-4EA1-B64C-9539-36D843166C5D}" type="datetimeFigureOut">
              <a:rPr lang="en-US" smtClean="0"/>
              <a:t>8.06.2015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23C6A8-2206-1D45-95D7-104D394A1938}" type="slidenum">
              <a:rPr lang="en-US" smtClean="0"/>
              <a:t>‹#›</a:t>
            </a:fld>
            <a:endParaRPr lang="en-US"/>
          </a:p>
        </p:txBody>
      </p:sp>
    </p:spTree>
    <p:extLst>
      <p:ext uri="{BB962C8B-B14F-4D97-AF65-F5344CB8AC3E}">
        <p14:creationId xmlns:p14="http://schemas.microsoft.com/office/powerpoint/2010/main" val="32641907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3E41414-4EA1-B64C-9539-36D843166C5D}" type="datetimeFigureOut">
              <a:rPr lang="en-US" smtClean="0"/>
              <a:t>8.06.2015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623C6A8-2206-1D45-95D7-104D394A1938}" type="slidenum">
              <a:rPr lang="en-US" smtClean="0"/>
              <a:t>‹#›</a:t>
            </a:fld>
            <a:endParaRPr lang="en-US"/>
          </a:p>
        </p:txBody>
      </p:sp>
    </p:spTree>
    <p:extLst>
      <p:ext uri="{BB962C8B-B14F-4D97-AF65-F5344CB8AC3E}">
        <p14:creationId xmlns:p14="http://schemas.microsoft.com/office/powerpoint/2010/main" val="893616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3E41414-4EA1-B64C-9539-36D843166C5D}" type="datetimeFigureOut">
              <a:rPr lang="en-US" smtClean="0"/>
              <a:t>8.06.2015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623C6A8-2206-1D45-95D7-104D394A1938}" type="slidenum">
              <a:rPr lang="en-US" smtClean="0"/>
              <a:t>‹#›</a:t>
            </a:fld>
            <a:endParaRPr lang="en-US"/>
          </a:p>
        </p:txBody>
      </p:sp>
    </p:spTree>
    <p:extLst>
      <p:ext uri="{BB962C8B-B14F-4D97-AF65-F5344CB8AC3E}">
        <p14:creationId xmlns:p14="http://schemas.microsoft.com/office/powerpoint/2010/main" val="6083000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E41414-4EA1-B64C-9539-36D843166C5D}" type="datetimeFigureOut">
              <a:rPr lang="en-US" smtClean="0"/>
              <a:t>8.06.2015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623C6A8-2206-1D45-95D7-104D394A1938}" type="slidenum">
              <a:rPr lang="en-US" smtClean="0"/>
              <a:t>‹#›</a:t>
            </a:fld>
            <a:endParaRPr lang="en-US"/>
          </a:p>
        </p:txBody>
      </p:sp>
    </p:spTree>
    <p:extLst>
      <p:ext uri="{BB962C8B-B14F-4D97-AF65-F5344CB8AC3E}">
        <p14:creationId xmlns:p14="http://schemas.microsoft.com/office/powerpoint/2010/main" val="1014969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E41414-4EA1-B64C-9539-36D843166C5D}" type="datetimeFigureOut">
              <a:rPr lang="en-US" smtClean="0"/>
              <a:t>8.06.2015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23C6A8-2206-1D45-95D7-104D394A1938}" type="slidenum">
              <a:rPr lang="en-US" smtClean="0"/>
              <a:t>‹#›</a:t>
            </a:fld>
            <a:endParaRPr lang="en-US"/>
          </a:p>
        </p:txBody>
      </p:sp>
    </p:spTree>
    <p:extLst>
      <p:ext uri="{BB962C8B-B14F-4D97-AF65-F5344CB8AC3E}">
        <p14:creationId xmlns:p14="http://schemas.microsoft.com/office/powerpoint/2010/main" val="13329046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E41414-4EA1-B64C-9539-36D843166C5D}" type="datetimeFigureOut">
              <a:rPr lang="en-US" smtClean="0"/>
              <a:t>8.06.2015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23C6A8-2206-1D45-95D7-104D394A1938}" type="slidenum">
              <a:rPr lang="en-US" smtClean="0"/>
              <a:t>‹#›</a:t>
            </a:fld>
            <a:endParaRPr lang="en-US"/>
          </a:p>
        </p:txBody>
      </p:sp>
    </p:spTree>
    <p:extLst>
      <p:ext uri="{BB962C8B-B14F-4D97-AF65-F5344CB8AC3E}">
        <p14:creationId xmlns:p14="http://schemas.microsoft.com/office/powerpoint/2010/main" val="30051638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E41414-4EA1-B64C-9539-36D843166C5D}" type="datetimeFigureOut">
              <a:rPr lang="en-US" smtClean="0"/>
              <a:t>8.06.2015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23C6A8-2206-1D45-95D7-104D394A1938}" type="slidenum">
              <a:rPr lang="en-US" smtClean="0"/>
              <a:t>‹#›</a:t>
            </a:fld>
            <a:endParaRPr lang="en-US"/>
          </a:p>
        </p:txBody>
      </p:sp>
    </p:spTree>
    <p:extLst>
      <p:ext uri="{BB962C8B-B14F-4D97-AF65-F5344CB8AC3E}">
        <p14:creationId xmlns:p14="http://schemas.microsoft.com/office/powerpoint/2010/main" val="307866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E41414-4EA1-B64C-9539-36D843166C5D}" type="datetimeFigureOut">
              <a:rPr lang="en-US" smtClean="0"/>
              <a:t>8.06.2015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23C6A8-2206-1D45-95D7-104D394A1938}" type="slidenum">
              <a:rPr lang="en-US" smtClean="0"/>
              <a:t>‹#›</a:t>
            </a:fld>
            <a:endParaRPr lang="en-US"/>
          </a:p>
        </p:txBody>
      </p:sp>
    </p:spTree>
    <p:extLst>
      <p:ext uri="{BB962C8B-B14F-4D97-AF65-F5344CB8AC3E}">
        <p14:creationId xmlns:p14="http://schemas.microsoft.com/office/powerpoint/2010/main" val="285150272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E41414-4EA1-B64C-9539-36D843166C5D}" type="datetimeFigureOut">
              <a:rPr lang="en-US" smtClean="0"/>
              <a:t>8.06.2015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23C6A8-2206-1D45-95D7-104D394A1938}" type="slidenum">
              <a:rPr lang="en-US" smtClean="0"/>
              <a:t>‹#›</a:t>
            </a:fld>
            <a:endParaRPr lang="en-US"/>
          </a:p>
        </p:txBody>
      </p:sp>
    </p:spTree>
    <p:extLst>
      <p:ext uri="{BB962C8B-B14F-4D97-AF65-F5344CB8AC3E}">
        <p14:creationId xmlns:p14="http://schemas.microsoft.com/office/powerpoint/2010/main" val="38107893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g"/><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g"/><Relationship Id="rId3"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g"/><Relationship Id="rId3"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EspiritualBeauty_PP4_00.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39336" y="0"/>
            <a:ext cx="9448432" cy="6858000"/>
          </a:xfrm>
          <a:prstGeom prst="rect">
            <a:avLst/>
          </a:prstGeom>
        </p:spPr>
      </p:pic>
      <p:sp>
        <p:nvSpPr>
          <p:cNvPr id="2" name="Title 1"/>
          <p:cNvSpPr>
            <a:spLocks noGrp="1"/>
          </p:cNvSpPr>
          <p:nvPr>
            <p:ph type="ctrTitle"/>
          </p:nvPr>
        </p:nvSpPr>
        <p:spPr>
          <a:xfrm>
            <a:off x="2515718" y="3661739"/>
            <a:ext cx="7772400" cy="1143188"/>
          </a:xfrm>
        </p:spPr>
        <p:txBody>
          <a:bodyPr>
            <a:normAutofit fontScale="90000"/>
          </a:bodyPr>
          <a:lstStyle/>
          <a:p>
            <a:pPr hangingPunct="0">
              <a:lnSpc>
                <a:spcPct val="140000"/>
              </a:lnSpc>
            </a:pPr>
            <a:r>
              <a:rPr lang="en-US" dirty="0">
                <a:latin typeface="Snell Roundhand"/>
                <a:cs typeface="Snell Roundhand"/>
              </a:rPr>
              <a:t> </a:t>
            </a:r>
            <a:br>
              <a:rPr lang="en-US" dirty="0">
                <a:latin typeface="Snell Roundhand"/>
                <a:cs typeface="Snell Roundhand"/>
              </a:rPr>
            </a:br>
            <a:r>
              <a:rPr lang="tr-TR" dirty="0" smtClean="0">
                <a:latin typeface="Snell Roundhand"/>
                <a:cs typeface="Snell Roundhand"/>
              </a:rPr>
              <a:t>Böyle Bir Gün </a:t>
            </a:r>
            <a:r>
              <a:rPr lang="tr-TR" i="1" dirty="0">
                <a:latin typeface="Snell Roundhand"/>
                <a:cs typeface="Snell Roundhand"/>
              </a:rPr>
              <a:t>i</a:t>
            </a:r>
            <a:r>
              <a:rPr lang="tr-TR" i="1" dirty="0" smtClean="0">
                <a:latin typeface="Snell Roundhand"/>
                <a:cs typeface="Snell Roundhand"/>
              </a:rPr>
              <a:t>çin</a:t>
            </a:r>
            <a:r>
              <a:rPr lang="en-US" b="1" dirty="0" smtClean="0">
                <a:latin typeface="Snell Roundhand"/>
                <a:cs typeface="Snell Roundhand"/>
              </a:rPr>
              <a:t/>
            </a:r>
            <a:br>
              <a:rPr lang="en-US" b="1" dirty="0" smtClean="0">
                <a:latin typeface="Snell Roundhand"/>
                <a:cs typeface="Snell Roundhand"/>
              </a:rPr>
            </a:br>
            <a:r>
              <a:rPr lang="en-US" sz="2000" dirty="0" smtClean="0">
                <a:latin typeface="Snell Roundhand"/>
                <a:cs typeface="Snell Roundhand"/>
              </a:rPr>
              <a:t>Dr. Ella </a:t>
            </a:r>
            <a:r>
              <a:rPr lang="en-US" sz="2000" dirty="0">
                <a:latin typeface="Snell Roundhand"/>
                <a:cs typeface="Snell Roundhand"/>
              </a:rPr>
              <a:t>Smith Simmons</a:t>
            </a:r>
            <a:br>
              <a:rPr lang="en-US" sz="2000" dirty="0">
                <a:latin typeface="Snell Roundhand"/>
                <a:cs typeface="Snell Roundhand"/>
              </a:rPr>
            </a:br>
            <a:endParaRPr lang="en-US" sz="2000" dirty="0">
              <a:latin typeface="Snell Roundhand"/>
              <a:cs typeface="Snell Roundhand"/>
            </a:endParaRPr>
          </a:p>
        </p:txBody>
      </p:sp>
      <p:sp>
        <p:nvSpPr>
          <p:cNvPr id="4" name="TextBox 3"/>
          <p:cNvSpPr txBox="1"/>
          <p:nvPr/>
        </p:nvSpPr>
        <p:spPr>
          <a:xfrm>
            <a:off x="3730778" y="5403816"/>
            <a:ext cx="1782284" cy="830997"/>
          </a:xfrm>
          <a:prstGeom prst="rect">
            <a:avLst/>
          </a:prstGeom>
          <a:noFill/>
        </p:spPr>
        <p:txBody>
          <a:bodyPr wrap="none" rtlCol="0">
            <a:spAutoFit/>
          </a:bodyPr>
          <a:lstStyle/>
          <a:p>
            <a:pPr algn="ctr"/>
            <a:r>
              <a:rPr lang="en-US" sz="1400" b="1" dirty="0" smtClean="0">
                <a:solidFill>
                  <a:schemeClr val="bg1"/>
                </a:solidFill>
                <a:latin typeface="Garamond"/>
                <a:cs typeface="Garamond"/>
              </a:rPr>
              <a:t>General Conference</a:t>
            </a:r>
          </a:p>
          <a:p>
            <a:pPr algn="ctr"/>
            <a:r>
              <a:rPr lang="en-US" sz="1400" b="1" dirty="0" smtClean="0">
                <a:solidFill>
                  <a:schemeClr val="bg1"/>
                </a:solidFill>
                <a:latin typeface="Garamond"/>
                <a:cs typeface="Garamond"/>
              </a:rPr>
              <a:t>Women’s Ministries </a:t>
            </a:r>
          </a:p>
          <a:p>
            <a:pPr algn="ctr"/>
            <a:r>
              <a:rPr lang="en-US" sz="2000" b="1" dirty="0" smtClean="0">
                <a:solidFill>
                  <a:srgbClr val="900091"/>
                </a:solidFill>
                <a:latin typeface="Garamond"/>
                <a:cs typeface="Garamond"/>
              </a:rPr>
              <a:t>Emphasis Day</a:t>
            </a:r>
            <a:endParaRPr lang="en-US" sz="2000" b="1" dirty="0">
              <a:solidFill>
                <a:srgbClr val="900091"/>
              </a:solidFill>
              <a:latin typeface="Garamond"/>
              <a:cs typeface="Garamond"/>
            </a:endParaRPr>
          </a:p>
        </p:txBody>
      </p:sp>
      <p:pic>
        <p:nvPicPr>
          <p:cNvPr id="5" name="Picture 8" descr="WMLOGO-small"/>
          <p:cNvPicPr>
            <a:picLocks noChangeAspect="1" noChangeArrowheads="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197217" y="6218766"/>
            <a:ext cx="78105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p:nvSpPr>
        <p:spPr>
          <a:xfrm>
            <a:off x="2515719" y="2136502"/>
            <a:ext cx="7697394" cy="1938992"/>
          </a:xfrm>
          <a:prstGeom prst="rect">
            <a:avLst/>
          </a:prstGeom>
        </p:spPr>
        <p:txBody>
          <a:bodyPr wrap="square">
            <a:spAutoFit/>
          </a:bodyPr>
          <a:lstStyle/>
          <a:p>
            <a:pPr algn="ctr"/>
            <a:r>
              <a:rPr lang="tr-TR" sz="4800" b="1" dirty="0" smtClean="0">
                <a:solidFill>
                  <a:srgbClr val="660066"/>
                </a:solidFill>
                <a:latin typeface="Book Antiqua"/>
                <a:cs typeface="Book Antiqua"/>
              </a:rPr>
              <a:t>RUHSAL</a:t>
            </a:r>
            <a:r>
              <a:rPr lang="en-US" sz="4800" b="1" dirty="0" smtClean="0">
                <a:solidFill>
                  <a:srgbClr val="660066"/>
                </a:solidFill>
                <a:latin typeface="Trajan Pro"/>
                <a:cs typeface="Trajan Pro"/>
              </a:rPr>
              <a:t> </a:t>
            </a:r>
          </a:p>
          <a:p>
            <a:pPr algn="ctr"/>
            <a:r>
              <a:rPr lang="tr-TR" sz="7200" b="1" dirty="0" smtClean="0">
                <a:solidFill>
                  <a:srgbClr val="900091"/>
                </a:solidFill>
                <a:latin typeface="Snell Roundhand"/>
                <a:cs typeface="Snell Roundhand"/>
              </a:rPr>
              <a:t>Cesaret</a:t>
            </a:r>
            <a:endParaRPr lang="en-US" sz="6600" b="1" dirty="0" smtClean="0">
              <a:solidFill>
                <a:srgbClr val="900091"/>
              </a:solidFill>
              <a:latin typeface="Snell Roundhand"/>
              <a:cs typeface="Snell Roundhand"/>
            </a:endParaRPr>
          </a:p>
        </p:txBody>
      </p:sp>
    </p:spTree>
    <p:extLst>
      <p:ext uri="{BB962C8B-B14F-4D97-AF65-F5344CB8AC3E}">
        <p14:creationId xmlns:p14="http://schemas.microsoft.com/office/powerpoint/2010/main" val="237401279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spiritualBeauty_PP4_02.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37348"/>
            <a:ext cx="9300406" cy="7040070"/>
          </a:xfrm>
          <a:prstGeom prst="rect">
            <a:avLst/>
          </a:prstGeom>
        </p:spPr>
      </p:pic>
      <p:sp>
        <p:nvSpPr>
          <p:cNvPr id="3" name="Content Placeholder 2"/>
          <p:cNvSpPr>
            <a:spLocks noGrp="1"/>
          </p:cNvSpPr>
          <p:nvPr>
            <p:ph idx="1"/>
          </p:nvPr>
        </p:nvSpPr>
        <p:spPr>
          <a:xfrm>
            <a:off x="186752" y="3413461"/>
            <a:ext cx="8945591" cy="3236341"/>
          </a:xfrm>
        </p:spPr>
        <p:txBody>
          <a:bodyPr>
            <a:normAutofit lnSpcReduction="10000"/>
          </a:bodyPr>
          <a:lstStyle/>
          <a:p>
            <a:pPr marL="0" indent="0" algn="ctr">
              <a:lnSpc>
                <a:spcPct val="120000"/>
              </a:lnSpc>
              <a:buNone/>
            </a:pPr>
            <a:r>
              <a:rPr lang="tr-TR" sz="2800" dirty="0" smtClean="0"/>
              <a:t>Neden bulunduğun konumdasın? Neden şu anki işinde çalışıyorsun? Neden bulunduğun yerde yaşıyorsun? Neden şu an okuduğun okula gidiyorsun? Neden şu an gittiğin kiliseye gidiyorsun? Böyle yapıyorsun, çünkü Allah seni oraya tayin etti</a:t>
            </a:r>
            <a:r>
              <a:rPr lang="en-US" sz="2800" dirty="0" smtClean="0"/>
              <a:t>—</a:t>
            </a:r>
            <a:r>
              <a:rPr lang="tr-TR" sz="2800" dirty="0" smtClean="0"/>
              <a:t>ve</a:t>
            </a:r>
            <a:endParaRPr lang="en-US" sz="2800" dirty="0" smtClean="0"/>
          </a:p>
          <a:p>
            <a:pPr marL="0" indent="0" algn="ctr">
              <a:lnSpc>
                <a:spcPct val="120000"/>
              </a:lnSpc>
              <a:buNone/>
            </a:pPr>
            <a:r>
              <a:rPr lang="en-US" i="1" dirty="0" smtClean="0">
                <a:solidFill>
                  <a:srgbClr val="900091"/>
                </a:solidFill>
                <a:latin typeface="Palatino Linotype"/>
                <a:cs typeface="Palatino Linotype"/>
              </a:rPr>
              <a:t>“</a:t>
            </a:r>
            <a:r>
              <a:rPr lang="tr-TR" i="1" dirty="0" smtClean="0">
                <a:solidFill>
                  <a:srgbClr val="900091"/>
                </a:solidFill>
                <a:latin typeface="Palatino Linotype"/>
                <a:cs typeface="Palatino Linotype"/>
              </a:rPr>
              <a:t>böyle bir gün için</a:t>
            </a:r>
            <a:r>
              <a:rPr lang="en-US" i="1" dirty="0" smtClean="0">
                <a:solidFill>
                  <a:srgbClr val="900091"/>
                </a:solidFill>
                <a:latin typeface="Palatino Linotype"/>
                <a:cs typeface="Palatino Linotype"/>
              </a:rPr>
              <a:t>”</a:t>
            </a:r>
            <a:endParaRPr lang="en-US" i="1" dirty="0">
              <a:solidFill>
                <a:srgbClr val="900091"/>
              </a:solidFill>
              <a:latin typeface="Palatino Linotype"/>
              <a:cs typeface="Palatino Linotype"/>
            </a:endParaRPr>
          </a:p>
          <a:p>
            <a:pPr marL="0" indent="0" algn="ctr">
              <a:lnSpc>
                <a:spcPct val="120000"/>
              </a:lnSpc>
              <a:buNone/>
            </a:pPr>
            <a:endParaRPr lang="en-US" dirty="0">
              <a:solidFill>
                <a:srgbClr val="900091"/>
              </a:solidFill>
            </a:endParaRPr>
          </a:p>
        </p:txBody>
      </p:sp>
    </p:spTree>
    <p:extLst>
      <p:ext uri="{BB962C8B-B14F-4D97-AF65-F5344CB8AC3E}">
        <p14:creationId xmlns:p14="http://schemas.microsoft.com/office/powerpoint/2010/main" val="65499371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EspiritualBeauty_PP4_03.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62676" cy="6858000"/>
          </a:xfrm>
          <a:prstGeom prst="rect">
            <a:avLst/>
          </a:prstGeom>
        </p:spPr>
      </p:pic>
      <p:sp>
        <p:nvSpPr>
          <p:cNvPr id="2" name="Title 1"/>
          <p:cNvSpPr>
            <a:spLocks noGrp="1"/>
          </p:cNvSpPr>
          <p:nvPr>
            <p:ph type="title"/>
          </p:nvPr>
        </p:nvSpPr>
        <p:spPr>
          <a:xfrm>
            <a:off x="587932" y="965576"/>
            <a:ext cx="8229600" cy="1143000"/>
          </a:xfrm>
        </p:spPr>
        <p:txBody>
          <a:bodyPr>
            <a:normAutofit fontScale="90000"/>
          </a:bodyPr>
          <a:lstStyle/>
          <a:p>
            <a:r>
              <a:rPr lang="tr-TR" b="1" dirty="0" smtClean="0">
                <a:solidFill>
                  <a:srgbClr val="660066"/>
                </a:solidFill>
                <a:latin typeface="Palatino Linotype"/>
                <a:cs typeface="Palatino Linotype"/>
              </a:rPr>
              <a:t>Yaşamımız için </a:t>
            </a:r>
            <a:br>
              <a:rPr lang="tr-TR" b="1" dirty="0" smtClean="0">
                <a:solidFill>
                  <a:srgbClr val="660066"/>
                </a:solidFill>
                <a:latin typeface="Palatino Linotype"/>
                <a:cs typeface="Palatino Linotype"/>
              </a:rPr>
            </a:br>
            <a:r>
              <a:rPr lang="tr-TR" b="1" dirty="0" smtClean="0">
                <a:solidFill>
                  <a:srgbClr val="660066"/>
                </a:solidFill>
                <a:latin typeface="Palatino Linotype"/>
                <a:cs typeface="Palatino Linotype"/>
              </a:rPr>
              <a:t>Allah’ın </a:t>
            </a:r>
            <a:r>
              <a:rPr lang="tr-TR" b="1" i="1" dirty="0" smtClean="0">
                <a:solidFill>
                  <a:srgbClr val="900091"/>
                </a:solidFill>
                <a:latin typeface="Palatino Linotype"/>
                <a:cs typeface="Palatino Linotype"/>
              </a:rPr>
              <a:t>Saptadığı Amaç</a:t>
            </a:r>
            <a:r>
              <a:rPr lang="en-US" b="1" dirty="0">
                <a:solidFill>
                  <a:srgbClr val="660066"/>
                </a:solidFill>
                <a:latin typeface="Palatino Linotype"/>
                <a:cs typeface="Palatino Linotype"/>
              </a:rPr>
              <a:t/>
            </a:r>
            <a:br>
              <a:rPr lang="en-US" b="1" dirty="0">
                <a:solidFill>
                  <a:srgbClr val="660066"/>
                </a:solidFill>
                <a:latin typeface="Palatino Linotype"/>
                <a:cs typeface="Palatino Linotype"/>
              </a:rPr>
            </a:br>
            <a:endParaRPr lang="en-US" b="1" dirty="0">
              <a:solidFill>
                <a:srgbClr val="660066"/>
              </a:solidFill>
              <a:latin typeface="Palatino Linotype"/>
              <a:cs typeface="Palatino Linotype"/>
            </a:endParaRPr>
          </a:p>
        </p:txBody>
      </p:sp>
      <p:sp>
        <p:nvSpPr>
          <p:cNvPr id="3" name="Content Placeholder 2"/>
          <p:cNvSpPr>
            <a:spLocks noGrp="1"/>
          </p:cNvSpPr>
          <p:nvPr>
            <p:ph idx="1"/>
          </p:nvPr>
        </p:nvSpPr>
        <p:spPr>
          <a:xfrm>
            <a:off x="439615" y="2179094"/>
            <a:ext cx="8377917" cy="4431477"/>
          </a:xfrm>
        </p:spPr>
        <p:txBody>
          <a:bodyPr>
            <a:noAutofit/>
          </a:bodyPr>
          <a:lstStyle/>
          <a:p>
            <a:pPr marL="0" indent="0" algn="ctr">
              <a:lnSpc>
                <a:spcPct val="130000"/>
              </a:lnSpc>
              <a:buNone/>
            </a:pPr>
            <a:r>
              <a:rPr lang="en-US" sz="2800" dirty="0"/>
              <a:t>“</a:t>
            </a:r>
            <a:r>
              <a:rPr lang="en-US" sz="2800" dirty="0" err="1"/>
              <a:t>Öyleyse</a:t>
            </a:r>
            <a:r>
              <a:rPr lang="en-US" sz="2800" dirty="0"/>
              <a:t> </a:t>
            </a:r>
            <a:r>
              <a:rPr lang="tr-TR" sz="2800" dirty="0" smtClean="0"/>
              <a:t>kız </a:t>
            </a:r>
            <a:r>
              <a:rPr lang="en-US" sz="2800" dirty="0" err="1" smtClean="0"/>
              <a:t>kardeşlerim</a:t>
            </a:r>
            <a:r>
              <a:rPr lang="en-US" sz="2800" dirty="0"/>
              <a:t>, </a:t>
            </a:r>
            <a:r>
              <a:rPr lang="en-US" sz="2800" dirty="0" err="1"/>
              <a:t>Tanrı'nın</a:t>
            </a:r>
            <a:r>
              <a:rPr lang="en-US" sz="2800" dirty="0"/>
              <a:t> </a:t>
            </a:r>
            <a:r>
              <a:rPr lang="en-US" sz="2800" dirty="0" err="1"/>
              <a:t>merhameti</a:t>
            </a:r>
            <a:r>
              <a:rPr lang="en-US" sz="2800" dirty="0"/>
              <a:t> </a:t>
            </a:r>
            <a:r>
              <a:rPr lang="en-US" sz="2800" dirty="0" err="1"/>
              <a:t>adına</a:t>
            </a:r>
            <a:r>
              <a:rPr lang="en-US" sz="2800" dirty="0"/>
              <a:t> size </a:t>
            </a:r>
            <a:r>
              <a:rPr lang="en-US" sz="2800" dirty="0" err="1"/>
              <a:t>yalvarırım</a:t>
            </a:r>
            <a:r>
              <a:rPr lang="en-US" sz="2800" dirty="0"/>
              <a:t>: </a:t>
            </a:r>
            <a:r>
              <a:rPr lang="en-US" sz="2800" dirty="0" err="1"/>
              <a:t>Bedenlerinizi</a:t>
            </a:r>
            <a:r>
              <a:rPr lang="en-US" sz="2800" dirty="0"/>
              <a:t> </a:t>
            </a:r>
            <a:r>
              <a:rPr lang="en-US" sz="2800" dirty="0" err="1"/>
              <a:t>diri</a:t>
            </a:r>
            <a:r>
              <a:rPr lang="en-US" sz="2800" dirty="0"/>
              <a:t>, </a:t>
            </a:r>
            <a:r>
              <a:rPr lang="en-US" sz="2800" dirty="0" err="1"/>
              <a:t>kutsal</a:t>
            </a:r>
            <a:r>
              <a:rPr lang="en-US" sz="2800" dirty="0"/>
              <a:t>, </a:t>
            </a:r>
            <a:r>
              <a:rPr lang="en-US" sz="2800" dirty="0" err="1"/>
              <a:t>Tanrı'yı</a:t>
            </a:r>
            <a:r>
              <a:rPr lang="en-US" sz="2800" dirty="0"/>
              <a:t> </a:t>
            </a:r>
            <a:r>
              <a:rPr lang="en-US" sz="2800" dirty="0" err="1"/>
              <a:t>hoşnut</a:t>
            </a:r>
            <a:r>
              <a:rPr lang="en-US" sz="2800" dirty="0"/>
              <a:t> </a:t>
            </a:r>
            <a:r>
              <a:rPr lang="en-US" sz="2800" dirty="0" err="1"/>
              <a:t>eden</a:t>
            </a:r>
            <a:r>
              <a:rPr lang="en-US" sz="2800" dirty="0"/>
              <a:t> </a:t>
            </a:r>
            <a:r>
              <a:rPr lang="en-US" sz="2800" dirty="0" err="1"/>
              <a:t>birer</a:t>
            </a:r>
            <a:r>
              <a:rPr lang="en-US" sz="2800" dirty="0"/>
              <a:t> </a:t>
            </a:r>
            <a:r>
              <a:rPr lang="en-US" sz="2800" dirty="0" err="1"/>
              <a:t>kurban</a:t>
            </a:r>
            <a:r>
              <a:rPr lang="en-US" sz="2800" dirty="0"/>
              <a:t> </a:t>
            </a:r>
            <a:r>
              <a:rPr lang="en-US" sz="2800" dirty="0" err="1"/>
              <a:t>olarak</a:t>
            </a:r>
            <a:r>
              <a:rPr lang="en-US" sz="2800" dirty="0"/>
              <a:t> </a:t>
            </a:r>
            <a:r>
              <a:rPr lang="en-US" sz="2800" dirty="0" err="1"/>
              <a:t>sunun</a:t>
            </a:r>
            <a:r>
              <a:rPr lang="en-US" sz="2800" dirty="0"/>
              <a:t>. </a:t>
            </a:r>
            <a:r>
              <a:rPr lang="en-US" sz="2800" dirty="0" err="1"/>
              <a:t>Ruhsal</a:t>
            </a:r>
            <a:r>
              <a:rPr lang="en-US" sz="2800" dirty="0"/>
              <a:t> </a:t>
            </a:r>
            <a:r>
              <a:rPr lang="en-US" sz="2800" dirty="0" err="1"/>
              <a:t>tapınmanız</a:t>
            </a:r>
            <a:r>
              <a:rPr lang="en-US" sz="2800" dirty="0"/>
              <a:t> </a:t>
            </a:r>
            <a:r>
              <a:rPr lang="en-US" sz="2800" dirty="0" err="1" smtClean="0"/>
              <a:t>budur</a:t>
            </a:r>
            <a:r>
              <a:rPr lang="en-US" sz="2800" dirty="0" smtClean="0"/>
              <a:t>. </a:t>
            </a:r>
            <a:endParaRPr lang="tr-TR" sz="2800" dirty="0" smtClean="0"/>
          </a:p>
          <a:p>
            <a:pPr marL="0" indent="0" algn="ctr">
              <a:lnSpc>
                <a:spcPct val="130000"/>
              </a:lnSpc>
              <a:buNone/>
            </a:pPr>
            <a:r>
              <a:rPr lang="en-US" sz="2800" b="1" i="1" dirty="0" smtClean="0">
                <a:solidFill>
                  <a:srgbClr val="900091"/>
                </a:solidFill>
                <a:latin typeface="Palatino Linotype"/>
                <a:cs typeface="Palatino Linotype"/>
              </a:rPr>
              <a:t>Bu </a:t>
            </a:r>
            <a:r>
              <a:rPr lang="en-US" sz="2800" b="1" i="1" dirty="0" err="1">
                <a:solidFill>
                  <a:srgbClr val="900091"/>
                </a:solidFill>
                <a:latin typeface="Palatino Linotype"/>
                <a:cs typeface="Palatino Linotype"/>
              </a:rPr>
              <a:t>çağın</a:t>
            </a:r>
            <a:r>
              <a:rPr lang="en-US" sz="2800" b="1" i="1" dirty="0">
                <a:solidFill>
                  <a:srgbClr val="900091"/>
                </a:solidFill>
                <a:latin typeface="Palatino Linotype"/>
                <a:cs typeface="Palatino Linotype"/>
              </a:rPr>
              <a:t> </a:t>
            </a:r>
            <a:r>
              <a:rPr lang="en-US" sz="2800" b="1" i="1" dirty="0" err="1">
                <a:solidFill>
                  <a:srgbClr val="900091"/>
                </a:solidFill>
                <a:latin typeface="Palatino Linotype"/>
                <a:cs typeface="Palatino Linotype"/>
              </a:rPr>
              <a:t>gidişine</a:t>
            </a:r>
            <a:r>
              <a:rPr lang="en-US" sz="2800" b="1" i="1" dirty="0">
                <a:solidFill>
                  <a:srgbClr val="900091"/>
                </a:solidFill>
                <a:latin typeface="Palatino Linotype"/>
                <a:cs typeface="Palatino Linotype"/>
              </a:rPr>
              <a:t> </a:t>
            </a:r>
            <a:r>
              <a:rPr lang="en-US" sz="2800" b="1" i="1" dirty="0" err="1">
                <a:solidFill>
                  <a:srgbClr val="900091"/>
                </a:solidFill>
                <a:latin typeface="Palatino Linotype"/>
                <a:cs typeface="Palatino Linotype"/>
              </a:rPr>
              <a:t>uymayın</a:t>
            </a:r>
            <a:r>
              <a:rPr lang="en-US" sz="2800" b="1" i="1" dirty="0">
                <a:solidFill>
                  <a:srgbClr val="900091"/>
                </a:solidFill>
                <a:latin typeface="Palatino Linotype"/>
                <a:cs typeface="Palatino Linotype"/>
              </a:rPr>
              <a:t>; </a:t>
            </a:r>
            <a:r>
              <a:rPr lang="en-US" sz="2800" b="1" i="1" dirty="0" err="1">
                <a:solidFill>
                  <a:srgbClr val="900091"/>
                </a:solidFill>
                <a:latin typeface="Palatino Linotype"/>
                <a:cs typeface="Palatino Linotype"/>
              </a:rPr>
              <a:t>bunun</a:t>
            </a:r>
            <a:r>
              <a:rPr lang="en-US" sz="2800" b="1" i="1" dirty="0">
                <a:solidFill>
                  <a:srgbClr val="900091"/>
                </a:solidFill>
                <a:latin typeface="Palatino Linotype"/>
                <a:cs typeface="Palatino Linotype"/>
              </a:rPr>
              <a:t> </a:t>
            </a:r>
            <a:r>
              <a:rPr lang="en-US" sz="2800" b="1" i="1" dirty="0" err="1">
                <a:solidFill>
                  <a:srgbClr val="900091"/>
                </a:solidFill>
                <a:latin typeface="Palatino Linotype"/>
                <a:cs typeface="Palatino Linotype"/>
              </a:rPr>
              <a:t>yerine</a:t>
            </a:r>
            <a:r>
              <a:rPr lang="en-US" sz="2800" b="1" i="1" dirty="0">
                <a:solidFill>
                  <a:srgbClr val="900091"/>
                </a:solidFill>
                <a:latin typeface="Palatino Linotype"/>
                <a:cs typeface="Palatino Linotype"/>
              </a:rPr>
              <a:t>, </a:t>
            </a:r>
            <a:r>
              <a:rPr lang="en-US" sz="2800" b="1" i="1" dirty="0" err="1">
                <a:solidFill>
                  <a:srgbClr val="900091"/>
                </a:solidFill>
                <a:latin typeface="Palatino Linotype"/>
                <a:cs typeface="Palatino Linotype"/>
              </a:rPr>
              <a:t>Tanrı'nın</a:t>
            </a:r>
            <a:r>
              <a:rPr lang="en-US" sz="2800" b="1" i="1" dirty="0">
                <a:solidFill>
                  <a:srgbClr val="900091"/>
                </a:solidFill>
                <a:latin typeface="Palatino Linotype"/>
                <a:cs typeface="Palatino Linotype"/>
              </a:rPr>
              <a:t> </a:t>
            </a:r>
            <a:r>
              <a:rPr lang="en-US" sz="2800" b="1" i="1" dirty="0" err="1">
                <a:solidFill>
                  <a:srgbClr val="900091"/>
                </a:solidFill>
                <a:latin typeface="Palatino Linotype"/>
                <a:cs typeface="Palatino Linotype"/>
              </a:rPr>
              <a:t>iyi</a:t>
            </a:r>
            <a:r>
              <a:rPr lang="en-US" sz="2800" b="1" i="1" dirty="0">
                <a:solidFill>
                  <a:srgbClr val="900091"/>
                </a:solidFill>
                <a:latin typeface="Palatino Linotype"/>
                <a:cs typeface="Palatino Linotype"/>
              </a:rPr>
              <a:t>, </a:t>
            </a:r>
            <a:r>
              <a:rPr lang="en-US" sz="2800" b="1" i="1" dirty="0" err="1">
                <a:solidFill>
                  <a:srgbClr val="900091"/>
                </a:solidFill>
                <a:latin typeface="Palatino Linotype"/>
                <a:cs typeface="Palatino Linotype"/>
              </a:rPr>
              <a:t>beğenilir</a:t>
            </a:r>
            <a:r>
              <a:rPr lang="en-US" sz="2800" b="1" i="1" dirty="0">
                <a:solidFill>
                  <a:srgbClr val="900091"/>
                </a:solidFill>
                <a:latin typeface="Palatino Linotype"/>
                <a:cs typeface="Palatino Linotype"/>
              </a:rPr>
              <a:t> ve </a:t>
            </a:r>
            <a:r>
              <a:rPr lang="en-US" sz="2800" b="1" i="1" dirty="0" err="1">
                <a:solidFill>
                  <a:srgbClr val="900091"/>
                </a:solidFill>
                <a:latin typeface="Palatino Linotype"/>
                <a:cs typeface="Palatino Linotype"/>
              </a:rPr>
              <a:t>yetkin</a:t>
            </a:r>
            <a:r>
              <a:rPr lang="en-US" sz="2800" b="1" i="1" dirty="0">
                <a:solidFill>
                  <a:srgbClr val="900091"/>
                </a:solidFill>
                <a:latin typeface="Palatino Linotype"/>
                <a:cs typeface="Palatino Linotype"/>
              </a:rPr>
              <a:t> </a:t>
            </a:r>
            <a:r>
              <a:rPr lang="en-US" sz="2800" b="1" i="1" dirty="0" err="1">
                <a:solidFill>
                  <a:srgbClr val="900091"/>
                </a:solidFill>
                <a:latin typeface="Palatino Linotype"/>
                <a:cs typeface="Palatino Linotype"/>
              </a:rPr>
              <a:t>isteğinin</a:t>
            </a:r>
            <a:r>
              <a:rPr lang="en-US" sz="2800" b="1" i="1" dirty="0">
                <a:solidFill>
                  <a:srgbClr val="900091"/>
                </a:solidFill>
                <a:latin typeface="Palatino Linotype"/>
                <a:cs typeface="Palatino Linotype"/>
              </a:rPr>
              <a:t> ne </a:t>
            </a:r>
            <a:r>
              <a:rPr lang="en-US" sz="2800" b="1" i="1" dirty="0" err="1">
                <a:solidFill>
                  <a:srgbClr val="900091"/>
                </a:solidFill>
                <a:latin typeface="Palatino Linotype"/>
                <a:cs typeface="Palatino Linotype"/>
              </a:rPr>
              <a:t>olduğunu</a:t>
            </a:r>
            <a:r>
              <a:rPr lang="en-US" sz="2800" b="1" i="1" dirty="0">
                <a:solidFill>
                  <a:srgbClr val="900091"/>
                </a:solidFill>
                <a:latin typeface="Palatino Linotype"/>
                <a:cs typeface="Palatino Linotype"/>
              </a:rPr>
              <a:t> </a:t>
            </a:r>
            <a:r>
              <a:rPr lang="en-US" sz="2800" b="1" i="1" dirty="0" err="1">
                <a:solidFill>
                  <a:srgbClr val="900091"/>
                </a:solidFill>
                <a:latin typeface="Palatino Linotype"/>
                <a:cs typeface="Palatino Linotype"/>
              </a:rPr>
              <a:t>ayırt</a:t>
            </a:r>
            <a:r>
              <a:rPr lang="en-US" sz="2800" b="1" i="1" dirty="0">
                <a:solidFill>
                  <a:srgbClr val="900091"/>
                </a:solidFill>
                <a:latin typeface="Palatino Linotype"/>
                <a:cs typeface="Palatino Linotype"/>
              </a:rPr>
              <a:t> </a:t>
            </a:r>
            <a:r>
              <a:rPr lang="en-US" sz="2800" b="1" i="1" dirty="0" err="1">
                <a:solidFill>
                  <a:srgbClr val="900091"/>
                </a:solidFill>
                <a:latin typeface="Palatino Linotype"/>
                <a:cs typeface="Palatino Linotype"/>
              </a:rPr>
              <a:t>edebilmek</a:t>
            </a:r>
            <a:r>
              <a:rPr lang="en-US" sz="2800" b="1" i="1" dirty="0">
                <a:solidFill>
                  <a:srgbClr val="900091"/>
                </a:solidFill>
                <a:latin typeface="Palatino Linotype"/>
                <a:cs typeface="Palatino Linotype"/>
              </a:rPr>
              <a:t> </a:t>
            </a:r>
            <a:r>
              <a:rPr lang="en-US" sz="2800" b="1" i="1" dirty="0" err="1">
                <a:solidFill>
                  <a:srgbClr val="900091"/>
                </a:solidFill>
                <a:latin typeface="Palatino Linotype"/>
                <a:cs typeface="Palatino Linotype"/>
              </a:rPr>
              <a:t>için</a:t>
            </a:r>
            <a:r>
              <a:rPr lang="en-US" sz="2800" b="1" i="1" dirty="0">
                <a:solidFill>
                  <a:srgbClr val="900091"/>
                </a:solidFill>
                <a:latin typeface="Palatino Linotype"/>
                <a:cs typeface="Palatino Linotype"/>
              </a:rPr>
              <a:t> </a:t>
            </a:r>
            <a:r>
              <a:rPr lang="en-US" sz="2800" b="1" i="1" dirty="0" err="1">
                <a:solidFill>
                  <a:srgbClr val="900091"/>
                </a:solidFill>
                <a:latin typeface="Palatino Linotype"/>
                <a:cs typeface="Palatino Linotype"/>
              </a:rPr>
              <a:t>düşüncenizin</a:t>
            </a:r>
            <a:r>
              <a:rPr lang="en-US" sz="2800" b="1" i="1" dirty="0">
                <a:solidFill>
                  <a:srgbClr val="900091"/>
                </a:solidFill>
                <a:latin typeface="Palatino Linotype"/>
                <a:cs typeface="Palatino Linotype"/>
              </a:rPr>
              <a:t> </a:t>
            </a:r>
            <a:r>
              <a:rPr lang="en-US" sz="2800" b="1" i="1" dirty="0" err="1" smtClean="0">
                <a:solidFill>
                  <a:srgbClr val="900091"/>
                </a:solidFill>
                <a:latin typeface="Palatino Linotype"/>
                <a:cs typeface="Palatino Linotype"/>
              </a:rPr>
              <a:t>yenilenmesiyle</a:t>
            </a:r>
            <a:r>
              <a:rPr lang="tr-TR" sz="2800" b="1" i="1" dirty="0" smtClean="0">
                <a:solidFill>
                  <a:srgbClr val="900091"/>
                </a:solidFill>
                <a:latin typeface="Palatino Linotype"/>
                <a:cs typeface="Palatino Linotype"/>
              </a:rPr>
              <a:t> değişin.</a:t>
            </a:r>
            <a:endParaRPr lang="en-US" sz="2800" i="1" dirty="0">
              <a:solidFill>
                <a:srgbClr val="900091"/>
              </a:solidFill>
              <a:latin typeface="Palatino Linotype"/>
              <a:cs typeface="Palatino Linotype"/>
            </a:endParaRPr>
          </a:p>
        </p:txBody>
      </p:sp>
    </p:spTree>
    <p:extLst>
      <p:ext uri="{BB962C8B-B14F-4D97-AF65-F5344CB8AC3E}">
        <p14:creationId xmlns:p14="http://schemas.microsoft.com/office/powerpoint/2010/main" val="387306599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EspiritualBeauty_PP4_01.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0545" y="-115523"/>
            <a:ext cx="9376034" cy="6973523"/>
          </a:xfrm>
          <a:prstGeom prst="rect">
            <a:avLst/>
          </a:prstGeom>
        </p:spPr>
      </p:pic>
      <p:sp>
        <p:nvSpPr>
          <p:cNvPr id="3" name="Content Placeholder 2"/>
          <p:cNvSpPr>
            <a:spLocks noGrp="1"/>
          </p:cNvSpPr>
          <p:nvPr>
            <p:ph idx="1"/>
          </p:nvPr>
        </p:nvSpPr>
        <p:spPr>
          <a:xfrm>
            <a:off x="756284" y="571247"/>
            <a:ext cx="7853405" cy="5402525"/>
          </a:xfrm>
        </p:spPr>
        <p:txBody>
          <a:bodyPr>
            <a:normAutofit fontScale="92500"/>
          </a:bodyPr>
          <a:lstStyle/>
          <a:p>
            <a:pPr marL="0" indent="0" algn="ctr">
              <a:lnSpc>
                <a:spcPct val="140000"/>
              </a:lnSpc>
              <a:buNone/>
            </a:pPr>
            <a:r>
              <a:rPr lang="tr-TR" dirty="0" smtClean="0"/>
              <a:t>Zira bana bağışlanan lütufla hepinize söylüyorum: </a:t>
            </a:r>
            <a:r>
              <a:rPr lang="en-US" dirty="0" smtClean="0"/>
              <a:t> </a:t>
            </a:r>
            <a:r>
              <a:rPr lang="tr-TR" i="1" dirty="0">
                <a:solidFill>
                  <a:srgbClr val="900091"/>
                </a:solidFill>
                <a:latin typeface="Palatino Linotype"/>
                <a:cs typeface="Palatino Linotype"/>
              </a:rPr>
              <a:t>Kimse kendisine gereğinden çok değer vermesin. Herkes Tanrı'nın kendisine verdiği iman ölçüsüne göre düşüncelerinde sağduyulu olsun</a:t>
            </a:r>
            <a:r>
              <a:rPr lang="en-US" i="1" dirty="0" smtClean="0">
                <a:solidFill>
                  <a:srgbClr val="660066"/>
                </a:solidFill>
                <a:latin typeface="Palatino Linotype"/>
                <a:cs typeface="Palatino Linotype"/>
              </a:rPr>
              <a:t>. </a:t>
            </a:r>
            <a:endParaRPr lang="tr-TR" i="1" dirty="0" smtClean="0">
              <a:solidFill>
                <a:srgbClr val="660066"/>
              </a:solidFill>
              <a:latin typeface="Palatino Linotype"/>
              <a:cs typeface="Palatino Linotype"/>
            </a:endParaRPr>
          </a:p>
          <a:p>
            <a:pPr marL="0" indent="0" algn="ctr">
              <a:lnSpc>
                <a:spcPct val="140000"/>
              </a:lnSpc>
              <a:buNone/>
            </a:pPr>
            <a:r>
              <a:rPr lang="en-US" dirty="0" err="1" smtClean="0"/>
              <a:t>Bir</a:t>
            </a:r>
            <a:r>
              <a:rPr lang="en-US" dirty="0" smtClean="0"/>
              <a:t> </a:t>
            </a:r>
            <a:r>
              <a:rPr lang="en-US" dirty="0" err="1"/>
              <a:t>bedende</a:t>
            </a:r>
            <a:r>
              <a:rPr lang="en-US" dirty="0"/>
              <a:t> </a:t>
            </a:r>
            <a:r>
              <a:rPr lang="en-US" dirty="0" err="1"/>
              <a:t>ayrı</a:t>
            </a:r>
            <a:r>
              <a:rPr lang="en-US" dirty="0"/>
              <a:t> </a:t>
            </a:r>
            <a:r>
              <a:rPr lang="en-US" dirty="0" err="1"/>
              <a:t>ayrı</a:t>
            </a:r>
            <a:r>
              <a:rPr lang="en-US" dirty="0"/>
              <a:t> </a:t>
            </a:r>
            <a:r>
              <a:rPr lang="en-US" dirty="0" err="1"/>
              <a:t>işlevleri</a:t>
            </a:r>
            <a:r>
              <a:rPr lang="en-US" dirty="0"/>
              <a:t> </a:t>
            </a:r>
            <a:r>
              <a:rPr lang="en-US" dirty="0" err="1"/>
              <a:t>olan</a:t>
            </a:r>
            <a:r>
              <a:rPr lang="en-US" dirty="0"/>
              <a:t> </a:t>
            </a:r>
            <a:r>
              <a:rPr lang="en-US" dirty="0" err="1"/>
              <a:t>çok</a:t>
            </a:r>
            <a:r>
              <a:rPr lang="en-US" dirty="0"/>
              <a:t> </a:t>
            </a:r>
            <a:r>
              <a:rPr lang="en-US" dirty="0" err="1"/>
              <a:t>sayıda</a:t>
            </a:r>
            <a:r>
              <a:rPr lang="en-US" dirty="0"/>
              <a:t> </a:t>
            </a:r>
            <a:r>
              <a:rPr lang="en-US" dirty="0" err="1"/>
              <a:t>üyemiz</a:t>
            </a:r>
            <a:r>
              <a:rPr lang="en-US" dirty="0"/>
              <a:t> </a:t>
            </a:r>
            <a:r>
              <a:rPr lang="en-US" dirty="0" err="1"/>
              <a:t>olduğu</a:t>
            </a:r>
            <a:r>
              <a:rPr lang="en-US" dirty="0"/>
              <a:t> </a:t>
            </a:r>
            <a:r>
              <a:rPr lang="en-US" dirty="0" err="1"/>
              <a:t>gibi</a:t>
            </a:r>
            <a:r>
              <a:rPr lang="en-US" dirty="0"/>
              <a:t>, </a:t>
            </a:r>
            <a:r>
              <a:rPr lang="en-US" dirty="0" err="1"/>
              <a:t>çok</a:t>
            </a:r>
            <a:r>
              <a:rPr lang="en-US" dirty="0"/>
              <a:t> </a:t>
            </a:r>
            <a:r>
              <a:rPr lang="en-US" dirty="0" err="1"/>
              <a:t>sayıda</a:t>
            </a:r>
            <a:r>
              <a:rPr lang="en-US" dirty="0"/>
              <a:t> </a:t>
            </a:r>
            <a:r>
              <a:rPr lang="en-US" dirty="0" err="1"/>
              <a:t>olan</a:t>
            </a:r>
            <a:r>
              <a:rPr lang="en-US" dirty="0"/>
              <a:t> </a:t>
            </a:r>
            <a:r>
              <a:rPr lang="en-US" dirty="0" err="1"/>
              <a:t>bizler</a:t>
            </a:r>
            <a:r>
              <a:rPr lang="en-US" dirty="0"/>
              <a:t> de </a:t>
            </a:r>
            <a:r>
              <a:rPr lang="en-US" dirty="0" err="1"/>
              <a:t>Mesih'te</a:t>
            </a:r>
            <a:r>
              <a:rPr lang="en-US" dirty="0"/>
              <a:t> </a:t>
            </a:r>
            <a:r>
              <a:rPr lang="en-US" dirty="0" err="1"/>
              <a:t>tek</a:t>
            </a:r>
            <a:r>
              <a:rPr lang="en-US" dirty="0"/>
              <a:t> </a:t>
            </a:r>
            <a:r>
              <a:rPr lang="en-US" dirty="0" err="1"/>
              <a:t>bir</a:t>
            </a:r>
            <a:r>
              <a:rPr lang="en-US" dirty="0"/>
              <a:t> </a:t>
            </a:r>
            <a:r>
              <a:rPr lang="en-US" dirty="0" err="1"/>
              <a:t>bedeniz</a:t>
            </a:r>
            <a:r>
              <a:rPr lang="en-US" dirty="0"/>
              <a:t> ve </a:t>
            </a:r>
            <a:r>
              <a:rPr lang="en-US" dirty="0" err="1"/>
              <a:t>birbirimizin</a:t>
            </a:r>
            <a:r>
              <a:rPr lang="en-US" dirty="0"/>
              <a:t> </a:t>
            </a:r>
            <a:r>
              <a:rPr lang="en-US" dirty="0" err="1" smtClean="0"/>
              <a:t>üyeleriyiz</a:t>
            </a:r>
            <a:r>
              <a:rPr lang="en-US" dirty="0" smtClean="0"/>
              <a:t>. </a:t>
            </a:r>
            <a:endParaRPr lang="en-US" dirty="0"/>
          </a:p>
        </p:txBody>
      </p:sp>
    </p:spTree>
    <p:extLst>
      <p:ext uri="{BB962C8B-B14F-4D97-AF65-F5344CB8AC3E}">
        <p14:creationId xmlns:p14="http://schemas.microsoft.com/office/powerpoint/2010/main" val="386290849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EspiritualBeauty_PP4_01.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0545" y="-115523"/>
            <a:ext cx="9376034" cy="6973523"/>
          </a:xfrm>
          <a:prstGeom prst="rect">
            <a:avLst/>
          </a:prstGeom>
        </p:spPr>
      </p:pic>
      <p:sp>
        <p:nvSpPr>
          <p:cNvPr id="3" name="Content Placeholder 2"/>
          <p:cNvSpPr>
            <a:spLocks noGrp="1"/>
          </p:cNvSpPr>
          <p:nvPr>
            <p:ph idx="1"/>
          </p:nvPr>
        </p:nvSpPr>
        <p:spPr>
          <a:xfrm>
            <a:off x="239298" y="386390"/>
            <a:ext cx="8812662" cy="6172826"/>
          </a:xfrm>
        </p:spPr>
        <p:txBody>
          <a:bodyPr>
            <a:noAutofit/>
          </a:bodyPr>
          <a:lstStyle/>
          <a:p>
            <a:pPr marL="0" indent="0" algn="ctr">
              <a:lnSpc>
                <a:spcPct val="120000"/>
              </a:lnSpc>
              <a:buNone/>
            </a:pPr>
            <a:r>
              <a:rPr lang="en-US" b="1" i="1" dirty="0" err="1">
                <a:solidFill>
                  <a:srgbClr val="900091"/>
                </a:solidFill>
                <a:latin typeface="Palatino Linotype"/>
                <a:cs typeface="Palatino Linotype"/>
              </a:rPr>
              <a:t>Tanrı'nın</a:t>
            </a:r>
            <a:r>
              <a:rPr lang="en-US" b="1" i="1" dirty="0">
                <a:solidFill>
                  <a:srgbClr val="900091"/>
                </a:solidFill>
                <a:latin typeface="Palatino Linotype"/>
                <a:cs typeface="Palatino Linotype"/>
              </a:rPr>
              <a:t> </a:t>
            </a:r>
            <a:r>
              <a:rPr lang="en-US" b="1" i="1" dirty="0" err="1">
                <a:solidFill>
                  <a:srgbClr val="900091"/>
                </a:solidFill>
                <a:latin typeface="Palatino Linotype"/>
                <a:cs typeface="Palatino Linotype"/>
              </a:rPr>
              <a:t>bize</a:t>
            </a:r>
            <a:r>
              <a:rPr lang="en-US" b="1" i="1" dirty="0">
                <a:solidFill>
                  <a:srgbClr val="900091"/>
                </a:solidFill>
                <a:latin typeface="Palatino Linotype"/>
                <a:cs typeface="Palatino Linotype"/>
              </a:rPr>
              <a:t> </a:t>
            </a:r>
            <a:r>
              <a:rPr lang="en-US" b="1" i="1" dirty="0" err="1">
                <a:solidFill>
                  <a:srgbClr val="900091"/>
                </a:solidFill>
                <a:latin typeface="Palatino Linotype"/>
                <a:cs typeface="Palatino Linotype"/>
              </a:rPr>
              <a:t>bağışladığı</a:t>
            </a:r>
            <a:r>
              <a:rPr lang="en-US" b="1" i="1" dirty="0">
                <a:solidFill>
                  <a:srgbClr val="900091"/>
                </a:solidFill>
                <a:latin typeface="Palatino Linotype"/>
                <a:cs typeface="Palatino Linotype"/>
              </a:rPr>
              <a:t> </a:t>
            </a:r>
            <a:r>
              <a:rPr lang="en-US" b="1" i="1" dirty="0" err="1">
                <a:solidFill>
                  <a:srgbClr val="900091"/>
                </a:solidFill>
                <a:latin typeface="Palatino Linotype"/>
                <a:cs typeface="Palatino Linotype"/>
              </a:rPr>
              <a:t>lütfa</a:t>
            </a:r>
            <a:r>
              <a:rPr lang="en-US" b="1" i="1" dirty="0">
                <a:solidFill>
                  <a:srgbClr val="900091"/>
                </a:solidFill>
                <a:latin typeface="Palatino Linotype"/>
                <a:cs typeface="Palatino Linotype"/>
              </a:rPr>
              <a:t> </a:t>
            </a:r>
            <a:r>
              <a:rPr lang="en-US" b="1" i="1" dirty="0" err="1">
                <a:solidFill>
                  <a:srgbClr val="900091"/>
                </a:solidFill>
                <a:latin typeface="Palatino Linotype"/>
                <a:cs typeface="Palatino Linotype"/>
              </a:rPr>
              <a:t>göre</a:t>
            </a:r>
            <a:r>
              <a:rPr lang="en-US" b="1" i="1" dirty="0">
                <a:solidFill>
                  <a:srgbClr val="900091"/>
                </a:solidFill>
                <a:latin typeface="Palatino Linotype"/>
                <a:cs typeface="Palatino Linotype"/>
              </a:rPr>
              <a:t>, </a:t>
            </a:r>
            <a:r>
              <a:rPr lang="en-US" b="1" i="1" dirty="0" err="1">
                <a:solidFill>
                  <a:srgbClr val="900091"/>
                </a:solidFill>
                <a:latin typeface="Palatino Linotype"/>
                <a:cs typeface="Palatino Linotype"/>
              </a:rPr>
              <a:t>ayrı</a:t>
            </a:r>
            <a:r>
              <a:rPr lang="en-US" b="1" i="1" dirty="0">
                <a:solidFill>
                  <a:srgbClr val="900091"/>
                </a:solidFill>
                <a:latin typeface="Palatino Linotype"/>
                <a:cs typeface="Palatino Linotype"/>
              </a:rPr>
              <a:t> </a:t>
            </a:r>
            <a:r>
              <a:rPr lang="en-US" b="1" i="1" dirty="0" err="1">
                <a:solidFill>
                  <a:srgbClr val="900091"/>
                </a:solidFill>
                <a:latin typeface="Palatino Linotype"/>
                <a:cs typeface="Palatino Linotype"/>
              </a:rPr>
              <a:t>ayrı</a:t>
            </a:r>
            <a:r>
              <a:rPr lang="en-US" b="1" i="1" dirty="0">
                <a:solidFill>
                  <a:srgbClr val="900091"/>
                </a:solidFill>
                <a:latin typeface="Palatino Linotype"/>
                <a:cs typeface="Palatino Linotype"/>
              </a:rPr>
              <a:t> </a:t>
            </a:r>
            <a:r>
              <a:rPr lang="en-US" b="1" i="1" dirty="0" err="1">
                <a:solidFill>
                  <a:srgbClr val="900091"/>
                </a:solidFill>
                <a:latin typeface="Palatino Linotype"/>
                <a:cs typeface="Palatino Linotype"/>
              </a:rPr>
              <a:t>ruhsal</a:t>
            </a:r>
            <a:r>
              <a:rPr lang="en-US" b="1" i="1" dirty="0">
                <a:solidFill>
                  <a:srgbClr val="900091"/>
                </a:solidFill>
                <a:latin typeface="Palatino Linotype"/>
                <a:cs typeface="Palatino Linotype"/>
              </a:rPr>
              <a:t> </a:t>
            </a:r>
            <a:r>
              <a:rPr lang="en-US" b="1" i="1" dirty="0" err="1">
                <a:solidFill>
                  <a:srgbClr val="900091"/>
                </a:solidFill>
                <a:latin typeface="Palatino Linotype"/>
                <a:cs typeface="Palatino Linotype"/>
              </a:rPr>
              <a:t>armağanlarımız</a:t>
            </a:r>
            <a:r>
              <a:rPr lang="en-US" b="1" i="1" dirty="0">
                <a:solidFill>
                  <a:srgbClr val="900091"/>
                </a:solidFill>
                <a:latin typeface="Palatino Linotype"/>
                <a:cs typeface="Palatino Linotype"/>
              </a:rPr>
              <a:t> </a:t>
            </a:r>
            <a:r>
              <a:rPr lang="en-US" b="1" i="1" dirty="0" err="1" smtClean="0">
                <a:solidFill>
                  <a:srgbClr val="900091"/>
                </a:solidFill>
                <a:latin typeface="Palatino Linotype"/>
                <a:cs typeface="Palatino Linotype"/>
              </a:rPr>
              <a:t>vardır</a:t>
            </a:r>
            <a:r>
              <a:rPr lang="en-US" b="1" i="1" dirty="0" smtClean="0">
                <a:solidFill>
                  <a:srgbClr val="900091"/>
                </a:solidFill>
                <a:latin typeface="Palatino Linotype"/>
                <a:cs typeface="Palatino Linotype"/>
              </a:rPr>
              <a:t>.</a:t>
            </a:r>
            <a:r>
              <a:rPr lang="tr-TR" b="1" i="1" dirty="0" smtClean="0">
                <a:solidFill>
                  <a:srgbClr val="900091"/>
                </a:solidFill>
                <a:latin typeface="Palatino Linotype"/>
                <a:cs typeface="Palatino Linotype"/>
              </a:rPr>
              <a:t> </a:t>
            </a:r>
            <a:r>
              <a:rPr lang="tr-TR" dirty="0" smtClean="0"/>
              <a:t>Eğer </a:t>
            </a:r>
            <a:r>
              <a:rPr lang="tr-TR" dirty="0"/>
              <a:t>kadının armağanı peygamberlikse, imanı oranında </a:t>
            </a:r>
            <a:r>
              <a:rPr lang="tr-TR" b="1" dirty="0"/>
              <a:t>peygamberlik etsin</a:t>
            </a:r>
            <a:r>
              <a:rPr lang="tr-TR" dirty="0"/>
              <a:t>. Hizmetse, </a:t>
            </a:r>
            <a:r>
              <a:rPr lang="tr-TR" b="1" dirty="0"/>
              <a:t>hizmet etsin</a:t>
            </a:r>
            <a:r>
              <a:rPr lang="tr-TR" dirty="0"/>
              <a:t>. Öğretmekse, </a:t>
            </a:r>
            <a:r>
              <a:rPr lang="tr-TR" b="1" dirty="0" smtClean="0"/>
              <a:t>öğretsin</a:t>
            </a:r>
            <a:r>
              <a:rPr lang="tr-TR" dirty="0"/>
              <a:t>; </a:t>
            </a:r>
            <a:r>
              <a:rPr lang="tr-TR" dirty="0" smtClean="0"/>
              <a:t>öğüt </a:t>
            </a:r>
            <a:r>
              <a:rPr lang="tr-TR" dirty="0"/>
              <a:t>veren, </a:t>
            </a:r>
            <a:r>
              <a:rPr lang="tr-TR" b="1" dirty="0"/>
              <a:t>öğütte bulunsun</a:t>
            </a:r>
            <a:r>
              <a:rPr lang="tr-TR" dirty="0"/>
              <a:t>. </a:t>
            </a:r>
            <a:r>
              <a:rPr lang="tr-TR" b="1" dirty="0"/>
              <a:t>Bağışta bulunan</a:t>
            </a:r>
            <a:r>
              <a:rPr lang="tr-TR" dirty="0"/>
              <a:t>, bunu </a:t>
            </a:r>
            <a:r>
              <a:rPr lang="tr-TR" b="1" dirty="0"/>
              <a:t>cömertçe yapsın</a:t>
            </a:r>
            <a:r>
              <a:rPr lang="tr-TR" dirty="0"/>
              <a:t>. Yöneten, </a:t>
            </a:r>
            <a:r>
              <a:rPr lang="tr-TR" b="1" dirty="0"/>
              <a:t>gayretle yönetsin</a:t>
            </a:r>
            <a:r>
              <a:rPr lang="tr-TR" dirty="0"/>
              <a:t>. </a:t>
            </a:r>
            <a:r>
              <a:rPr lang="tr-TR" b="1" dirty="0"/>
              <a:t>Merhamet eden</a:t>
            </a:r>
            <a:r>
              <a:rPr lang="tr-TR" dirty="0"/>
              <a:t>, bunu güler yüzle yapsın</a:t>
            </a:r>
            <a:r>
              <a:rPr lang="tr-TR" dirty="0" smtClean="0"/>
              <a:t>.</a:t>
            </a:r>
            <a:r>
              <a:rPr lang="en-US" dirty="0" smtClean="0"/>
              <a:t>”</a:t>
            </a:r>
          </a:p>
          <a:p>
            <a:pPr marL="0" indent="0" algn="ctr">
              <a:lnSpc>
                <a:spcPct val="120000"/>
              </a:lnSpc>
              <a:buNone/>
            </a:pPr>
            <a:r>
              <a:rPr lang="en-US" dirty="0" smtClean="0"/>
              <a:t>Roma</a:t>
            </a:r>
            <a:r>
              <a:rPr lang="tr-TR" dirty="0" err="1" smtClean="0"/>
              <a:t>lılar</a:t>
            </a:r>
            <a:r>
              <a:rPr lang="en-US" dirty="0" smtClean="0"/>
              <a:t> 12:1-8</a:t>
            </a:r>
            <a:endParaRPr lang="en-US" dirty="0"/>
          </a:p>
          <a:p>
            <a:pPr marL="0" indent="0" algn="ctr">
              <a:lnSpc>
                <a:spcPct val="120000"/>
              </a:lnSpc>
              <a:buNone/>
            </a:pPr>
            <a:endParaRPr lang="en-US" dirty="0"/>
          </a:p>
        </p:txBody>
      </p:sp>
    </p:spTree>
    <p:extLst>
      <p:ext uri="{BB962C8B-B14F-4D97-AF65-F5344CB8AC3E}">
        <p14:creationId xmlns:p14="http://schemas.microsoft.com/office/powerpoint/2010/main" val="195742399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EspiritualBeauty_PP4_01.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0545" y="-115523"/>
            <a:ext cx="9376034" cy="6973523"/>
          </a:xfrm>
          <a:prstGeom prst="rect">
            <a:avLst/>
          </a:prstGeom>
        </p:spPr>
      </p:pic>
      <p:sp>
        <p:nvSpPr>
          <p:cNvPr id="2" name="Title 1"/>
          <p:cNvSpPr>
            <a:spLocks noGrp="1"/>
          </p:cNvSpPr>
          <p:nvPr>
            <p:ph type="title"/>
          </p:nvPr>
        </p:nvSpPr>
        <p:spPr/>
        <p:txBody>
          <a:bodyPr>
            <a:normAutofit fontScale="90000"/>
          </a:bodyPr>
          <a:lstStyle/>
          <a:p>
            <a:r>
              <a:rPr lang="en-US" b="1" dirty="0">
                <a:solidFill>
                  <a:srgbClr val="660066"/>
                </a:solidFill>
                <a:latin typeface="Palatino Linotype"/>
                <a:cs typeface="Palatino Linotype"/>
              </a:rPr>
              <a:t>Kentucky Derby </a:t>
            </a:r>
            <a:r>
              <a:rPr lang="tr-TR" b="1" dirty="0" smtClean="0">
                <a:solidFill>
                  <a:srgbClr val="660066"/>
                </a:solidFill>
                <a:latin typeface="Palatino Linotype"/>
                <a:cs typeface="Palatino Linotype"/>
              </a:rPr>
              <a:t>Yarışları</a:t>
            </a:r>
            <a:r>
              <a:rPr lang="en-US" b="1" dirty="0" smtClean="0">
                <a:solidFill>
                  <a:srgbClr val="660066"/>
                </a:solidFill>
                <a:latin typeface="Palatino Linotype"/>
                <a:cs typeface="Palatino Linotype"/>
              </a:rPr>
              <a:t/>
            </a:r>
            <a:br>
              <a:rPr lang="en-US" b="1" dirty="0" smtClean="0">
                <a:solidFill>
                  <a:srgbClr val="660066"/>
                </a:solidFill>
                <a:latin typeface="Palatino Linotype"/>
                <a:cs typeface="Palatino Linotype"/>
              </a:rPr>
            </a:br>
            <a:r>
              <a:rPr lang="en-US" b="1" dirty="0" smtClean="0">
                <a:solidFill>
                  <a:srgbClr val="660066"/>
                </a:solidFill>
                <a:latin typeface="Palatino Linotype"/>
                <a:cs typeface="Palatino Linotype"/>
              </a:rPr>
              <a:t> </a:t>
            </a:r>
            <a:r>
              <a:rPr lang="en-US" sz="4000" i="1" dirty="0">
                <a:solidFill>
                  <a:srgbClr val="660066"/>
                </a:solidFill>
                <a:latin typeface="Palatino Linotype"/>
                <a:cs typeface="Palatino Linotype"/>
              </a:rPr>
              <a:t>Louisville, Kentucky, </a:t>
            </a:r>
          </a:p>
        </p:txBody>
      </p:sp>
      <p:pic>
        <p:nvPicPr>
          <p:cNvPr id="4" name="Content Placeholder 3"/>
          <p:cNvPicPr>
            <a:picLocks noGrp="1" noChangeAspect="1"/>
          </p:cNvPicPr>
          <p:nvPr>
            <p:ph idx="1"/>
          </p:nvPr>
        </p:nvPicPr>
        <p:blipFill>
          <a:blip r:embed="rId3" cstate="email">
            <a:extLst>
              <a:ext uri="{28A0092B-C50C-407E-A947-70E740481C1C}">
                <a14:useLocalDpi xmlns:a14="http://schemas.microsoft.com/office/drawing/2010/main"/>
              </a:ext>
            </a:extLst>
          </a:blip>
          <a:srcRect/>
          <a:stretch>
            <a:fillRect/>
          </a:stretch>
        </p:blipFill>
        <p:spPr>
          <a:xfrm>
            <a:off x="513228" y="1712244"/>
            <a:ext cx="8229600" cy="4525963"/>
          </a:xfrm>
          <a:prstGeom prst="rect">
            <a:avLst/>
          </a:prstGeom>
          <a:ln>
            <a:noFill/>
          </a:ln>
          <a:effectLst>
            <a:softEdge rad="112500"/>
          </a:effectLst>
        </p:spPr>
      </p:pic>
    </p:spTree>
    <p:extLst>
      <p:ext uri="{BB962C8B-B14F-4D97-AF65-F5344CB8AC3E}">
        <p14:creationId xmlns:p14="http://schemas.microsoft.com/office/powerpoint/2010/main" val="411897097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EspiritualBeauty_PP4_01.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0545" y="-115523"/>
            <a:ext cx="9376034" cy="6973523"/>
          </a:xfrm>
          <a:prstGeom prst="rect">
            <a:avLst/>
          </a:prstGeom>
        </p:spPr>
      </p:pic>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cstate="email">
            <a:extLst>
              <a:ext uri="{28A0092B-C50C-407E-A947-70E740481C1C}">
                <a14:useLocalDpi xmlns:a14="http://schemas.microsoft.com/office/drawing/2010/main"/>
              </a:ext>
            </a:extLst>
          </a:blip>
          <a:srcRect l="-10686" r="-10686"/>
          <a:stretch>
            <a:fillRect/>
          </a:stretch>
        </p:blipFill>
        <p:spPr>
          <a:xfrm>
            <a:off x="-971133" y="290097"/>
            <a:ext cx="11155055" cy="6134851"/>
          </a:xfrm>
          <a:prstGeom prst="rect">
            <a:avLst/>
          </a:prstGeom>
          <a:ln>
            <a:noFill/>
          </a:ln>
          <a:effectLst>
            <a:softEdge rad="112500"/>
          </a:effectLst>
        </p:spPr>
      </p:pic>
    </p:spTree>
    <p:extLst>
      <p:ext uri="{BB962C8B-B14F-4D97-AF65-F5344CB8AC3E}">
        <p14:creationId xmlns:p14="http://schemas.microsoft.com/office/powerpoint/2010/main" val="21701107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EspiritualBeauty_PP4_03.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62676" cy="6858000"/>
          </a:xfrm>
          <a:prstGeom prst="rect">
            <a:avLst/>
          </a:prstGeom>
        </p:spPr>
      </p:pic>
      <p:sp>
        <p:nvSpPr>
          <p:cNvPr id="2" name="Title 1"/>
          <p:cNvSpPr>
            <a:spLocks noGrp="1"/>
          </p:cNvSpPr>
          <p:nvPr>
            <p:ph type="title"/>
          </p:nvPr>
        </p:nvSpPr>
        <p:spPr>
          <a:xfrm>
            <a:off x="457200" y="1263015"/>
            <a:ext cx="8229600" cy="1143000"/>
          </a:xfrm>
        </p:spPr>
        <p:txBody>
          <a:bodyPr>
            <a:noAutofit/>
          </a:bodyPr>
          <a:lstStyle/>
          <a:p>
            <a:r>
              <a:rPr lang="tr-TR" b="1" i="1" dirty="0" smtClean="0">
                <a:solidFill>
                  <a:srgbClr val="900091"/>
                </a:solidFill>
                <a:latin typeface="Palatino Linotype"/>
                <a:cs typeface="Palatino Linotype"/>
              </a:rPr>
              <a:t>İncir</a:t>
            </a:r>
            <a:r>
              <a:rPr lang="en-US" b="1" i="1" dirty="0" smtClean="0">
                <a:solidFill>
                  <a:srgbClr val="660066"/>
                </a:solidFill>
                <a:latin typeface="Palatino Linotype"/>
                <a:cs typeface="Palatino Linotype"/>
              </a:rPr>
              <a:t> </a:t>
            </a:r>
            <a:r>
              <a:rPr lang="tr-TR" b="1" dirty="0" smtClean="0">
                <a:solidFill>
                  <a:srgbClr val="660066"/>
                </a:solidFill>
                <a:latin typeface="Palatino Linotype"/>
                <a:cs typeface="Palatino Linotype"/>
              </a:rPr>
              <a:t>Ağacı</a:t>
            </a:r>
            <a:r>
              <a:rPr lang="en-US" dirty="0">
                <a:solidFill>
                  <a:srgbClr val="660066"/>
                </a:solidFill>
                <a:latin typeface="Palatino Linotype"/>
                <a:cs typeface="Palatino Linotype"/>
              </a:rPr>
              <a:t/>
            </a:r>
            <a:br>
              <a:rPr lang="en-US" dirty="0">
                <a:solidFill>
                  <a:srgbClr val="660066"/>
                </a:solidFill>
                <a:latin typeface="Palatino Linotype"/>
                <a:cs typeface="Palatino Linotype"/>
              </a:rPr>
            </a:br>
            <a:endParaRPr lang="en-US" dirty="0">
              <a:solidFill>
                <a:srgbClr val="660066"/>
              </a:solidFill>
              <a:latin typeface="Palatino Linotype"/>
              <a:cs typeface="Palatino Linotype"/>
            </a:endParaRPr>
          </a:p>
        </p:txBody>
      </p:sp>
      <p:sp>
        <p:nvSpPr>
          <p:cNvPr id="3" name="Content Placeholder 2"/>
          <p:cNvSpPr>
            <a:spLocks noGrp="1"/>
          </p:cNvSpPr>
          <p:nvPr>
            <p:ph idx="1"/>
          </p:nvPr>
        </p:nvSpPr>
        <p:spPr>
          <a:xfrm>
            <a:off x="457200" y="2552575"/>
            <a:ext cx="8416360" cy="3572478"/>
          </a:xfrm>
        </p:spPr>
        <p:txBody>
          <a:bodyPr>
            <a:normAutofit/>
          </a:bodyPr>
          <a:lstStyle/>
          <a:p>
            <a:pPr marL="0" indent="0" algn="ctr">
              <a:lnSpc>
                <a:spcPct val="120000"/>
              </a:lnSpc>
              <a:buNone/>
            </a:pPr>
            <a:r>
              <a:rPr lang="tr-TR" b="1" i="1" dirty="0" smtClean="0">
                <a:solidFill>
                  <a:srgbClr val="900091"/>
                </a:solidFill>
                <a:latin typeface="Palatino Linotype"/>
                <a:cs typeface="Palatino Linotype"/>
              </a:rPr>
              <a:t>Bazen bizler de bu ağaca benzemiyor muyuz? </a:t>
            </a:r>
            <a:r>
              <a:rPr lang="tr-TR" dirty="0" smtClean="0"/>
              <a:t>Temiz ve çekici görünmede yanlış bir şey olmasa da, cazip bir şapka giymede yanlış bir şey olmasa da, kafalarımızın içinde olan şeyin değerli olması daha önemlidir.</a:t>
            </a:r>
            <a:endParaRPr lang="en-US" dirty="0"/>
          </a:p>
        </p:txBody>
      </p:sp>
    </p:spTree>
    <p:extLst>
      <p:ext uri="{BB962C8B-B14F-4D97-AF65-F5344CB8AC3E}">
        <p14:creationId xmlns:p14="http://schemas.microsoft.com/office/powerpoint/2010/main" val="312007478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EspiritualBeauty_PP4_03.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62676" cy="6858000"/>
          </a:xfrm>
          <a:prstGeom prst="rect">
            <a:avLst/>
          </a:prstGeom>
        </p:spPr>
      </p:pic>
      <p:sp>
        <p:nvSpPr>
          <p:cNvPr id="2" name="Title 1"/>
          <p:cNvSpPr>
            <a:spLocks noGrp="1"/>
          </p:cNvSpPr>
          <p:nvPr>
            <p:ph type="title"/>
          </p:nvPr>
        </p:nvSpPr>
        <p:spPr>
          <a:xfrm>
            <a:off x="457200" y="1077620"/>
            <a:ext cx="8229600" cy="1143000"/>
          </a:xfrm>
        </p:spPr>
        <p:txBody>
          <a:bodyPr/>
          <a:lstStyle/>
          <a:p>
            <a:r>
              <a:rPr lang="tr-TR" b="1" dirty="0" smtClean="0">
                <a:solidFill>
                  <a:srgbClr val="660066"/>
                </a:solidFill>
                <a:latin typeface="Palatino Linotype"/>
                <a:cs typeface="Palatino Linotype"/>
              </a:rPr>
              <a:t>Meyve </a:t>
            </a:r>
            <a:r>
              <a:rPr lang="tr-TR" b="1" i="1" dirty="0" smtClean="0">
                <a:solidFill>
                  <a:srgbClr val="900091"/>
                </a:solidFill>
                <a:latin typeface="Palatino Linotype"/>
                <a:cs typeface="Palatino Linotype"/>
              </a:rPr>
              <a:t>Vermek</a:t>
            </a:r>
            <a:endParaRPr lang="en-US" b="1" dirty="0">
              <a:solidFill>
                <a:srgbClr val="660066"/>
              </a:solidFill>
              <a:latin typeface="Palatino Linotype"/>
              <a:cs typeface="Palatino Linotype"/>
            </a:endParaRPr>
          </a:p>
        </p:txBody>
      </p:sp>
      <p:sp>
        <p:nvSpPr>
          <p:cNvPr id="3" name="Content Placeholder 2"/>
          <p:cNvSpPr>
            <a:spLocks noGrp="1"/>
          </p:cNvSpPr>
          <p:nvPr>
            <p:ph idx="1"/>
          </p:nvPr>
        </p:nvSpPr>
        <p:spPr>
          <a:xfrm>
            <a:off x="550580" y="2160420"/>
            <a:ext cx="8229600" cy="4525963"/>
          </a:xfrm>
        </p:spPr>
        <p:txBody>
          <a:bodyPr>
            <a:normAutofit/>
          </a:bodyPr>
          <a:lstStyle/>
          <a:p>
            <a:pPr marL="0" indent="0" algn="ctr">
              <a:lnSpc>
                <a:spcPct val="130000"/>
              </a:lnSpc>
              <a:buNone/>
            </a:pPr>
            <a:r>
              <a:rPr lang="en-US" dirty="0" smtClean="0"/>
              <a:t>“</a:t>
            </a:r>
            <a:r>
              <a:rPr lang="tr-TR" dirty="0" smtClean="0"/>
              <a:t>Rab, ruhsal aydınlanmada bilgisi ve üstünlüğü olan insanlarla birlikte olduğunda ve onlar Allah’tan aldıkları şeyi bildirdiklerinde meyve veren dallar olurlar. </a:t>
            </a:r>
            <a:r>
              <a:rPr lang="tr-TR" b="1" i="1" dirty="0" smtClean="0">
                <a:solidFill>
                  <a:srgbClr val="900091"/>
                </a:solidFill>
                <a:latin typeface="Palatino Linotype"/>
                <a:cs typeface="Palatino Linotype"/>
              </a:rPr>
              <a:t>Onlar Allah’ın zengin bereketini elde ederler ve meyve üreticisi olurlar.</a:t>
            </a:r>
            <a:r>
              <a:rPr lang="en-US" b="1" i="1" dirty="0" smtClean="0">
                <a:solidFill>
                  <a:srgbClr val="900091"/>
                </a:solidFill>
                <a:latin typeface="Palatino Linotype"/>
                <a:cs typeface="Palatino Linotype"/>
              </a:rPr>
              <a:t>”</a:t>
            </a:r>
            <a:endParaRPr lang="en-US" b="1" i="1" dirty="0">
              <a:solidFill>
                <a:srgbClr val="900091"/>
              </a:solidFill>
              <a:latin typeface="Palatino Linotype"/>
              <a:cs typeface="Palatino Linotype"/>
            </a:endParaRPr>
          </a:p>
        </p:txBody>
      </p:sp>
    </p:spTree>
    <p:extLst>
      <p:ext uri="{BB962C8B-B14F-4D97-AF65-F5344CB8AC3E}">
        <p14:creationId xmlns:p14="http://schemas.microsoft.com/office/powerpoint/2010/main" val="40439462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EspiritualBeauty_PP4_02.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37348"/>
            <a:ext cx="9300406" cy="7040070"/>
          </a:xfrm>
          <a:prstGeom prst="rect">
            <a:avLst/>
          </a:prstGeom>
        </p:spPr>
      </p:pic>
      <p:sp>
        <p:nvSpPr>
          <p:cNvPr id="3" name="Content Placeholder 2"/>
          <p:cNvSpPr>
            <a:spLocks noGrp="1"/>
          </p:cNvSpPr>
          <p:nvPr>
            <p:ph idx="1"/>
          </p:nvPr>
        </p:nvSpPr>
        <p:spPr>
          <a:xfrm>
            <a:off x="260110" y="3451078"/>
            <a:ext cx="8883890" cy="4001975"/>
          </a:xfrm>
        </p:spPr>
        <p:txBody>
          <a:bodyPr>
            <a:normAutofit/>
          </a:bodyPr>
          <a:lstStyle/>
          <a:p>
            <a:pPr marL="0" indent="0" algn="ctr">
              <a:lnSpc>
                <a:spcPct val="120000"/>
              </a:lnSpc>
              <a:buNone/>
            </a:pPr>
            <a:r>
              <a:rPr lang="tr-TR" sz="2800" dirty="0" smtClean="0"/>
              <a:t>Şöyle eklemektedir, </a:t>
            </a:r>
            <a:r>
              <a:rPr lang="en-US" sz="2800" dirty="0" smtClean="0"/>
              <a:t>“</a:t>
            </a:r>
            <a:r>
              <a:rPr lang="tr-TR" sz="2800" dirty="0" smtClean="0"/>
              <a:t>Bunun mutlak bir sonucu olarak</a:t>
            </a:r>
            <a:r>
              <a:rPr lang="en-US" sz="2800" dirty="0" smtClean="0"/>
              <a:t>,” </a:t>
            </a:r>
            <a:r>
              <a:rPr lang="en-US" sz="2800" b="1" i="1" dirty="0" smtClean="0">
                <a:solidFill>
                  <a:srgbClr val="900091"/>
                </a:solidFill>
                <a:latin typeface="Palatino Linotype"/>
                <a:cs typeface="Palatino Linotype"/>
              </a:rPr>
              <a:t> “</a:t>
            </a:r>
            <a:r>
              <a:rPr lang="tr-TR" sz="2800" b="1" i="1" dirty="0" smtClean="0">
                <a:solidFill>
                  <a:srgbClr val="900091"/>
                </a:solidFill>
                <a:latin typeface="Palatino Linotype"/>
                <a:cs typeface="Palatino Linotype"/>
              </a:rPr>
              <a:t>Allah’ın elinde ve Kutsal Ruh’un etkisi altında onlar güçlü erkekler [ve kadınlar] olurlar. </a:t>
            </a:r>
            <a:r>
              <a:rPr lang="tr-TR" sz="2800" dirty="0" smtClean="0"/>
              <a:t>Onlar sürekli dünyaya Allah’ın yüce iyiliğini sergilerler, sadece ruhsal anlamda değil aynı zamanda dünyevi anlamda da.</a:t>
            </a:r>
            <a:r>
              <a:rPr lang="en-US" sz="2800" dirty="0" smtClean="0"/>
              <a:t>”</a:t>
            </a:r>
          </a:p>
          <a:p>
            <a:pPr marL="0" indent="0" algn="ctr">
              <a:lnSpc>
                <a:spcPct val="120000"/>
              </a:lnSpc>
              <a:buNone/>
            </a:pPr>
            <a:r>
              <a:rPr lang="en-US" sz="2800" dirty="0" smtClean="0"/>
              <a:t> S.D.A Bible Commentary, </a:t>
            </a:r>
            <a:r>
              <a:rPr lang="tr-TR" sz="2800" dirty="0" smtClean="0"/>
              <a:t>Cilt</a:t>
            </a:r>
            <a:r>
              <a:rPr lang="en-US" sz="2800" dirty="0" smtClean="0"/>
              <a:t> 5, </a:t>
            </a:r>
            <a:r>
              <a:rPr lang="tr-TR" sz="2800" dirty="0" smtClean="0"/>
              <a:t>S</a:t>
            </a:r>
            <a:r>
              <a:rPr lang="en-US" sz="2800" dirty="0" smtClean="0"/>
              <a:t>. 1097 </a:t>
            </a:r>
            <a:endParaRPr lang="en-US" sz="2800" dirty="0"/>
          </a:p>
        </p:txBody>
      </p:sp>
    </p:spTree>
    <p:extLst>
      <p:ext uri="{BB962C8B-B14F-4D97-AF65-F5344CB8AC3E}">
        <p14:creationId xmlns:p14="http://schemas.microsoft.com/office/powerpoint/2010/main" val="348252103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EspiritualBeauty_PP4_01.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0545" y="-115523"/>
            <a:ext cx="9376034" cy="6973523"/>
          </a:xfrm>
          <a:prstGeom prst="rect">
            <a:avLst/>
          </a:prstGeom>
        </p:spPr>
      </p:pic>
      <p:sp>
        <p:nvSpPr>
          <p:cNvPr id="2" name="Title 1"/>
          <p:cNvSpPr>
            <a:spLocks noGrp="1"/>
          </p:cNvSpPr>
          <p:nvPr>
            <p:ph type="title"/>
          </p:nvPr>
        </p:nvSpPr>
        <p:spPr>
          <a:xfrm>
            <a:off x="457200" y="442704"/>
            <a:ext cx="8229600" cy="1143000"/>
          </a:xfrm>
        </p:spPr>
        <p:txBody>
          <a:bodyPr>
            <a:normAutofit fontScale="90000"/>
          </a:bodyPr>
          <a:lstStyle/>
          <a:p>
            <a:r>
              <a:rPr lang="en-US" b="1" dirty="0" smtClean="0">
                <a:solidFill>
                  <a:srgbClr val="660066"/>
                </a:solidFill>
                <a:latin typeface="Palatino Linotype"/>
                <a:cs typeface="Palatino Linotype"/>
              </a:rPr>
              <a:t>Ester’</a:t>
            </a:r>
            <a:r>
              <a:rPr lang="tr-TR" b="1" dirty="0" smtClean="0">
                <a:solidFill>
                  <a:srgbClr val="660066"/>
                </a:solidFill>
                <a:latin typeface="Palatino Linotype"/>
                <a:cs typeface="Palatino Linotype"/>
              </a:rPr>
              <a:t>in</a:t>
            </a:r>
            <a:r>
              <a:rPr lang="en-US" b="1" dirty="0" smtClean="0">
                <a:solidFill>
                  <a:srgbClr val="660066"/>
                </a:solidFill>
                <a:latin typeface="Palatino Linotype"/>
                <a:cs typeface="Palatino Linotype"/>
              </a:rPr>
              <a:t> </a:t>
            </a:r>
            <a:r>
              <a:rPr lang="tr-TR" b="1" i="1" dirty="0" smtClean="0">
                <a:solidFill>
                  <a:srgbClr val="900091"/>
                </a:solidFill>
                <a:latin typeface="Palatino Linotype"/>
                <a:cs typeface="Palatino Linotype"/>
              </a:rPr>
              <a:t>Örneği</a:t>
            </a:r>
            <a:r>
              <a:rPr lang="en-US" dirty="0">
                <a:solidFill>
                  <a:srgbClr val="900091"/>
                </a:solidFill>
                <a:latin typeface="Palatino Linotype"/>
                <a:cs typeface="Palatino Linotype"/>
              </a:rPr>
              <a:t/>
            </a:r>
            <a:br>
              <a:rPr lang="en-US" dirty="0">
                <a:solidFill>
                  <a:srgbClr val="900091"/>
                </a:solidFill>
                <a:latin typeface="Palatino Linotype"/>
                <a:cs typeface="Palatino Linotype"/>
              </a:rPr>
            </a:br>
            <a:endParaRPr lang="en-US" dirty="0">
              <a:solidFill>
                <a:srgbClr val="900091"/>
              </a:solidFill>
              <a:latin typeface="Palatino Linotype"/>
              <a:cs typeface="Palatino Linotype"/>
            </a:endParaRPr>
          </a:p>
        </p:txBody>
      </p:sp>
      <p:pic>
        <p:nvPicPr>
          <p:cNvPr id="4" name="Content Placeholder 3"/>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r="-444"/>
          <a:stretch/>
        </p:blipFill>
        <p:spPr>
          <a:xfrm>
            <a:off x="784356" y="1317126"/>
            <a:ext cx="7724660" cy="512649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6981417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EspiritualBeauty_PP4_02.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37348"/>
            <a:ext cx="9300406" cy="7040070"/>
          </a:xfrm>
          <a:prstGeom prst="rect">
            <a:avLst/>
          </a:prstGeom>
        </p:spPr>
      </p:pic>
      <p:sp>
        <p:nvSpPr>
          <p:cNvPr id="3" name="Content Placeholder 2"/>
          <p:cNvSpPr>
            <a:spLocks noGrp="1"/>
          </p:cNvSpPr>
          <p:nvPr>
            <p:ph idx="1"/>
          </p:nvPr>
        </p:nvSpPr>
        <p:spPr>
          <a:xfrm>
            <a:off x="1301263" y="3798528"/>
            <a:ext cx="6774078" cy="2918890"/>
          </a:xfrm>
        </p:spPr>
        <p:txBody>
          <a:bodyPr>
            <a:noAutofit/>
          </a:bodyPr>
          <a:lstStyle/>
          <a:p>
            <a:pPr marL="0" indent="0" algn="ctr">
              <a:buNone/>
            </a:pPr>
            <a:r>
              <a:rPr lang="tr-TR" sz="4400" b="1" dirty="0" smtClean="0"/>
              <a:t>Kabiliyetler</a:t>
            </a:r>
            <a:r>
              <a:rPr lang="tr-TR" sz="4400" dirty="0" smtClean="0"/>
              <a:t>, </a:t>
            </a:r>
            <a:r>
              <a:rPr lang="tr-TR" sz="4400" b="1" dirty="0" smtClean="0"/>
              <a:t>nitelikler</a:t>
            </a:r>
            <a:r>
              <a:rPr lang="tr-TR" sz="4400" dirty="0" smtClean="0"/>
              <a:t> ve </a:t>
            </a:r>
            <a:r>
              <a:rPr lang="tr-TR" sz="4400" b="1" dirty="0" smtClean="0"/>
              <a:t>şahsi özelliklerin</a:t>
            </a:r>
            <a:r>
              <a:rPr lang="tr-TR" sz="4400" dirty="0" smtClean="0"/>
              <a:t> </a:t>
            </a:r>
            <a:r>
              <a:rPr lang="tr-TR" sz="4400" i="1" dirty="0" smtClean="0">
                <a:solidFill>
                  <a:srgbClr val="900091"/>
                </a:solidFill>
                <a:latin typeface="Palatino Linotype"/>
                <a:cs typeface="Palatino Linotype"/>
              </a:rPr>
              <a:t>hepsi, </a:t>
            </a:r>
            <a:r>
              <a:rPr lang="tr-TR" sz="4400" i="1" dirty="0">
                <a:solidFill>
                  <a:srgbClr val="900091"/>
                </a:solidFill>
                <a:latin typeface="Palatino Linotype"/>
                <a:cs typeface="Palatino Linotype"/>
              </a:rPr>
              <a:t>O’nun uğrunda kullanılması için Allah’tan gelir</a:t>
            </a:r>
            <a:r>
              <a:rPr lang="tr-TR" sz="4400" i="1" dirty="0" smtClean="0">
                <a:solidFill>
                  <a:srgbClr val="900091"/>
                </a:solidFill>
                <a:latin typeface="Palatino Linotype"/>
                <a:cs typeface="Palatino Linotype"/>
              </a:rPr>
              <a:t>.</a:t>
            </a:r>
            <a:r>
              <a:rPr lang="en-US" sz="4400" i="1" dirty="0" smtClean="0">
                <a:solidFill>
                  <a:srgbClr val="900091"/>
                </a:solidFill>
                <a:latin typeface="Palatino Linotype"/>
                <a:cs typeface="Palatino Linotype"/>
              </a:rPr>
              <a:t> </a:t>
            </a:r>
            <a:endParaRPr lang="en-US" sz="4400" i="1" dirty="0">
              <a:solidFill>
                <a:srgbClr val="900091"/>
              </a:solidFill>
              <a:latin typeface="Palatino Linotype"/>
              <a:cs typeface="Palatino Linotype"/>
            </a:endParaRPr>
          </a:p>
        </p:txBody>
      </p:sp>
    </p:spTree>
    <p:extLst>
      <p:ext uri="{BB962C8B-B14F-4D97-AF65-F5344CB8AC3E}">
        <p14:creationId xmlns:p14="http://schemas.microsoft.com/office/powerpoint/2010/main" val="1608591527"/>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EspiritualBeauty_PP4_02.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37348"/>
            <a:ext cx="9300406" cy="7040070"/>
          </a:xfrm>
          <a:prstGeom prst="rect">
            <a:avLst/>
          </a:prstGeom>
        </p:spPr>
      </p:pic>
      <p:sp>
        <p:nvSpPr>
          <p:cNvPr id="3" name="Content Placeholder 2"/>
          <p:cNvSpPr>
            <a:spLocks noGrp="1"/>
          </p:cNvSpPr>
          <p:nvPr>
            <p:ph idx="1"/>
          </p:nvPr>
        </p:nvSpPr>
        <p:spPr>
          <a:xfrm>
            <a:off x="307792" y="3693571"/>
            <a:ext cx="8843206" cy="3164429"/>
          </a:xfrm>
        </p:spPr>
        <p:txBody>
          <a:bodyPr>
            <a:normAutofit fontScale="92500"/>
          </a:bodyPr>
          <a:lstStyle/>
          <a:p>
            <a:pPr marL="0" indent="0" algn="ctr">
              <a:lnSpc>
                <a:spcPct val="110000"/>
              </a:lnSpc>
              <a:buNone/>
            </a:pPr>
            <a:r>
              <a:rPr lang="tr-TR" i="1" dirty="0" smtClean="0">
                <a:solidFill>
                  <a:srgbClr val="900091"/>
                </a:solidFill>
                <a:latin typeface="Palatino Linotype"/>
                <a:cs typeface="Palatino Linotype"/>
              </a:rPr>
              <a:t>Allah, her şeyini verecek, hizmetkâr bir liderlik çağrısına yanıt verecek kadınları çağırmaktadır. </a:t>
            </a:r>
            <a:r>
              <a:rPr lang="tr-TR" dirty="0" smtClean="0"/>
              <a:t>Lütuf armağanı aracılığıyla Allah bugün bizleri davasını üstlenmeye çağırmaktadır, kilisemiz bizleri insanlık adına daha büyük bir hizmet vermeye çağırmaktadır ve dünya bizleri şefkate çağırmaktadır.</a:t>
            </a:r>
            <a:endParaRPr lang="en-US" dirty="0"/>
          </a:p>
        </p:txBody>
      </p:sp>
    </p:spTree>
    <p:extLst>
      <p:ext uri="{BB962C8B-B14F-4D97-AF65-F5344CB8AC3E}">
        <p14:creationId xmlns:p14="http://schemas.microsoft.com/office/powerpoint/2010/main" val="2075967407"/>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EspiritualBeauty_PP4_02.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70026"/>
            <a:ext cx="9300406" cy="7040070"/>
          </a:xfrm>
          <a:prstGeom prst="rect">
            <a:avLst/>
          </a:prstGeom>
        </p:spPr>
      </p:pic>
      <p:sp>
        <p:nvSpPr>
          <p:cNvPr id="3" name="Content Placeholder 2"/>
          <p:cNvSpPr>
            <a:spLocks noGrp="1"/>
          </p:cNvSpPr>
          <p:nvPr>
            <p:ph idx="1"/>
          </p:nvPr>
        </p:nvSpPr>
        <p:spPr>
          <a:xfrm>
            <a:off x="681312" y="3830207"/>
            <a:ext cx="8229600" cy="2153259"/>
          </a:xfrm>
        </p:spPr>
        <p:txBody>
          <a:bodyPr>
            <a:noAutofit/>
          </a:bodyPr>
          <a:lstStyle/>
          <a:p>
            <a:pPr marL="0" indent="0" algn="ctr">
              <a:buNone/>
            </a:pPr>
            <a:r>
              <a:rPr lang="tr-TR" sz="4000" dirty="0" smtClean="0"/>
              <a:t>Geçmişte ne yapmış olursak olalım, </a:t>
            </a:r>
            <a:r>
              <a:rPr lang="tr-TR" sz="4000" i="1" dirty="0" smtClean="0">
                <a:solidFill>
                  <a:srgbClr val="900091"/>
                </a:solidFill>
                <a:latin typeface="Palatino Linotype"/>
                <a:cs typeface="Palatino Linotype"/>
              </a:rPr>
              <a:t>yapacak</a:t>
            </a:r>
            <a:r>
              <a:rPr lang="tr-TR" sz="4000" dirty="0" smtClean="0"/>
              <a:t> </a:t>
            </a:r>
            <a:r>
              <a:rPr lang="tr-TR" sz="4000" i="1" dirty="0" smtClean="0">
                <a:solidFill>
                  <a:srgbClr val="900091"/>
                </a:solidFill>
                <a:latin typeface="Palatino Linotype"/>
                <a:cs typeface="Palatino Linotype"/>
              </a:rPr>
              <a:t>çok daha büyük bir işimiz vardır</a:t>
            </a:r>
            <a:r>
              <a:rPr lang="en-US" sz="4000" i="1" dirty="0" smtClean="0">
                <a:solidFill>
                  <a:srgbClr val="900091"/>
                </a:solidFill>
                <a:latin typeface="Palatino Linotype"/>
                <a:cs typeface="Palatino Linotype"/>
              </a:rPr>
              <a:t>—</a:t>
            </a:r>
            <a:r>
              <a:rPr lang="tr-TR" sz="4000" i="1" dirty="0" smtClean="0">
                <a:solidFill>
                  <a:srgbClr val="900091"/>
                </a:solidFill>
                <a:latin typeface="Palatino Linotype"/>
                <a:cs typeface="Palatino Linotype"/>
              </a:rPr>
              <a:t>bugün ve gelecekte</a:t>
            </a:r>
            <a:r>
              <a:rPr lang="en-US" sz="4000" i="1" dirty="0" smtClean="0">
                <a:solidFill>
                  <a:srgbClr val="900091"/>
                </a:solidFill>
                <a:latin typeface="Palatino Linotype"/>
                <a:cs typeface="Palatino Linotype"/>
              </a:rPr>
              <a:t>.</a:t>
            </a:r>
            <a:endParaRPr lang="en-US" sz="4000" i="1" dirty="0">
              <a:solidFill>
                <a:srgbClr val="900091"/>
              </a:solidFill>
              <a:latin typeface="Palatino Linotype"/>
              <a:cs typeface="Palatino Linotype"/>
            </a:endParaRPr>
          </a:p>
        </p:txBody>
      </p:sp>
    </p:spTree>
    <p:extLst>
      <p:ext uri="{BB962C8B-B14F-4D97-AF65-F5344CB8AC3E}">
        <p14:creationId xmlns:p14="http://schemas.microsoft.com/office/powerpoint/2010/main" val="225697598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EspiritualBeauty_PP4_02.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37348"/>
            <a:ext cx="9300406" cy="7040070"/>
          </a:xfrm>
          <a:prstGeom prst="rect">
            <a:avLst/>
          </a:prstGeom>
        </p:spPr>
      </p:pic>
      <p:sp>
        <p:nvSpPr>
          <p:cNvPr id="3" name="Content Placeholder 2"/>
          <p:cNvSpPr>
            <a:spLocks noGrp="1"/>
          </p:cNvSpPr>
          <p:nvPr>
            <p:ph idx="1"/>
          </p:nvPr>
        </p:nvSpPr>
        <p:spPr>
          <a:xfrm>
            <a:off x="147261" y="3070335"/>
            <a:ext cx="8996739" cy="4525963"/>
          </a:xfrm>
        </p:spPr>
        <p:txBody>
          <a:bodyPr>
            <a:normAutofit/>
          </a:bodyPr>
          <a:lstStyle/>
          <a:p>
            <a:pPr marL="0" indent="0" algn="ctr">
              <a:lnSpc>
                <a:spcPct val="120000"/>
              </a:lnSpc>
              <a:buNone/>
            </a:pPr>
            <a:r>
              <a:rPr lang="tr-TR" dirty="0" smtClean="0"/>
              <a:t>Eğer istersek Allah için asil bir iş yapabiliriz. Kadınlar sahip olduğu gücü bilmiyor… </a:t>
            </a:r>
            <a:r>
              <a:rPr lang="tr-TR" b="1" i="1" dirty="0" smtClean="0">
                <a:solidFill>
                  <a:srgbClr val="900091"/>
                </a:solidFill>
                <a:latin typeface="Palatino Linotype"/>
                <a:cs typeface="Palatino Linotype"/>
              </a:rPr>
              <a:t>Kadın için daha yüce bir gaye, daha büyük bir kader vardır</a:t>
            </a:r>
            <a:r>
              <a:rPr lang="en-US" b="1" i="1" dirty="0" smtClean="0">
                <a:solidFill>
                  <a:srgbClr val="900091"/>
                </a:solidFill>
                <a:latin typeface="Palatino Linotype"/>
                <a:cs typeface="Palatino Linotype"/>
              </a:rPr>
              <a:t>. </a:t>
            </a:r>
            <a:r>
              <a:rPr lang="tr-TR" i="1" dirty="0" smtClean="0">
                <a:solidFill>
                  <a:srgbClr val="900091"/>
                </a:solidFill>
                <a:latin typeface="Palatino Linotype"/>
                <a:cs typeface="Palatino Linotype"/>
              </a:rPr>
              <a:t>O güç-</a:t>
            </a:r>
            <a:r>
              <a:rPr lang="tr-TR" i="1" dirty="0" err="1" smtClean="0">
                <a:solidFill>
                  <a:srgbClr val="900091"/>
                </a:solidFill>
                <a:latin typeface="Palatino Linotype"/>
                <a:cs typeface="Palatino Linotype"/>
              </a:rPr>
              <a:t>lerini</a:t>
            </a:r>
            <a:r>
              <a:rPr lang="tr-TR" i="1" dirty="0" smtClean="0">
                <a:solidFill>
                  <a:srgbClr val="900091"/>
                </a:solidFill>
                <a:latin typeface="Palatino Linotype"/>
                <a:cs typeface="Palatino Linotype"/>
              </a:rPr>
              <a:t> geliştirmeli ve artırmalıdır, zira Allah onları ebedi yıkımdan ruhları kurtarma işinde kullanabilir.</a:t>
            </a:r>
            <a:r>
              <a:rPr lang="en-US" i="1" dirty="0" smtClean="0">
                <a:solidFill>
                  <a:srgbClr val="900091"/>
                </a:solidFill>
                <a:latin typeface="Palatino Linotype"/>
                <a:cs typeface="Palatino Linotype"/>
              </a:rPr>
              <a:t>”</a:t>
            </a:r>
            <a:r>
              <a:rPr lang="en-US" sz="2800" dirty="0" smtClean="0"/>
              <a:t>—Testimonies, </a:t>
            </a:r>
            <a:r>
              <a:rPr lang="tr-TR" sz="2800" dirty="0" smtClean="0"/>
              <a:t>Cilt </a:t>
            </a:r>
            <a:r>
              <a:rPr lang="en-US" sz="2800" dirty="0" smtClean="0"/>
              <a:t>4, </a:t>
            </a:r>
            <a:r>
              <a:rPr lang="tr-TR" sz="2800" dirty="0" smtClean="0"/>
              <a:t>S</a:t>
            </a:r>
            <a:r>
              <a:rPr lang="en-US" sz="2800" dirty="0" smtClean="0"/>
              <a:t>. 642</a:t>
            </a:r>
            <a:endParaRPr lang="en-US" sz="2800" dirty="0"/>
          </a:p>
          <a:p>
            <a:pPr marL="0" indent="0" algn="ctr">
              <a:lnSpc>
                <a:spcPct val="120000"/>
              </a:lnSpc>
              <a:buNone/>
            </a:pPr>
            <a:endParaRPr lang="en-US" dirty="0"/>
          </a:p>
        </p:txBody>
      </p:sp>
    </p:spTree>
    <p:extLst>
      <p:ext uri="{BB962C8B-B14F-4D97-AF65-F5344CB8AC3E}">
        <p14:creationId xmlns:p14="http://schemas.microsoft.com/office/powerpoint/2010/main" val="2158072293"/>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EspiritualBeauty_PP4_03.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1"/>
            <a:ext cx="9281732" cy="6858000"/>
          </a:xfrm>
          <a:prstGeom prst="rect">
            <a:avLst/>
          </a:prstGeom>
        </p:spPr>
      </p:pic>
      <p:sp>
        <p:nvSpPr>
          <p:cNvPr id="2" name="Title 1"/>
          <p:cNvSpPr>
            <a:spLocks noGrp="1"/>
          </p:cNvSpPr>
          <p:nvPr>
            <p:ph type="title"/>
          </p:nvPr>
        </p:nvSpPr>
        <p:spPr>
          <a:xfrm>
            <a:off x="718664" y="1264360"/>
            <a:ext cx="8229600" cy="1143000"/>
          </a:xfrm>
        </p:spPr>
        <p:txBody>
          <a:bodyPr>
            <a:normAutofit fontScale="90000"/>
          </a:bodyPr>
          <a:lstStyle/>
          <a:p>
            <a:r>
              <a:rPr lang="tr-TR" b="1" i="1" dirty="0" smtClean="0">
                <a:solidFill>
                  <a:srgbClr val="660066"/>
                </a:solidFill>
                <a:latin typeface="Palatino Linotype"/>
                <a:cs typeface="Palatino Linotype"/>
              </a:rPr>
              <a:t>Doğru</a:t>
            </a:r>
            <a:r>
              <a:rPr lang="en-US" b="1" i="1" dirty="0" smtClean="0">
                <a:solidFill>
                  <a:srgbClr val="660066"/>
                </a:solidFill>
                <a:latin typeface="Palatino Linotype"/>
                <a:cs typeface="Palatino Linotype"/>
              </a:rPr>
              <a:t> </a:t>
            </a:r>
            <a:r>
              <a:rPr lang="tr-TR" b="1" i="1" dirty="0" smtClean="0">
                <a:solidFill>
                  <a:srgbClr val="660066"/>
                </a:solidFill>
                <a:latin typeface="Palatino Linotype"/>
                <a:cs typeface="Palatino Linotype"/>
              </a:rPr>
              <a:t>Kıyafet</a:t>
            </a:r>
            <a:r>
              <a:rPr lang="en-US" dirty="0">
                <a:solidFill>
                  <a:srgbClr val="660066"/>
                </a:solidFill>
                <a:latin typeface="Palatino Linotype"/>
                <a:cs typeface="Palatino Linotype"/>
              </a:rPr>
              <a:t/>
            </a:r>
            <a:br>
              <a:rPr lang="en-US" dirty="0">
                <a:solidFill>
                  <a:srgbClr val="660066"/>
                </a:solidFill>
                <a:latin typeface="Palatino Linotype"/>
                <a:cs typeface="Palatino Linotype"/>
              </a:rPr>
            </a:br>
            <a:endParaRPr lang="en-US" dirty="0">
              <a:solidFill>
                <a:srgbClr val="660066"/>
              </a:solidFill>
              <a:latin typeface="Palatino Linotype"/>
              <a:cs typeface="Palatino Linotype"/>
            </a:endParaRPr>
          </a:p>
        </p:txBody>
      </p:sp>
      <p:sp>
        <p:nvSpPr>
          <p:cNvPr id="3" name="Content Placeholder 2"/>
          <p:cNvSpPr>
            <a:spLocks noGrp="1"/>
          </p:cNvSpPr>
          <p:nvPr>
            <p:ph idx="1"/>
          </p:nvPr>
        </p:nvSpPr>
        <p:spPr>
          <a:xfrm>
            <a:off x="587932" y="2123072"/>
            <a:ext cx="8229600" cy="4525963"/>
          </a:xfrm>
        </p:spPr>
        <p:txBody>
          <a:bodyPr>
            <a:normAutofit/>
          </a:bodyPr>
          <a:lstStyle/>
          <a:p>
            <a:pPr marL="0" indent="0" algn="ctr">
              <a:lnSpc>
                <a:spcPct val="120000"/>
              </a:lnSpc>
              <a:buNone/>
            </a:pPr>
            <a:r>
              <a:rPr lang="tr-TR" dirty="0" smtClean="0"/>
              <a:t>Ortama uygun bir şekilde giyindin mi? Daha büyük bir hizmete ilerlerken Efesliler 6’daki tasarıma göre kuşandın mı? </a:t>
            </a:r>
            <a:r>
              <a:rPr lang="tr-TR" i="1" dirty="0" smtClean="0">
                <a:solidFill>
                  <a:srgbClr val="900091"/>
                </a:solidFill>
                <a:latin typeface="Palatino Linotype"/>
                <a:cs typeface="Palatino Linotype"/>
              </a:rPr>
              <a:t>Böyle bir kuşanma günlük özeni gerektirir ve biliyorsun ki bu oldukça pahalıdır. </a:t>
            </a:r>
            <a:r>
              <a:rPr lang="tr-TR" dirty="0" smtClean="0"/>
              <a:t>Sınırlı araçları ve etkisi olan sıradan kadınlar olarak bizler nasıl bu kuşanma standardını elde edip sürdürebiliriz?</a:t>
            </a:r>
            <a:endParaRPr lang="en-US" dirty="0"/>
          </a:p>
        </p:txBody>
      </p:sp>
    </p:spTree>
    <p:extLst>
      <p:ext uri="{BB962C8B-B14F-4D97-AF65-F5344CB8AC3E}">
        <p14:creationId xmlns:p14="http://schemas.microsoft.com/office/powerpoint/2010/main" val="2060665954"/>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EspiritualBeauty_PP4_02.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37348"/>
            <a:ext cx="9300406" cy="7040070"/>
          </a:xfrm>
          <a:prstGeom prst="rect">
            <a:avLst/>
          </a:prstGeom>
        </p:spPr>
      </p:pic>
      <p:sp>
        <p:nvSpPr>
          <p:cNvPr id="3" name="Content Placeholder 2"/>
          <p:cNvSpPr>
            <a:spLocks noGrp="1"/>
          </p:cNvSpPr>
          <p:nvPr>
            <p:ph idx="1"/>
          </p:nvPr>
        </p:nvSpPr>
        <p:spPr>
          <a:xfrm>
            <a:off x="894868" y="3525326"/>
            <a:ext cx="8033499" cy="3535129"/>
          </a:xfrm>
        </p:spPr>
        <p:txBody>
          <a:bodyPr>
            <a:normAutofit/>
          </a:bodyPr>
          <a:lstStyle/>
          <a:p>
            <a:pPr marL="0" indent="0" algn="ctr" hangingPunct="0">
              <a:buNone/>
            </a:pPr>
            <a:r>
              <a:rPr lang="en-US" dirty="0" smtClean="0"/>
              <a:t>“</a:t>
            </a:r>
            <a:r>
              <a:rPr lang="tr-TR" dirty="0" smtClean="0"/>
              <a:t>Kadınlar, düşmüş kadınlar düşüncenin yenilenmesiyle değişebilirler ve böylece ‘Tanrı’nın iyi, beğenilir ve yetkin isteğinin ne olduğunu ayırt edebilirler’. Bunu nasıl ayırt edebilir? Kutsal Ruh’un zihnine, ruhuna, kalbine ve karakterine hakim olmasıyla.</a:t>
            </a:r>
            <a:r>
              <a:rPr lang="en-US" dirty="0" smtClean="0"/>
              <a:t>  </a:t>
            </a:r>
            <a:endParaRPr lang="en-US" dirty="0"/>
          </a:p>
        </p:txBody>
      </p:sp>
    </p:spTree>
    <p:extLst>
      <p:ext uri="{BB962C8B-B14F-4D97-AF65-F5344CB8AC3E}">
        <p14:creationId xmlns:p14="http://schemas.microsoft.com/office/powerpoint/2010/main" val="2756879737"/>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EspiritualBeauty_PP4_02.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37348"/>
            <a:ext cx="9300406" cy="7040070"/>
          </a:xfrm>
          <a:prstGeom prst="rect">
            <a:avLst/>
          </a:prstGeom>
        </p:spPr>
      </p:pic>
      <p:sp>
        <p:nvSpPr>
          <p:cNvPr id="3" name="Content Placeholder 2"/>
          <p:cNvSpPr>
            <a:spLocks noGrp="1"/>
          </p:cNvSpPr>
          <p:nvPr>
            <p:ph idx="1"/>
          </p:nvPr>
        </p:nvSpPr>
        <p:spPr>
          <a:xfrm>
            <a:off x="105508" y="3684304"/>
            <a:ext cx="9038492" cy="2209275"/>
          </a:xfrm>
        </p:spPr>
        <p:txBody>
          <a:bodyPr>
            <a:noAutofit/>
          </a:bodyPr>
          <a:lstStyle/>
          <a:p>
            <a:pPr marL="0" indent="0" algn="ctr" hangingPunct="0">
              <a:buNone/>
            </a:pPr>
            <a:r>
              <a:rPr lang="en-US" sz="4000" i="1" dirty="0" smtClean="0">
                <a:latin typeface="Palatino Linotype"/>
                <a:cs typeface="Palatino Linotype"/>
              </a:rPr>
              <a:t>“</a:t>
            </a:r>
            <a:r>
              <a:rPr lang="en-US" sz="4000" dirty="0" smtClean="0"/>
              <a:t>Ellen White </a:t>
            </a:r>
            <a:r>
              <a:rPr lang="tr-TR" sz="4000" dirty="0" smtClean="0"/>
              <a:t>der ki</a:t>
            </a:r>
            <a:r>
              <a:rPr lang="en-US" sz="4000" dirty="0" smtClean="0"/>
              <a:t>, </a:t>
            </a:r>
            <a:r>
              <a:rPr lang="tr-TR" sz="4000" i="1" dirty="0" smtClean="0">
                <a:solidFill>
                  <a:srgbClr val="900091"/>
                </a:solidFill>
                <a:latin typeface="Palatino Linotype"/>
                <a:cs typeface="Palatino Linotype"/>
              </a:rPr>
              <a:t>’Bizler dünyaya, meleklere ve insanlara seyirlik oyun olduk</a:t>
            </a:r>
            <a:r>
              <a:rPr lang="en-US" sz="4000" i="1" dirty="0" smtClean="0">
                <a:solidFill>
                  <a:srgbClr val="900091"/>
                </a:solidFill>
                <a:latin typeface="Palatino Linotype"/>
                <a:cs typeface="Palatino Linotype"/>
              </a:rPr>
              <a:t>.</a:t>
            </a:r>
            <a:r>
              <a:rPr lang="tr-TR" sz="4000" i="1" dirty="0" smtClean="0">
                <a:solidFill>
                  <a:srgbClr val="900091"/>
                </a:solidFill>
                <a:latin typeface="Palatino Linotype"/>
                <a:cs typeface="Palatino Linotype"/>
              </a:rPr>
              <a:t>’ </a:t>
            </a:r>
            <a:r>
              <a:rPr lang="en-US" sz="4000" i="1" dirty="0" smtClean="0">
                <a:solidFill>
                  <a:srgbClr val="900091"/>
                </a:solidFill>
                <a:latin typeface="Palatino Linotype"/>
                <a:cs typeface="Palatino Linotype"/>
              </a:rPr>
              <a:t>”</a:t>
            </a:r>
            <a:r>
              <a:rPr lang="en-US" sz="2800" i="1" dirty="0" smtClean="0">
                <a:solidFill>
                  <a:srgbClr val="900091"/>
                </a:solidFill>
                <a:latin typeface="Palatino Linotype"/>
                <a:cs typeface="Palatino Linotype"/>
              </a:rPr>
              <a:t> </a:t>
            </a:r>
            <a:r>
              <a:rPr lang="en-US" sz="2800" dirty="0" smtClean="0"/>
              <a:t>(</a:t>
            </a:r>
            <a:r>
              <a:rPr lang="tr-TR" sz="2800" dirty="0" smtClean="0"/>
              <a:t>Şüphesiz bunu kadınları kastederek yazmıştı</a:t>
            </a:r>
            <a:r>
              <a:rPr lang="en-US" sz="2800" dirty="0" smtClean="0"/>
              <a:t>!)</a:t>
            </a:r>
          </a:p>
          <a:p>
            <a:pPr marL="0" indent="0" algn="ctr" hangingPunct="0">
              <a:buNone/>
            </a:pPr>
            <a:r>
              <a:rPr lang="en-US" sz="2800" i="1" dirty="0" smtClean="0"/>
              <a:t>Our High Calling</a:t>
            </a:r>
            <a:r>
              <a:rPr lang="en-US" sz="2800" dirty="0" smtClean="0"/>
              <a:t>, </a:t>
            </a:r>
            <a:r>
              <a:rPr lang="tr-TR" sz="2800" dirty="0" smtClean="0"/>
              <a:t>S</a:t>
            </a:r>
            <a:r>
              <a:rPr lang="en-US" sz="2800" dirty="0" smtClean="0"/>
              <a:t>. 106</a:t>
            </a:r>
          </a:p>
          <a:p>
            <a:pPr marL="0" indent="0" algn="ctr">
              <a:buNone/>
            </a:pPr>
            <a:endParaRPr lang="en-US" sz="4000" dirty="0"/>
          </a:p>
        </p:txBody>
      </p:sp>
    </p:spTree>
    <p:extLst>
      <p:ext uri="{BB962C8B-B14F-4D97-AF65-F5344CB8AC3E}">
        <p14:creationId xmlns:p14="http://schemas.microsoft.com/office/powerpoint/2010/main" val="2720362857"/>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EspiritualBeauty_PP4_02.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37348"/>
            <a:ext cx="9300406" cy="7040070"/>
          </a:xfrm>
          <a:prstGeom prst="rect">
            <a:avLst/>
          </a:prstGeom>
        </p:spPr>
      </p:pic>
      <p:sp>
        <p:nvSpPr>
          <p:cNvPr id="3" name="Content Placeholder 2"/>
          <p:cNvSpPr>
            <a:spLocks noGrp="1"/>
          </p:cNvSpPr>
          <p:nvPr>
            <p:ph idx="1"/>
          </p:nvPr>
        </p:nvSpPr>
        <p:spPr>
          <a:xfrm>
            <a:off x="289116" y="3338374"/>
            <a:ext cx="8843206" cy="3529381"/>
          </a:xfrm>
        </p:spPr>
        <p:txBody>
          <a:bodyPr>
            <a:normAutofit fontScale="92500" lnSpcReduction="10000"/>
          </a:bodyPr>
          <a:lstStyle/>
          <a:p>
            <a:pPr marL="0" indent="0" algn="ctr">
              <a:lnSpc>
                <a:spcPct val="130000"/>
              </a:lnSpc>
              <a:buNone/>
            </a:pPr>
            <a:r>
              <a:rPr lang="en-US" dirty="0" smtClean="0"/>
              <a:t>“</a:t>
            </a:r>
            <a:r>
              <a:rPr lang="tr-TR" dirty="0" smtClean="0"/>
              <a:t>Gerçek iş, Kutsal Ruh tarafından insan karakteri üzerinde gerçekleştirilir ve bunun meyveleri görülebilir. </a:t>
            </a:r>
            <a:r>
              <a:rPr lang="tr-TR" i="1" dirty="0" smtClean="0">
                <a:solidFill>
                  <a:srgbClr val="900091"/>
                </a:solidFill>
                <a:latin typeface="Palatino Linotype"/>
                <a:cs typeface="Palatino Linotype"/>
              </a:rPr>
              <a:t>İyi ağacın iyi meyveler vermesi gibi, aslında Allah’ın bahçesinde ekilmiş olan ağaç da ebedi yaşam verecek iyi meyveler üretecektir.</a:t>
            </a:r>
            <a:r>
              <a:rPr lang="en-US" i="1" dirty="0" smtClean="0">
                <a:solidFill>
                  <a:srgbClr val="900091"/>
                </a:solidFill>
              </a:rPr>
              <a:t>”</a:t>
            </a:r>
          </a:p>
          <a:p>
            <a:pPr marL="0" indent="0" algn="ctr">
              <a:lnSpc>
                <a:spcPct val="130000"/>
              </a:lnSpc>
              <a:buNone/>
            </a:pPr>
            <a:r>
              <a:rPr lang="en-US" sz="2600" dirty="0" smtClean="0"/>
              <a:t>Ye</a:t>
            </a:r>
            <a:r>
              <a:rPr lang="en-US" sz="2600" dirty="0" smtClean="0">
                <a:effectLst/>
              </a:rPr>
              <a:t> Shall Receive Power, </a:t>
            </a:r>
            <a:r>
              <a:rPr lang="tr-TR" sz="2600" dirty="0" smtClean="0">
                <a:effectLst/>
              </a:rPr>
              <a:t>S</a:t>
            </a:r>
            <a:r>
              <a:rPr lang="en-US" sz="2600" dirty="0" smtClean="0">
                <a:effectLst/>
              </a:rPr>
              <a:t>. 50</a:t>
            </a:r>
            <a:endParaRPr lang="en-US" sz="2600" dirty="0"/>
          </a:p>
        </p:txBody>
      </p:sp>
    </p:spTree>
    <p:extLst>
      <p:ext uri="{BB962C8B-B14F-4D97-AF65-F5344CB8AC3E}">
        <p14:creationId xmlns:p14="http://schemas.microsoft.com/office/powerpoint/2010/main" val="2224113062"/>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EspiritualBeauty_PP4_02.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37348"/>
            <a:ext cx="9300406" cy="7040070"/>
          </a:xfrm>
          <a:prstGeom prst="rect">
            <a:avLst/>
          </a:prstGeom>
        </p:spPr>
      </p:pic>
      <p:sp>
        <p:nvSpPr>
          <p:cNvPr id="3" name="Content Placeholder 2"/>
          <p:cNvSpPr>
            <a:spLocks noGrp="1"/>
          </p:cNvSpPr>
          <p:nvPr>
            <p:ph idx="1"/>
          </p:nvPr>
        </p:nvSpPr>
        <p:spPr>
          <a:xfrm>
            <a:off x="625284" y="3595762"/>
            <a:ext cx="8229600" cy="3255021"/>
          </a:xfrm>
        </p:spPr>
        <p:txBody>
          <a:bodyPr>
            <a:normAutofit/>
          </a:bodyPr>
          <a:lstStyle/>
          <a:p>
            <a:pPr marL="0" indent="0" algn="ctr">
              <a:lnSpc>
                <a:spcPct val="120000"/>
              </a:lnSpc>
              <a:buNone/>
            </a:pPr>
            <a:r>
              <a:rPr lang="en-US" dirty="0"/>
              <a:t>“</a:t>
            </a:r>
            <a:r>
              <a:rPr lang="en-US" dirty="0" err="1"/>
              <a:t>Sonra</a:t>
            </a:r>
            <a:r>
              <a:rPr lang="en-US" dirty="0"/>
              <a:t> Rab'bin </a:t>
            </a:r>
            <a:r>
              <a:rPr lang="en-US" dirty="0" err="1"/>
              <a:t>sesini</a:t>
            </a:r>
            <a:r>
              <a:rPr lang="en-US" dirty="0"/>
              <a:t> </a:t>
            </a:r>
            <a:r>
              <a:rPr lang="en-US" dirty="0" err="1"/>
              <a:t>işittim</a:t>
            </a:r>
            <a:r>
              <a:rPr lang="en-US" dirty="0"/>
              <a:t>: </a:t>
            </a:r>
            <a:r>
              <a:rPr lang="tr-TR" dirty="0" smtClean="0"/>
              <a:t>‘</a:t>
            </a:r>
            <a:r>
              <a:rPr lang="en-US" dirty="0" err="1" smtClean="0"/>
              <a:t>Kimi</a:t>
            </a:r>
            <a:r>
              <a:rPr lang="en-US" dirty="0" smtClean="0"/>
              <a:t> </a:t>
            </a:r>
            <a:r>
              <a:rPr lang="en-US" dirty="0" err="1"/>
              <a:t>göndereyim</a:t>
            </a:r>
            <a:r>
              <a:rPr lang="en-US" dirty="0"/>
              <a:t>? </a:t>
            </a:r>
            <a:r>
              <a:rPr lang="en-US" dirty="0" err="1"/>
              <a:t>Bizim</a:t>
            </a:r>
            <a:r>
              <a:rPr lang="en-US" dirty="0"/>
              <a:t> </a:t>
            </a:r>
            <a:r>
              <a:rPr lang="en-US" dirty="0" err="1"/>
              <a:t>için</a:t>
            </a:r>
            <a:r>
              <a:rPr lang="en-US" dirty="0"/>
              <a:t> </a:t>
            </a:r>
            <a:r>
              <a:rPr lang="tr-TR" b="1" dirty="0" smtClean="0"/>
              <a:t>[hizmete]</a:t>
            </a:r>
            <a:r>
              <a:rPr lang="tr-TR" dirty="0" smtClean="0"/>
              <a:t> </a:t>
            </a:r>
            <a:r>
              <a:rPr lang="en-US" dirty="0" err="1" smtClean="0"/>
              <a:t>kim</a:t>
            </a:r>
            <a:r>
              <a:rPr lang="en-US" dirty="0" smtClean="0"/>
              <a:t> </a:t>
            </a:r>
            <a:r>
              <a:rPr lang="en-US" dirty="0" err="1"/>
              <a:t>gidecek</a:t>
            </a:r>
            <a:r>
              <a:rPr lang="en-US" dirty="0" smtClean="0"/>
              <a:t>?</a:t>
            </a:r>
            <a:r>
              <a:rPr lang="tr-TR" dirty="0" smtClean="0"/>
              <a:t>’</a:t>
            </a:r>
            <a:r>
              <a:rPr lang="en-US" dirty="0" smtClean="0"/>
              <a:t> </a:t>
            </a:r>
            <a:r>
              <a:rPr lang="en-US" dirty="0" err="1"/>
              <a:t>diyordu</a:t>
            </a:r>
            <a:r>
              <a:rPr lang="en-US" dirty="0"/>
              <a:t>. </a:t>
            </a:r>
            <a:r>
              <a:rPr lang="tr-TR" b="1" i="1" dirty="0">
                <a:solidFill>
                  <a:srgbClr val="900091"/>
                </a:solidFill>
                <a:latin typeface="Palatino Linotype"/>
                <a:cs typeface="Palatino Linotype"/>
              </a:rPr>
              <a:t>‘İşte ben giyindim ve </a:t>
            </a:r>
            <a:r>
              <a:rPr lang="tr-TR" b="1" dirty="0" smtClean="0"/>
              <a:t>[hizmete]</a:t>
            </a:r>
            <a:r>
              <a:rPr lang="tr-TR" b="1" i="1" dirty="0" smtClean="0"/>
              <a:t> </a:t>
            </a:r>
            <a:r>
              <a:rPr lang="tr-TR" b="1" i="1" dirty="0">
                <a:solidFill>
                  <a:srgbClr val="900091"/>
                </a:solidFill>
                <a:latin typeface="Palatino Linotype"/>
                <a:cs typeface="Palatino Linotype"/>
              </a:rPr>
              <a:t>hazırım,</a:t>
            </a:r>
            <a:r>
              <a:rPr lang="tr-TR" dirty="0" smtClean="0"/>
              <a:t> </a:t>
            </a:r>
            <a:r>
              <a:rPr lang="tr-TR" b="1" i="1" dirty="0">
                <a:solidFill>
                  <a:srgbClr val="900091"/>
                </a:solidFill>
                <a:latin typeface="Palatino Linotype"/>
                <a:cs typeface="Palatino Linotype"/>
              </a:rPr>
              <a:t>b</a:t>
            </a:r>
            <a:r>
              <a:rPr lang="en-US" b="1" i="1" dirty="0" err="1">
                <a:solidFill>
                  <a:srgbClr val="900091"/>
                </a:solidFill>
                <a:latin typeface="Palatino Linotype"/>
                <a:cs typeface="Palatino Linotype"/>
              </a:rPr>
              <a:t>eni</a:t>
            </a:r>
            <a:r>
              <a:rPr lang="en-US" b="1" i="1" dirty="0">
                <a:solidFill>
                  <a:srgbClr val="900091"/>
                </a:solidFill>
                <a:latin typeface="Palatino Linotype"/>
                <a:cs typeface="Palatino Linotype"/>
              </a:rPr>
              <a:t> </a:t>
            </a:r>
            <a:r>
              <a:rPr lang="en-US" b="1" i="1" dirty="0" err="1">
                <a:solidFill>
                  <a:srgbClr val="900091"/>
                </a:solidFill>
                <a:latin typeface="Palatino Linotype"/>
                <a:cs typeface="Palatino Linotype"/>
              </a:rPr>
              <a:t>gönder</a:t>
            </a:r>
            <a:r>
              <a:rPr lang="tr-TR" b="1" i="1" dirty="0">
                <a:solidFill>
                  <a:srgbClr val="900091"/>
                </a:solidFill>
                <a:latin typeface="Palatino Linotype"/>
                <a:cs typeface="Palatino Linotype"/>
              </a:rPr>
              <a:t>’</a:t>
            </a:r>
            <a:r>
              <a:rPr lang="en-US" dirty="0" smtClean="0"/>
              <a:t> </a:t>
            </a:r>
            <a:r>
              <a:rPr lang="en-US" dirty="0" err="1"/>
              <a:t>dedim</a:t>
            </a:r>
            <a:r>
              <a:rPr lang="en-US" dirty="0" smtClean="0"/>
              <a:t>.”</a:t>
            </a:r>
          </a:p>
          <a:p>
            <a:pPr marL="0" indent="0" algn="ctr">
              <a:lnSpc>
                <a:spcPct val="120000"/>
              </a:lnSpc>
              <a:buNone/>
            </a:pPr>
            <a:r>
              <a:rPr lang="en-US" sz="2800" dirty="0" smtClean="0"/>
              <a:t> </a:t>
            </a:r>
            <a:r>
              <a:rPr lang="tr-TR" sz="2800" dirty="0" smtClean="0"/>
              <a:t>Yeşaya</a:t>
            </a:r>
            <a:r>
              <a:rPr lang="en-US" sz="2800" dirty="0" smtClean="0"/>
              <a:t> 6:8</a:t>
            </a:r>
            <a:endParaRPr lang="en-US" sz="2800" dirty="0"/>
          </a:p>
          <a:p>
            <a:pPr marL="0" indent="0" algn="ctr">
              <a:lnSpc>
                <a:spcPct val="120000"/>
              </a:lnSpc>
              <a:buNone/>
            </a:pPr>
            <a:endParaRPr lang="en-US" dirty="0"/>
          </a:p>
        </p:txBody>
      </p:sp>
    </p:spTree>
    <p:extLst>
      <p:ext uri="{BB962C8B-B14F-4D97-AF65-F5344CB8AC3E}">
        <p14:creationId xmlns:p14="http://schemas.microsoft.com/office/powerpoint/2010/main" val="1947969634"/>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EspiritualBeauty_PP4_02.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37348"/>
            <a:ext cx="9300406" cy="7040070"/>
          </a:xfrm>
          <a:prstGeom prst="rect">
            <a:avLst/>
          </a:prstGeom>
        </p:spPr>
      </p:pic>
      <p:sp>
        <p:nvSpPr>
          <p:cNvPr id="3" name="Content Placeholder 2"/>
          <p:cNvSpPr>
            <a:spLocks noGrp="1"/>
          </p:cNvSpPr>
          <p:nvPr>
            <p:ph idx="1"/>
          </p:nvPr>
        </p:nvSpPr>
        <p:spPr>
          <a:xfrm>
            <a:off x="530777" y="3967892"/>
            <a:ext cx="8263319" cy="2227955"/>
          </a:xfrm>
        </p:spPr>
        <p:txBody>
          <a:bodyPr>
            <a:noAutofit/>
          </a:bodyPr>
          <a:lstStyle/>
          <a:p>
            <a:pPr marL="0" indent="0" algn="ctr">
              <a:buNone/>
            </a:pPr>
            <a:r>
              <a:rPr lang="tr-TR" sz="4000" b="1" i="1" dirty="0">
                <a:solidFill>
                  <a:srgbClr val="900091"/>
                </a:solidFill>
                <a:latin typeface="Palatino Linotype"/>
                <a:cs typeface="Palatino Linotype"/>
              </a:rPr>
              <a:t>Böyle bir gün için</a:t>
            </a:r>
            <a:r>
              <a:rPr lang="tr-TR" sz="4000" dirty="0" smtClean="0"/>
              <a:t> yaşam gayemizi hizmetle dolu olarak gerçekleştirebilmemizde Rab her birimizi bereketlesin.</a:t>
            </a:r>
            <a:endParaRPr lang="en-US" sz="4000" b="1" i="1" dirty="0">
              <a:solidFill>
                <a:srgbClr val="900091"/>
              </a:solidFill>
              <a:latin typeface="Palatino Linotype"/>
              <a:cs typeface="Palatino Linotype"/>
            </a:endParaRPr>
          </a:p>
        </p:txBody>
      </p:sp>
    </p:spTree>
    <p:extLst>
      <p:ext uri="{BB962C8B-B14F-4D97-AF65-F5344CB8AC3E}">
        <p14:creationId xmlns:p14="http://schemas.microsoft.com/office/powerpoint/2010/main" val="3973164257"/>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6489</TotalTime>
  <Words>723</Words>
  <Application>Microsoft Macintosh PowerPoint</Application>
  <PresentationFormat>On-screen Show (4:3)</PresentationFormat>
  <Paragraphs>38</Paragraphs>
  <Slides>21</Slides>
  <Notes>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  Böyle Bir Gün için Dr. Ella Smith Simmons </vt:lpstr>
      <vt:lpstr>PowerPoint Presentation</vt:lpstr>
      <vt:lpstr>Yaşamımız için  Allah’ın Saptadığı Amaç </vt:lpstr>
      <vt:lpstr>PowerPoint Presentation</vt:lpstr>
      <vt:lpstr>PowerPoint Presentation</vt:lpstr>
      <vt:lpstr>Kentucky Derby Yarışları  Louisville, Kentucky, </vt:lpstr>
      <vt:lpstr>PowerPoint Presentation</vt:lpstr>
      <vt:lpstr>İncir Ağacı </vt:lpstr>
      <vt:lpstr>Meyve Vermek</vt:lpstr>
      <vt:lpstr>PowerPoint Presentation</vt:lpstr>
      <vt:lpstr>Ester’in Örneği </vt:lpstr>
      <vt:lpstr>PowerPoint Presentation</vt:lpstr>
      <vt:lpstr>PowerPoint Presentation</vt:lpstr>
      <vt:lpstr>PowerPoint Presentation</vt:lpstr>
      <vt:lpstr>PowerPoint Presentation</vt:lpstr>
      <vt:lpstr>Doğru Kıyafet </vt:lpstr>
      <vt:lpstr>PowerPoint Presentation</vt:lpstr>
      <vt:lpstr>PowerPoint Presentation</vt:lpstr>
      <vt:lpstr>PowerPoint Presentation</vt:lpstr>
      <vt:lpstr>PowerPoint Presentation</vt:lpstr>
      <vt:lpstr>PowerPoint Presentation</vt:lpstr>
    </vt:vector>
  </TitlesOfParts>
  <Company>7th Day Adventist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SERMON   Spiritual Strength For Such a Time as This Ella Smith Simmons</dc:title>
  <dc:creator>Raquel Arrais</dc:creator>
  <cp:lastModifiedBy>Kemal Alkan</cp:lastModifiedBy>
  <cp:revision>48</cp:revision>
  <dcterms:created xsi:type="dcterms:W3CDTF">2015-01-15T20:27:34Z</dcterms:created>
  <dcterms:modified xsi:type="dcterms:W3CDTF">2015-06-08T17:26:54Z</dcterms:modified>
</cp:coreProperties>
</file>