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6" r:id="rId2"/>
    <p:sldId id="259" r:id="rId3"/>
    <p:sldId id="282" r:id="rId4"/>
    <p:sldId id="280" r:id="rId5"/>
    <p:sldId id="302" r:id="rId6"/>
    <p:sldId id="258" r:id="rId7"/>
    <p:sldId id="260" r:id="rId8"/>
    <p:sldId id="261" r:id="rId9"/>
    <p:sldId id="303" r:id="rId10"/>
    <p:sldId id="283" r:id="rId11"/>
    <p:sldId id="262" r:id="rId12"/>
    <p:sldId id="263" r:id="rId13"/>
    <p:sldId id="264" r:id="rId14"/>
    <p:sldId id="284" r:id="rId15"/>
    <p:sldId id="295" r:id="rId16"/>
    <p:sldId id="285" r:id="rId17"/>
    <p:sldId id="265" r:id="rId18"/>
    <p:sldId id="286" r:id="rId19"/>
    <p:sldId id="266" r:id="rId20"/>
    <p:sldId id="267" r:id="rId21"/>
    <p:sldId id="304" r:id="rId22"/>
    <p:sldId id="268" r:id="rId23"/>
    <p:sldId id="287" r:id="rId24"/>
    <p:sldId id="269" r:id="rId25"/>
    <p:sldId id="270" r:id="rId26"/>
    <p:sldId id="288" r:id="rId27"/>
    <p:sldId id="289" r:id="rId28"/>
    <p:sldId id="305" r:id="rId29"/>
    <p:sldId id="271" r:id="rId30"/>
    <p:sldId id="272" r:id="rId31"/>
    <p:sldId id="296" r:id="rId32"/>
    <p:sldId id="274" r:id="rId33"/>
    <p:sldId id="273" r:id="rId34"/>
    <p:sldId id="297" r:id="rId35"/>
    <p:sldId id="276" r:id="rId36"/>
    <p:sldId id="277" r:id="rId37"/>
    <p:sldId id="298" r:id="rId38"/>
    <p:sldId id="275" r:id="rId39"/>
    <p:sldId id="299" r:id="rId40"/>
    <p:sldId id="278" r:id="rId41"/>
    <p:sldId id="306" r:id="rId42"/>
    <p:sldId id="279" r:id="rId43"/>
    <p:sldId id="300" r:id="rId44"/>
    <p:sldId id="307" r:id="rId45"/>
    <p:sldId id="301" r:id="rId4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A502"/>
    <a:srgbClr val="996600"/>
    <a:srgbClr val="996633"/>
    <a:srgbClr val="FFFFFF"/>
    <a:srgbClr val="FF0066"/>
    <a:srgbClr val="FFFF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114" autoAdjust="0"/>
  </p:normalViewPr>
  <p:slideViewPr>
    <p:cSldViewPr>
      <p:cViewPr varScale="1">
        <p:scale>
          <a:sx n="68" d="100"/>
          <a:sy n="68" d="100"/>
        </p:scale>
        <p:origin x="-44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99" d="100"/>
          <a:sy n="99" d="100"/>
        </p:scale>
        <p:origin x="-2056" y="4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693126-269C-454B-A479-ADEDFCDCC3BA}" type="datetimeFigureOut">
              <a:rPr lang="en-US" smtClean="0"/>
              <a:t>8.06.2015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8982BE-C51D-4447-9FDC-71B0754F18A4}" type="slidenum">
              <a:rPr lang="en-US" smtClean="0"/>
              <a:t>‹#›</a:t>
            </a:fld>
            <a:endParaRPr lang="en-US"/>
          </a:p>
        </p:txBody>
      </p:sp>
    </p:spTree>
    <p:extLst>
      <p:ext uri="{BB962C8B-B14F-4D97-AF65-F5344CB8AC3E}">
        <p14:creationId xmlns:p14="http://schemas.microsoft.com/office/powerpoint/2010/main" val="6335184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i="0" kern="1200" dirty="0" smtClean="0">
                <a:solidFill>
                  <a:schemeClr val="tx1"/>
                </a:solidFill>
                <a:effectLst/>
                <a:latin typeface="+mn-lt"/>
                <a:ea typeface="+mn-ea"/>
                <a:cs typeface="+mn-cs"/>
              </a:rPr>
              <a:t>Giriş</a:t>
            </a:r>
            <a:endParaRPr lang="en-US" sz="1200" b="1" i="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Beş yaşındaki </a:t>
            </a:r>
            <a:r>
              <a:rPr lang="tr-TR" sz="1200" kern="1200" dirty="0" err="1" smtClean="0">
                <a:solidFill>
                  <a:schemeClr val="tx1"/>
                </a:solidFill>
                <a:effectLst/>
                <a:latin typeface="+mn-lt"/>
                <a:ea typeface="+mn-ea"/>
                <a:cs typeface="+mn-cs"/>
              </a:rPr>
              <a:t>Billy</a:t>
            </a:r>
            <a:r>
              <a:rPr lang="tr-TR" sz="1200" kern="1200" dirty="0" smtClean="0">
                <a:solidFill>
                  <a:schemeClr val="tx1"/>
                </a:solidFill>
                <a:effectLst/>
                <a:latin typeface="+mn-lt"/>
                <a:ea typeface="+mn-ea"/>
                <a:cs typeface="+mn-cs"/>
              </a:rPr>
              <a:t>, karmaşık bir sorun hakkında tartışan annesini ve babasını dinliyordu. «Şimdi ne yapacağız?» diye içini</a:t>
            </a:r>
            <a:r>
              <a:rPr lang="tr-TR" sz="1200" kern="1200" baseline="0" dirty="0" smtClean="0">
                <a:solidFill>
                  <a:schemeClr val="tx1"/>
                </a:solidFill>
                <a:effectLst/>
                <a:latin typeface="+mn-lt"/>
                <a:ea typeface="+mn-ea"/>
                <a:cs typeface="+mn-cs"/>
              </a:rPr>
              <a:t> çekti annesi.</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t>
            </a:r>
            <a:r>
              <a:rPr lang="tr-TR" sz="1200" kern="1200" dirty="0" smtClean="0">
                <a:solidFill>
                  <a:schemeClr val="tx1"/>
                </a:solidFill>
                <a:effectLst/>
                <a:latin typeface="+mn-lt"/>
                <a:ea typeface="+mn-ea"/>
                <a:cs typeface="+mn-cs"/>
              </a:rPr>
              <a:t>Bilmiyorum» dedi babası, başını iki yana sallayarak, alnında endişeli çizgiler vardı. </a:t>
            </a:r>
            <a:r>
              <a:rPr lang="en-US" sz="1200" kern="1200" dirty="0" smtClean="0">
                <a:solidFill>
                  <a:schemeClr val="tx1"/>
                </a:solidFill>
                <a:effectLst/>
                <a:latin typeface="+mn-lt"/>
                <a:ea typeface="+mn-ea"/>
                <a:cs typeface="+mn-cs"/>
              </a:rPr>
              <a:t>«</a:t>
            </a:r>
            <a:r>
              <a:rPr lang="tr-TR" sz="1200" kern="1200" dirty="0" smtClean="0">
                <a:solidFill>
                  <a:schemeClr val="tx1"/>
                </a:solidFill>
                <a:effectLst/>
                <a:latin typeface="+mn-lt"/>
                <a:ea typeface="+mn-ea"/>
                <a:cs typeface="+mn-cs"/>
              </a:rPr>
              <a:t>Yardım için başka kime başvururuz, onu da bilmiyorum</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t>
            </a:r>
            <a:r>
              <a:rPr lang="tr-TR" sz="1200" kern="1200" dirty="0" smtClean="0">
                <a:solidFill>
                  <a:schemeClr val="tx1"/>
                </a:solidFill>
                <a:effectLst/>
                <a:latin typeface="+mn-lt"/>
                <a:ea typeface="+mn-ea"/>
                <a:cs typeface="+mn-cs"/>
              </a:rPr>
              <a:t>Yardım için neden Kutsal’a sormuyorsun?» diye</a:t>
            </a:r>
            <a:r>
              <a:rPr lang="tr-TR" sz="1200" kern="1200" baseline="0" dirty="0" smtClean="0">
                <a:solidFill>
                  <a:schemeClr val="tx1"/>
                </a:solidFill>
                <a:effectLst/>
                <a:latin typeface="+mn-lt"/>
                <a:ea typeface="+mn-ea"/>
                <a:cs typeface="+mn-cs"/>
              </a:rPr>
              <a:t> sordu </a:t>
            </a:r>
            <a:r>
              <a:rPr lang="tr-TR" sz="1200" kern="1200" baseline="0" dirty="0" err="1" smtClean="0">
                <a:solidFill>
                  <a:schemeClr val="tx1"/>
                </a:solidFill>
                <a:effectLst/>
                <a:latin typeface="+mn-lt"/>
                <a:ea typeface="+mn-ea"/>
                <a:cs typeface="+mn-cs"/>
              </a:rPr>
              <a:t>Billy</a:t>
            </a:r>
            <a:r>
              <a:rPr lang="tr-TR"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t>
            </a:r>
            <a:r>
              <a:rPr lang="tr-TR" sz="1200" kern="1200" dirty="0" smtClean="0">
                <a:solidFill>
                  <a:schemeClr val="tx1"/>
                </a:solidFill>
                <a:effectLst/>
                <a:latin typeface="+mn-lt"/>
                <a:ea typeface="+mn-ea"/>
                <a:cs typeface="+mn-cs"/>
              </a:rPr>
              <a:t>Kutsal mı</a:t>
            </a:r>
            <a:r>
              <a:rPr lang="en-US" sz="1200" kern="1200" dirty="0" smtClean="0">
                <a:solidFill>
                  <a:schemeClr val="tx1"/>
                </a:solidFill>
                <a:effectLst/>
                <a:latin typeface="+mn-lt"/>
                <a:ea typeface="+mn-ea"/>
                <a:cs typeface="+mn-cs"/>
              </a:rPr>
              <a:t>?" </a:t>
            </a:r>
            <a:r>
              <a:rPr lang="tr-TR" sz="1200" kern="1200" dirty="0" smtClean="0">
                <a:solidFill>
                  <a:schemeClr val="tx1"/>
                </a:solidFill>
                <a:effectLst/>
                <a:latin typeface="+mn-lt"/>
                <a:ea typeface="+mn-ea"/>
                <a:cs typeface="+mn-cs"/>
              </a:rPr>
              <a:t>diye tekrarladı babası.</a:t>
            </a:r>
            <a:r>
              <a:rPr lang="tr-TR" sz="1200" kern="1200" baseline="0" dirty="0" smtClean="0">
                <a:solidFill>
                  <a:schemeClr val="tx1"/>
                </a:solidFill>
                <a:effectLst/>
                <a:latin typeface="+mn-lt"/>
                <a:ea typeface="+mn-ea"/>
                <a:cs typeface="+mn-cs"/>
              </a:rPr>
              <a:t> «Kutsal kim? Ben o isimde birini tanımıyorum.»</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tr-TR" sz="1200" kern="1200" dirty="0" err="1" smtClean="0">
                <a:solidFill>
                  <a:schemeClr val="tx1"/>
                </a:solidFill>
                <a:effectLst/>
                <a:latin typeface="+mn-lt"/>
                <a:ea typeface="+mn-ea"/>
                <a:cs typeface="+mn-cs"/>
              </a:rPr>
              <a:t>Billy</a:t>
            </a:r>
            <a:r>
              <a:rPr lang="tr-TR" sz="1200" kern="1200" dirty="0" smtClean="0">
                <a:solidFill>
                  <a:schemeClr val="tx1"/>
                </a:solidFill>
                <a:effectLst/>
                <a:latin typeface="+mn-lt"/>
                <a:ea typeface="+mn-ea"/>
                <a:cs typeface="+mn-cs"/>
              </a:rPr>
              <a:t> «Biliyorsun tabii» dedi.</a:t>
            </a:r>
            <a:r>
              <a:rPr lang="tr-TR" sz="1200" kern="1200" baseline="0" dirty="0" smtClean="0">
                <a:solidFill>
                  <a:schemeClr val="tx1"/>
                </a:solidFill>
                <a:effectLst/>
                <a:latin typeface="+mn-lt"/>
                <a:ea typeface="+mn-ea"/>
                <a:cs typeface="+mn-cs"/>
              </a:rPr>
              <a:t> «Göklerdeki Babamız, adın kutsal kılınsın.»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Çoğu</a:t>
            </a:r>
            <a:r>
              <a:rPr lang="tr-TR" sz="1200" kern="1200" baseline="0" dirty="0" smtClean="0">
                <a:solidFill>
                  <a:schemeClr val="tx1"/>
                </a:solidFill>
                <a:effectLst/>
                <a:latin typeface="+mn-lt"/>
                <a:ea typeface="+mn-ea"/>
                <a:cs typeface="+mn-cs"/>
              </a:rPr>
              <a:t> zaman t</a:t>
            </a:r>
            <a:r>
              <a:rPr lang="tr-TR" sz="1200" kern="1200" dirty="0" smtClean="0">
                <a:solidFill>
                  <a:schemeClr val="tx1"/>
                </a:solidFill>
                <a:effectLst/>
                <a:latin typeface="+mn-lt"/>
                <a:ea typeface="+mn-ea"/>
                <a:cs typeface="+mn-cs"/>
              </a:rPr>
              <a:t>ıpkı</a:t>
            </a:r>
            <a:r>
              <a:rPr lang="tr-TR" sz="1200" kern="1200" baseline="0" dirty="0" smtClean="0">
                <a:solidFill>
                  <a:schemeClr val="tx1"/>
                </a:solidFill>
                <a:effectLst/>
                <a:latin typeface="+mn-lt"/>
                <a:ea typeface="+mn-ea"/>
                <a:cs typeface="+mn-cs"/>
              </a:rPr>
              <a:t> </a:t>
            </a:r>
            <a:r>
              <a:rPr lang="tr-TR" sz="1200" kern="1200" baseline="0" dirty="0" err="1" smtClean="0">
                <a:solidFill>
                  <a:schemeClr val="tx1"/>
                </a:solidFill>
                <a:effectLst/>
                <a:latin typeface="+mn-lt"/>
                <a:ea typeface="+mn-ea"/>
                <a:cs typeface="+mn-cs"/>
              </a:rPr>
              <a:t>Billy’nin</a:t>
            </a:r>
            <a:r>
              <a:rPr lang="tr-TR" sz="1200" kern="1200" baseline="0" dirty="0" smtClean="0">
                <a:solidFill>
                  <a:schemeClr val="tx1"/>
                </a:solidFill>
                <a:effectLst/>
                <a:latin typeface="+mn-lt"/>
                <a:ea typeface="+mn-ea"/>
                <a:cs typeface="+mn-cs"/>
              </a:rPr>
              <a:t> annesi ve babası gibi endişelerle, üzüntülerle, sıkıntılarla yüzleştiğimizde, nereye gideceğimizi bilmediğimizde ihtiyaç duyulan tek şey «Kutsal’a danışmaktır.» İhtiyacım olan tek şey her zaman güvenebileceğimiz biri olan İsa Mesih’e, canlı </a:t>
            </a:r>
            <a:r>
              <a:rPr lang="tr-TR" sz="1200" kern="1200" baseline="0" dirty="0" err="1" smtClean="0">
                <a:solidFill>
                  <a:schemeClr val="tx1"/>
                </a:solidFill>
                <a:effectLst/>
                <a:latin typeface="+mn-lt"/>
                <a:ea typeface="+mn-ea"/>
                <a:cs typeface="+mn-cs"/>
              </a:rPr>
              <a:t>Söz’e</a:t>
            </a:r>
            <a:r>
              <a:rPr lang="tr-TR" sz="1200" kern="1200" baseline="0" dirty="0" smtClean="0">
                <a:solidFill>
                  <a:schemeClr val="tx1"/>
                </a:solidFill>
                <a:effectLst/>
                <a:latin typeface="+mn-lt"/>
                <a:ea typeface="+mn-ea"/>
                <a:cs typeface="+mn-cs"/>
              </a:rPr>
              <a:t>, onun yazılı </a:t>
            </a:r>
            <a:r>
              <a:rPr lang="tr-TR" sz="1200" kern="1200" baseline="0" dirty="0" err="1" smtClean="0">
                <a:solidFill>
                  <a:schemeClr val="tx1"/>
                </a:solidFill>
                <a:effectLst/>
                <a:latin typeface="+mn-lt"/>
                <a:ea typeface="+mn-ea"/>
                <a:cs typeface="+mn-cs"/>
              </a:rPr>
              <a:t>Söz’üne</a:t>
            </a:r>
            <a:r>
              <a:rPr lang="tr-TR" sz="1200" kern="1200" baseline="0" dirty="0" smtClean="0">
                <a:solidFill>
                  <a:schemeClr val="tx1"/>
                </a:solidFill>
                <a:effectLst/>
                <a:latin typeface="+mn-lt"/>
                <a:ea typeface="+mn-ea"/>
                <a:cs typeface="+mn-cs"/>
              </a:rPr>
              <a:t> yani Kutsal Kitap’a dönmektir.</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98982BE-C51D-4447-9FDC-71B0754F18A4}" type="slidenum">
              <a:rPr lang="en-US" smtClean="0"/>
              <a:t>1</a:t>
            </a:fld>
            <a:endParaRPr lang="en-US"/>
          </a:p>
        </p:txBody>
      </p:sp>
    </p:spTree>
    <p:extLst>
      <p:ext uri="{BB962C8B-B14F-4D97-AF65-F5344CB8AC3E}">
        <p14:creationId xmlns:p14="http://schemas.microsoft.com/office/powerpoint/2010/main" val="352062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kern="1200" dirty="0" err="1" smtClean="0">
                <a:solidFill>
                  <a:schemeClr val="tx1"/>
                </a:solidFill>
                <a:effectLst/>
                <a:latin typeface="+mn-lt"/>
                <a:ea typeface="+mn-ea"/>
                <a:cs typeface="+mn-cs"/>
              </a:rPr>
              <a:t>Söz’e</a:t>
            </a:r>
            <a:r>
              <a:rPr lang="tr-TR" sz="1200" b="1" kern="1200" dirty="0" smtClean="0">
                <a:solidFill>
                  <a:schemeClr val="tx1"/>
                </a:solidFill>
                <a:effectLst/>
                <a:latin typeface="+mn-lt"/>
                <a:ea typeface="+mn-ea"/>
                <a:cs typeface="+mn-cs"/>
              </a:rPr>
              <a:t> bağlı kalabiliriz!</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Bugün “</a:t>
            </a:r>
            <a:r>
              <a:rPr lang="tr-TR" sz="1200" kern="1200" dirty="0" err="1" smtClean="0">
                <a:solidFill>
                  <a:schemeClr val="tx1"/>
                </a:solidFill>
                <a:effectLst/>
                <a:latin typeface="+mn-lt"/>
                <a:ea typeface="+mn-ea"/>
                <a:cs typeface="+mn-cs"/>
              </a:rPr>
              <a:t>depend</a:t>
            </a:r>
            <a:r>
              <a:rPr lang="tr-TR" sz="1200" kern="1200" dirty="0" smtClean="0">
                <a:solidFill>
                  <a:schemeClr val="tx1"/>
                </a:solidFill>
                <a:effectLst/>
                <a:latin typeface="+mn-lt"/>
                <a:ea typeface="+mn-ea"/>
                <a:cs typeface="+mn-cs"/>
              </a:rPr>
              <a:t>” yani bağlılık sözcüğünün harflerini akrostiş olarak alarak, </a:t>
            </a:r>
            <a:r>
              <a:rPr lang="tr-TR" sz="1200" kern="1200" dirty="0" err="1" smtClean="0">
                <a:solidFill>
                  <a:schemeClr val="tx1"/>
                </a:solidFill>
                <a:effectLst/>
                <a:latin typeface="+mn-lt"/>
                <a:ea typeface="+mn-ea"/>
                <a:cs typeface="+mn-cs"/>
              </a:rPr>
              <a:t>Söz’e</a:t>
            </a:r>
            <a:r>
              <a:rPr lang="tr-TR" sz="1200" kern="1200" dirty="0" smtClean="0">
                <a:solidFill>
                  <a:schemeClr val="tx1"/>
                </a:solidFill>
                <a:effectLst/>
                <a:latin typeface="+mn-lt"/>
                <a:ea typeface="+mn-ea"/>
                <a:cs typeface="+mn-cs"/>
              </a:rPr>
              <a:t> bağlı olmayı gerektiren yaşamımızın bazı alanlarından bahsedeceğiz.</a:t>
            </a:r>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2</a:t>
            </a:fld>
            <a:endParaRPr lang="en-US"/>
          </a:p>
        </p:txBody>
      </p:sp>
    </p:spTree>
    <p:extLst>
      <p:ext uri="{BB962C8B-B14F-4D97-AF65-F5344CB8AC3E}">
        <p14:creationId xmlns:p14="http://schemas.microsoft.com/office/powerpoint/2010/main" val="3055877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D – Direction</a:t>
            </a:r>
            <a:r>
              <a:rPr lang="tr-TR" sz="1200" b="1" i="1" kern="1200" dirty="0" smtClean="0">
                <a:solidFill>
                  <a:schemeClr val="tx1"/>
                </a:solidFill>
                <a:effectLst/>
                <a:latin typeface="+mn-lt"/>
                <a:ea typeface="+mn-ea"/>
                <a:cs typeface="+mn-cs"/>
              </a:rPr>
              <a:t> (Yön)</a:t>
            </a:r>
            <a:r>
              <a:rPr lang="en-US" sz="1200" b="1" i="1" kern="1200" dirty="0" smtClean="0">
                <a:solidFill>
                  <a:schemeClr val="tx1"/>
                </a:solidFill>
                <a:effectLst/>
                <a:latin typeface="+mn-lt"/>
                <a:ea typeface="+mn-ea"/>
                <a:cs typeface="+mn-cs"/>
              </a:rPr>
              <a:t>:  </a:t>
            </a:r>
            <a:r>
              <a:rPr lang="tr-TR" sz="1200" b="1" i="1" kern="1200" dirty="0" err="1" smtClean="0">
                <a:solidFill>
                  <a:schemeClr val="tx1"/>
                </a:solidFill>
                <a:effectLst/>
                <a:latin typeface="+mn-lt"/>
                <a:ea typeface="+mn-ea"/>
                <a:cs typeface="+mn-cs"/>
              </a:rPr>
              <a:t>Mezmur</a:t>
            </a:r>
            <a:r>
              <a:rPr lang="en-US" sz="1200" b="1" i="1" kern="1200" dirty="0" smtClean="0">
                <a:solidFill>
                  <a:schemeClr val="tx1"/>
                </a:solidFill>
                <a:effectLst/>
                <a:latin typeface="+mn-lt"/>
                <a:ea typeface="+mn-ea"/>
                <a:cs typeface="+mn-cs"/>
              </a:rPr>
              <a:t> 119:105</a:t>
            </a:r>
            <a:r>
              <a:rPr lang="en-US" sz="1200" i="1" kern="12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Birisi okusun</a:t>
            </a:r>
            <a:r>
              <a:rPr lang="en-US" sz="1200" i="1" kern="1200" dirty="0" smtClean="0">
                <a:solidFill>
                  <a:schemeClr val="tx1"/>
                </a:solidFill>
                <a:effectLst/>
                <a:latin typeface="+mn-lt"/>
                <a:ea typeface="+mn-ea"/>
                <a:cs typeface="+mn-cs"/>
              </a:rPr>
              <a:t>). (NEXT SLIDE)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Yaşamıma yön vermesi için </a:t>
            </a:r>
            <a:r>
              <a:rPr lang="tr-TR" sz="1200" kern="1200" dirty="0" err="1" smtClean="0">
                <a:solidFill>
                  <a:schemeClr val="tx1"/>
                </a:solidFill>
                <a:effectLst/>
                <a:latin typeface="+mn-lt"/>
                <a:ea typeface="+mn-ea"/>
                <a:cs typeface="+mn-cs"/>
              </a:rPr>
              <a:t>Söz’e</a:t>
            </a:r>
            <a:r>
              <a:rPr lang="tr-TR" sz="1200" kern="1200" dirty="0" smtClean="0">
                <a:solidFill>
                  <a:schemeClr val="tx1"/>
                </a:solidFill>
                <a:effectLst/>
                <a:latin typeface="+mn-lt"/>
                <a:ea typeface="+mn-ea"/>
                <a:cs typeface="+mn-cs"/>
              </a:rPr>
              <a:t> bağlı kalmak konusunda sizlere kendi yaşamımdan bir öykü anlatayım. </a:t>
            </a:r>
            <a:r>
              <a:rPr lang="en-US" sz="1200" b="1" i="1" kern="1200" dirty="0" smtClean="0">
                <a:solidFill>
                  <a:schemeClr val="tx1"/>
                </a:solidFill>
                <a:effectLst/>
                <a:latin typeface="+mn-lt"/>
                <a:ea typeface="+mn-ea"/>
                <a:cs typeface="+mn-cs"/>
              </a:rPr>
              <a:t>(</a:t>
            </a:r>
            <a:r>
              <a:rPr lang="en-US" sz="1200" b="1" i="1" kern="1200" dirty="0" err="1" smtClean="0">
                <a:solidFill>
                  <a:schemeClr val="tx1"/>
                </a:solidFill>
                <a:effectLst/>
                <a:latin typeface="+mn-lt"/>
                <a:ea typeface="+mn-ea"/>
                <a:cs typeface="+mn-cs"/>
              </a:rPr>
              <a:t>Kendi</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hikayenizi</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anlatın</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veya</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veren</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hikayesi</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paylaşın</a:t>
            </a:r>
            <a:r>
              <a:rPr lang="en-US" sz="1200" b="1" i="1" kern="1200" dirty="0" smtClean="0">
                <a:solidFill>
                  <a:schemeClr val="tx1"/>
                </a:solidFill>
                <a:effectLst/>
                <a:latin typeface="+mn-lt"/>
                <a:ea typeface="+mn-ea"/>
                <a:cs typeface="+mn-cs"/>
              </a:rPr>
              <a:t>)</a:t>
            </a:r>
            <a:r>
              <a:rPr lang="en-US" sz="1200" b="1" i="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 happened when Ron and Dorothy Watts were missionaries in India.  They had come home for three months to visit relatives and try to find a baby to adopt.  It was now mid-August and they were scheduled to go back the first week of September.  Ron was filling speaking appointments in California while Dorothy visited her mother in Ohio.</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Ron phoned one evening to tell Dorothy that newborn twin boys were available for adoption.  They could have them, but they would have to take up residence in California for one year to complete the adoption proceedings.  Ron asked her to join him in prayer for one day to find out God's will for them in this matter.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Dorothy prayed long that night, but no answer came.  She prayed again the next morning, but there was no answer.</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a:t>
            </a:fld>
            <a:endParaRPr lang="en-US"/>
          </a:p>
        </p:txBody>
      </p:sp>
    </p:spTree>
    <p:extLst>
      <p:ext uri="{BB962C8B-B14F-4D97-AF65-F5344CB8AC3E}">
        <p14:creationId xmlns:p14="http://schemas.microsoft.com/office/powerpoint/2010/main" val="1980176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8982BE-C51D-4447-9FDC-71B0754F18A4}" type="slidenum">
              <a:rPr lang="en-US" smtClean="0"/>
              <a:t>4</a:t>
            </a:fld>
            <a:endParaRPr lang="en-US"/>
          </a:p>
        </p:txBody>
      </p:sp>
    </p:spTree>
    <p:extLst>
      <p:ext uri="{BB962C8B-B14F-4D97-AF65-F5344CB8AC3E}">
        <p14:creationId xmlns:p14="http://schemas.microsoft.com/office/powerpoint/2010/main" val="1238790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Then the mailman came with several books that she had ordered on the ABC's of Bible Prayer by Glenn Coon.  She opened them and discovered how to claim the promises and know for sure her prayer was answered.  It was as easy as ABC.</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5</a:t>
            </a:fld>
            <a:endParaRPr lang="en-US"/>
          </a:p>
        </p:txBody>
      </p:sp>
    </p:spTree>
    <p:extLst>
      <p:ext uri="{BB962C8B-B14F-4D97-AF65-F5344CB8AC3E}">
        <p14:creationId xmlns:p14="http://schemas.microsoft.com/office/powerpoint/2010/main" val="3519263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 – ASK</a:t>
            </a:r>
            <a:r>
              <a:rPr lang="tr-TR" sz="1200" b="1" kern="1200" dirty="0" smtClean="0">
                <a:solidFill>
                  <a:schemeClr val="tx1"/>
                </a:solidFill>
                <a:effectLst/>
                <a:latin typeface="+mn-lt"/>
                <a:ea typeface="+mn-ea"/>
                <a:cs typeface="+mn-cs"/>
              </a:rPr>
              <a:t> (Dileyin)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Dileyin</a:t>
            </a:r>
            <a:r>
              <a:rPr lang="en-US" sz="1200" kern="1200" dirty="0" smtClean="0">
                <a:solidFill>
                  <a:schemeClr val="tx1"/>
                </a:solidFill>
                <a:effectLst/>
                <a:latin typeface="+mn-lt"/>
                <a:ea typeface="+mn-ea"/>
                <a:cs typeface="+mn-cs"/>
              </a:rPr>
              <a:t>, size </a:t>
            </a:r>
            <a:r>
              <a:rPr lang="en-US" sz="1200" kern="1200" dirty="0" err="1" smtClean="0">
                <a:solidFill>
                  <a:schemeClr val="tx1"/>
                </a:solidFill>
                <a:effectLst/>
                <a:latin typeface="+mn-lt"/>
                <a:ea typeface="+mn-ea"/>
                <a:cs typeface="+mn-cs"/>
              </a:rPr>
              <a:t>verilecek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arayın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bulacaksınız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kapıyı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çalın</a:t>
            </a:r>
            <a:r>
              <a:rPr lang="en-US" sz="1200" kern="1200" dirty="0" smtClean="0">
                <a:solidFill>
                  <a:schemeClr val="tx1"/>
                </a:solidFill>
                <a:effectLst/>
                <a:latin typeface="+mn-lt"/>
                <a:ea typeface="+mn-ea"/>
                <a:cs typeface="+mn-cs"/>
              </a:rPr>
              <a:t>, size </a:t>
            </a:r>
            <a:r>
              <a:rPr lang="en-US" sz="1200" kern="1200" dirty="0" err="1" smtClean="0">
                <a:solidFill>
                  <a:schemeClr val="tx1"/>
                </a:solidFill>
                <a:effectLst/>
                <a:latin typeface="+mn-lt"/>
                <a:ea typeface="+mn-ea"/>
                <a:cs typeface="+mn-cs"/>
              </a:rPr>
              <a:t>açılacaktır</a:t>
            </a:r>
            <a:r>
              <a:rPr lang="en-US" sz="1200" kern="1200" dirty="0" smtClean="0">
                <a:solidFill>
                  <a:schemeClr val="tx1"/>
                </a:solidFill>
                <a:effectLst/>
                <a:latin typeface="+mn-lt"/>
                <a:ea typeface="+mn-ea"/>
                <a:cs typeface="+mn-cs"/>
              </a:rPr>
              <a:t>." </a:t>
            </a:r>
            <a:endParaRPr lang="tr-T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Kutsal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Kitap’ta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senin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ihtiyaçlarına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hitap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eden</a:t>
            </a:r>
            <a:r>
              <a:rPr lang="en-US" sz="1200" kern="1200" dirty="0" smtClean="0">
                <a:solidFill>
                  <a:schemeClr val="tx1"/>
                </a:solidFill>
                <a:effectLst/>
                <a:latin typeface="+mn-lt"/>
                <a:ea typeface="+mn-ea"/>
                <a:cs typeface="+mn-cs"/>
              </a:rPr>
              <a:t> 3.573 </a:t>
            </a:r>
            <a:r>
              <a:rPr lang="en-US" sz="1200" kern="1200" dirty="0" err="1" smtClean="0">
                <a:solidFill>
                  <a:schemeClr val="tx1"/>
                </a:solidFill>
                <a:effectLst/>
                <a:latin typeface="+mn-lt"/>
                <a:ea typeface="+mn-ea"/>
                <a:cs typeface="+mn-cs"/>
              </a:rPr>
              <a:t>vaatten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birini</a:t>
            </a:r>
            <a:r>
              <a:rPr lang="en-US" sz="1200" kern="1200" dirty="0" smtClean="0">
                <a:solidFill>
                  <a:schemeClr val="tx1"/>
                </a:solidFill>
                <a:effectLst/>
                <a:latin typeface="+mn-lt"/>
                <a:ea typeface="+mn-ea"/>
                <a:cs typeface="+mn-cs"/>
              </a:rPr>
              <a:t> bul.</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6</a:t>
            </a:fld>
            <a:endParaRPr lang="en-US"/>
          </a:p>
        </p:txBody>
      </p:sp>
    </p:spTree>
    <p:extLst>
      <p:ext uri="{BB962C8B-B14F-4D97-AF65-F5344CB8AC3E}">
        <p14:creationId xmlns:p14="http://schemas.microsoft.com/office/powerpoint/2010/main" val="784203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 – BELIEVE</a:t>
            </a:r>
            <a:r>
              <a:rPr lang="tr-TR" sz="1200" b="1" kern="1200" dirty="0" smtClean="0">
                <a:solidFill>
                  <a:schemeClr val="tx1"/>
                </a:solidFill>
                <a:effectLst/>
                <a:latin typeface="+mn-lt"/>
                <a:ea typeface="+mn-ea"/>
                <a:cs typeface="+mn-cs"/>
              </a:rPr>
              <a:t> (İnan)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İmanla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ederseniz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dilediğiniz</a:t>
            </a:r>
            <a:r>
              <a:rPr lang="en-US" sz="1200" kern="1200" dirty="0" smtClean="0">
                <a:solidFill>
                  <a:schemeClr val="tx1"/>
                </a:solidFill>
                <a:effectLst/>
                <a:latin typeface="+mn-lt"/>
                <a:ea typeface="+mn-ea"/>
                <a:cs typeface="+mn-cs"/>
              </a:rPr>
              <a:t> her </a:t>
            </a:r>
            <a:r>
              <a:rPr lang="en-US" sz="1200" kern="1200" dirty="0" err="1" smtClean="0">
                <a:solidFill>
                  <a:schemeClr val="tx1"/>
                </a:solidFill>
                <a:effectLst/>
                <a:latin typeface="+mn-lt"/>
                <a:ea typeface="+mn-ea"/>
                <a:cs typeface="+mn-cs"/>
              </a:rPr>
              <a:t>şeyi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alırsınız</a:t>
            </a:r>
            <a:r>
              <a:rPr lang="en-US" sz="1200" kern="1200" dirty="0" smtClean="0">
                <a:solidFill>
                  <a:schemeClr val="tx1"/>
                </a:solidFill>
                <a:effectLst/>
                <a:latin typeface="+mn-lt"/>
                <a:ea typeface="+mn-ea"/>
                <a:cs typeface="+mn-cs"/>
              </a:rPr>
              <a:t>.«</a:t>
            </a:r>
            <a:r>
              <a:rPr lang="tr-TR" sz="1200" kern="1200" dirty="0" smtClean="0">
                <a:solidFill>
                  <a:schemeClr val="tx1"/>
                </a:solidFill>
                <a:effectLst/>
                <a:latin typeface="+mn-lt"/>
                <a:ea typeface="+mn-ea"/>
                <a:cs typeface="+mn-cs"/>
              </a:rPr>
              <a:t> Allah’ın sözüne sadık kaldığına inanın. O’nun güvenilir olduğuna, yalan söylemeyeceğine inanın. </a:t>
            </a:r>
            <a:r>
              <a:rPr lang="tr-TR" sz="1200" kern="1200" dirty="0" err="1" smtClean="0">
                <a:solidFill>
                  <a:schemeClr val="tx1"/>
                </a:solidFill>
                <a:effectLst/>
                <a:latin typeface="+mn-lt"/>
                <a:ea typeface="+mn-ea"/>
                <a:cs typeface="+mn-cs"/>
              </a:rPr>
              <a:t>O’nunla</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herşeyin</a:t>
            </a:r>
            <a:r>
              <a:rPr lang="tr-TR" sz="1200" kern="1200" dirty="0" smtClean="0">
                <a:solidFill>
                  <a:schemeClr val="tx1"/>
                </a:solidFill>
                <a:effectLst/>
                <a:latin typeface="+mn-lt"/>
                <a:ea typeface="+mn-ea"/>
                <a:cs typeface="+mn-cs"/>
              </a:rPr>
              <a:t> mümkün olduğuna ve O’nun vaat ettiği şeyi yapacağına inanın.</a:t>
            </a:r>
          </a:p>
        </p:txBody>
      </p:sp>
      <p:sp>
        <p:nvSpPr>
          <p:cNvPr id="4" name="Slide Number Placeholder 3"/>
          <p:cNvSpPr>
            <a:spLocks noGrp="1"/>
          </p:cNvSpPr>
          <p:nvPr>
            <p:ph type="sldNum" sz="quarter" idx="10"/>
          </p:nvPr>
        </p:nvSpPr>
        <p:spPr/>
        <p:txBody>
          <a:bodyPr/>
          <a:lstStyle/>
          <a:p>
            <a:fld id="{C98982BE-C51D-4447-9FDC-71B0754F18A4}" type="slidenum">
              <a:rPr lang="en-US" smtClean="0"/>
              <a:t>7</a:t>
            </a:fld>
            <a:endParaRPr lang="en-US"/>
          </a:p>
        </p:txBody>
      </p:sp>
    </p:spTree>
    <p:extLst>
      <p:ext uri="{BB962C8B-B14F-4D97-AF65-F5344CB8AC3E}">
        <p14:creationId xmlns:p14="http://schemas.microsoft.com/office/powerpoint/2010/main" val="2216484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25525" y="350838"/>
            <a:ext cx="4706938" cy="3529012"/>
          </a:xfrm>
        </p:spPr>
      </p:sp>
      <p:sp>
        <p:nvSpPr>
          <p:cNvPr id="3" name="Notes Placeholder 2"/>
          <p:cNvSpPr>
            <a:spLocks noGrp="1"/>
          </p:cNvSpPr>
          <p:nvPr>
            <p:ph type="body" idx="1"/>
          </p:nvPr>
        </p:nvSpPr>
        <p:spPr>
          <a:xfrm>
            <a:off x="575297" y="4164927"/>
            <a:ext cx="5841935" cy="4114800"/>
          </a:xfrm>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 – CLAIM</a:t>
            </a:r>
            <a:r>
              <a:rPr lang="tr-TR" sz="1200" b="1" kern="1200" dirty="0" smtClean="0">
                <a:solidFill>
                  <a:schemeClr val="tx1"/>
                </a:solidFill>
                <a:effectLst/>
                <a:latin typeface="+mn-lt"/>
                <a:ea typeface="+mn-ea"/>
                <a:cs typeface="+mn-cs"/>
              </a:rPr>
              <a:t> (Israr et)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Vaade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sahip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olmak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ısrar</a:t>
            </a:r>
            <a:r>
              <a:rPr lang="en-US" sz="1200" kern="1200" dirty="0" smtClean="0">
                <a:solidFill>
                  <a:schemeClr val="tx1"/>
                </a:solidFill>
                <a:effectLst/>
                <a:latin typeface="+mn-lt"/>
                <a:ea typeface="+mn-ea"/>
                <a:cs typeface="+mn-cs"/>
              </a:rPr>
              <a:t> et.  </a:t>
            </a:r>
            <a:r>
              <a:rPr lang="en-US" sz="1200" kern="1200" dirty="0" err="1" smtClean="0">
                <a:solidFill>
                  <a:schemeClr val="tx1"/>
                </a:solidFill>
                <a:effectLst/>
                <a:latin typeface="+mn-lt"/>
                <a:ea typeface="+mn-ea"/>
                <a:cs typeface="+mn-cs"/>
              </a:rPr>
              <a:t>Vaadi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öğrenmek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Kutsal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Kitap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çök</a:t>
            </a:r>
            <a:r>
              <a:rPr lang="en-US" sz="1200" kern="1200" dirty="0" smtClean="0">
                <a:solidFill>
                  <a:schemeClr val="tx1"/>
                </a:solidFill>
                <a:effectLst/>
                <a:latin typeface="+mn-lt"/>
                <a:ea typeface="+mn-ea"/>
                <a:cs typeface="+mn-cs"/>
              </a:rPr>
              <a:t>.</a:t>
            </a:r>
            <a:r>
              <a:rPr lang="tr-TR"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Ayetlerin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üzerine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parmağını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a:t>
            </a:r>
            <a:r>
              <a:rPr lang="en-US" sz="1200" kern="1200" dirty="0" smtClean="0">
                <a:solidFill>
                  <a:schemeClr val="tx1"/>
                </a:solidFill>
                <a:effectLst/>
                <a:latin typeface="+mn-lt"/>
                <a:ea typeface="+mn-ea"/>
                <a:cs typeface="+mn-cs"/>
              </a:rPr>
              <a:t> ve </a:t>
            </a:r>
            <a:r>
              <a:rPr lang="en-US" sz="1200" kern="1200" dirty="0" err="1" smtClean="0">
                <a:solidFill>
                  <a:schemeClr val="tx1"/>
                </a:solidFill>
                <a:effectLst/>
                <a:latin typeface="+mn-lt"/>
                <a:ea typeface="+mn-ea"/>
                <a:cs typeface="+mn-cs"/>
              </a:rPr>
              <a:t>Allah’a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geri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oku</a:t>
            </a:r>
            <a:r>
              <a:rPr lang="en-US" sz="1200" kern="1200" dirty="0" smtClean="0">
                <a:solidFill>
                  <a:schemeClr val="tx1"/>
                </a:solidFill>
                <a:effectLst/>
                <a:latin typeface="+mn-lt"/>
                <a:ea typeface="+mn-ea"/>
                <a:cs typeface="+mn-cs"/>
              </a:rPr>
              <a:t>.</a:t>
            </a:r>
            <a:r>
              <a:rPr lang="tr-TR" sz="1200" kern="1200" dirty="0" smtClean="0">
                <a:solidFill>
                  <a:schemeClr val="tx1"/>
                </a:solidFill>
                <a:effectLst/>
                <a:latin typeface="+mn-lt"/>
                <a:ea typeface="+mn-ea"/>
                <a:cs typeface="+mn-cs"/>
              </a:rPr>
              <a:t> Şöyle söyle: «Rabbim, Sen söyledin ve ben de inanıyorum. Şimdi bu vaade ve vaat ettiğin şeyi yapacağına güveniyorum. Şimdi bunu yaptığın için Sana teşekkür ediyorum. Yapmayı vaat ettiğin şeyi zaten şu an yaptığına</a:t>
            </a:r>
            <a:r>
              <a:rPr lang="tr-TR" sz="1200" kern="1200" baseline="0" dirty="0" smtClean="0">
                <a:solidFill>
                  <a:schemeClr val="tx1"/>
                </a:solidFill>
                <a:effectLst/>
                <a:latin typeface="+mn-lt"/>
                <a:ea typeface="+mn-ea"/>
                <a:cs typeface="+mn-cs"/>
              </a:rPr>
              <a:t> inanıyorum. Teşekkürler! </a:t>
            </a:r>
            <a:r>
              <a:rPr lang="tr-TR"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Now all Dorothy needed was to find one of those 3,573 promises that said, "The Watts shall adopt twin boys from California."  It was not there.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But she did find one in James 1:5 that said, "If any man lack wisdom, let him ask of God, that </a:t>
            </a:r>
            <a:r>
              <a:rPr lang="en-US" sz="1200" kern="1200" dirty="0" err="1" smtClean="0">
                <a:solidFill>
                  <a:schemeClr val="tx1"/>
                </a:solidFill>
                <a:effectLst/>
                <a:latin typeface="+mn-lt"/>
                <a:ea typeface="+mn-ea"/>
                <a:cs typeface="+mn-cs"/>
              </a:rPr>
              <a:t>giveth</a:t>
            </a:r>
            <a:r>
              <a:rPr lang="en-US" sz="1200" kern="1200" dirty="0" smtClean="0">
                <a:solidFill>
                  <a:schemeClr val="tx1"/>
                </a:solidFill>
                <a:effectLst/>
                <a:latin typeface="+mn-lt"/>
                <a:ea typeface="+mn-ea"/>
                <a:cs typeface="+mn-cs"/>
              </a:rPr>
              <a:t> to all men liberally, and </a:t>
            </a:r>
            <a:r>
              <a:rPr lang="en-US" sz="1200" kern="1200" dirty="0" err="1" smtClean="0">
                <a:solidFill>
                  <a:schemeClr val="tx1"/>
                </a:solidFill>
                <a:effectLst/>
                <a:latin typeface="+mn-lt"/>
                <a:ea typeface="+mn-ea"/>
                <a:cs typeface="+mn-cs"/>
              </a:rPr>
              <a:t>upbraideth</a:t>
            </a:r>
            <a:r>
              <a:rPr lang="en-US" sz="1200" kern="1200" dirty="0" smtClean="0">
                <a:solidFill>
                  <a:schemeClr val="tx1"/>
                </a:solidFill>
                <a:effectLst/>
                <a:latin typeface="+mn-lt"/>
                <a:ea typeface="+mn-ea"/>
                <a:cs typeface="+mn-cs"/>
              </a:rPr>
              <a:t> not, and it shall be given him."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She knelt and, placing her finger on the promise, she prayed:  "Dear God, you have promised here to give me wisdom if I will only ask.  I'm asking.  Please give me wisdom about Your will concerning this adoption.  Shall we stay for a year to adopt them, or shall we forget it and return to India immediately?"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At that moment the word "car" popped into her head and she thought of the car they had been using for three months.  If they were going back to India, they needed to sell it quickly.  If they were staying for a year, they would need the car.  They had tried to sell the car before Ron left for California, but no one had answered their advertisement.</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C98982BE-C51D-4447-9FDC-71B0754F18A4}" type="slidenum">
              <a:rPr lang="en-US" smtClean="0"/>
              <a:t>8</a:t>
            </a:fld>
            <a:endParaRPr lang="en-US"/>
          </a:p>
        </p:txBody>
      </p:sp>
    </p:spTree>
    <p:extLst>
      <p:ext uri="{BB962C8B-B14F-4D97-AF65-F5344CB8AC3E}">
        <p14:creationId xmlns:p14="http://schemas.microsoft.com/office/powerpoint/2010/main" val="2327661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1235526"/>
            <a:ext cx="5486400" cy="4114800"/>
          </a:xfrm>
        </p:spPr>
        <p:txBody>
          <a:bodyPr/>
          <a:lstStyle/>
          <a:p>
            <a:pPr algn="just"/>
            <a:r>
              <a:rPr lang="en-US" sz="1200" i="1" kern="1200" dirty="0" smtClean="0">
                <a:solidFill>
                  <a:schemeClr val="tx1"/>
                </a:solidFill>
                <a:effectLst/>
                <a:latin typeface="+mn-lt"/>
                <a:ea typeface="+mn-ea"/>
                <a:cs typeface="+mn-cs"/>
              </a:rPr>
              <a:t>Maybe that is why it did not sell!</a:t>
            </a:r>
            <a:r>
              <a:rPr lang="en-US" sz="1200" kern="1200" dirty="0" smtClean="0">
                <a:solidFill>
                  <a:schemeClr val="tx1"/>
                </a:solidFill>
                <a:effectLst/>
                <a:latin typeface="+mn-lt"/>
                <a:ea typeface="+mn-ea"/>
                <a:cs typeface="+mn-cs"/>
              </a:rPr>
              <a:t> Dorothy thought. </a:t>
            </a:r>
            <a:r>
              <a:rPr lang="en-US" sz="1200" i="1" kern="1200" dirty="0" smtClean="0">
                <a:solidFill>
                  <a:schemeClr val="tx1"/>
                </a:solidFill>
                <a:effectLst/>
                <a:latin typeface="+mn-lt"/>
                <a:ea typeface="+mn-ea"/>
                <a:cs typeface="+mn-cs"/>
              </a:rPr>
              <a:t>Of course!  God knew about this adoption and that we'd have to stay and we would need a car!</a:t>
            </a:r>
            <a:r>
              <a:rPr lang="en-US" sz="1200" kern="1200" dirty="0" smtClean="0">
                <a:solidFill>
                  <a:schemeClr val="tx1"/>
                </a:solidFill>
                <a:effectLst/>
                <a:latin typeface="+mn-lt"/>
                <a:ea typeface="+mn-ea"/>
                <a:cs typeface="+mn-cs"/>
              </a:rPr>
              <a:t>  "Lord, is this the answer?" she prayed. "Is this what You have in mind for us?  Should we keep the car and adopt the babies?"</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She was still on her knees when the phone rang.  She answered it and a lady said, "Do you have a car for sale?"  </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Dorothy was amazed. This was incredible.  The car wasn't even advertised!  How did she know?</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"Yes, but it is not in very good condition," Dorothy replied.  "You might not want to buy it.  I think there's something wrong with the clutch, and the carburetor, and the starter, and maybe the brakes.  I'm not sure what all."  You can see how she wanted things to turn out!</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"My dad is a mechanic," the caller replied.  "May we come over and look at it now?"</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Within 15 minutes they were there.  They drove the car around the block.  He looked under the hood and checked this and that.  "Nothing much wrong I can't fix," he said.  "How much do you want for it?"</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The Watts had bought the car for $850.  Ron said they would be lucky to get $600 for it, but that they would just have to take anything they could get.  Dorothy did not want that car to sell.  Although they had paid only $850 for it, she said, "$925."</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"We'll take it," the man said.  They wrote a check on the spot. The car was gone and Dorothy had no doubt about what they should do.  They returned to India where the Lord gave them three beautiful Indian children, now grown, and five grandchildren.</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 </a:t>
            </a:r>
          </a:p>
          <a:p>
            <a:pPr marL="0" marR="0" indent="0" algn="just"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algn="just"/>
            <a:endParaRPr lang="en-US" dirty="0" smtClean="0"/>
          </a:p>
          <a:p>
            <a:pPr algn="just"/>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9</a:t>
            </a:fld>
            <a:endParaRPr lang="en-US"/>
          </a:p>
        </p:txBody>
      </p:sp>
    </p:spTree>
    <p:extLst>
      <p:ext uri="{BB962C8B-B14F-4D97-AF65-F5344CB8AC3E}">
        <p14:creationId xmlns:p14="http://schemas.microsoft.com/office/powerpoint/2010/main" val="3074563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25475" y="441325"/>
            <a:ext cx="2122488" cy="1590675"/>
          </a:xfrm>
        </p:spPr>
      </p:sp>
      <p:sp>
        <p:nvSpPr>
          <p:cNvPr id="3" name="Notes Placeholder 2"/>
          <p:cNvSpPr>
            <a:spLocks noGrp="1"/>
          </p:cNvSpPr>
          <p:nvPr>
            <p:ph type="body" idx="1"/>
          </p:nvPr>
        </p:nvSpPr>
        <p:spPr>
          <a:xfrm>
            <a:off x="435119" y="2171230"/>
            <a:ext cx="5881837" cy="4114800"/>
          </a:xfrm>
        </p:spPr>
        <p:txBody>
          <a:bodyPr/>
          <a:lstStyle/>
          <a:p>
            <a:pPr algn="just"/>
            <a:r>
              <a:rPr lang="en-US" sz="1200" b="1" i="1" kern="1200" dirty="0" smtClean="0">
                <a:solidFill>
                  <a:schemeClr val="tx1"/>
                </a:solidFill>
                <a:effectLst/>
                <a:latin typeface="+mn-lt"/>
                <a:ea typeface="+mn-ea"/>
                <a:cs typeface="+mn-cs"/>
              </a:rPr>
              <a:t>E - Emotional Needs:  Philippians 4:19</a:t>
            </a:r>
            <a:r>
              <a:rPr lang="en-US" sz="1200" i="1" kern="1200" dirty="0" smtClean="0">
                <a:solidFill>
                  <a:schemeClr val="tx1"/>
                </a:solidFill>
                <a:effectLst/>
                <a:latin typeface="+mn-lt"/>
                <a:ea typeface="+mn-ea"/>
                <a:cs typeface="+mn-cs"/>
              </a:rPr>
              <a:t>  (Have someone read it). (NEXT</a:t>
            </a:r>
            <a:r>
              <a:rPr lang="en-US" sz="1200" i="1" kern="1200" baseline="0" dirty="0" smtClean="0">
                <a:solidFill>
                  <a:schemeClr val="tx1"/>
                </a:solidFill>
                <a:effectLst/>
                <a:latin typeface="+mn-lt"/>
                <a:ea typeface="+mn-ea"/>
                <a:cs typeface="+mn-cs"/>
              </a:rPr>
              <a:t> SLIDE)</a:t>
            </a:r>
            <a:endParaRPr lang="en-US" sz="1200"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 </a:t>
            </a:r>
          </a:p>
          <a:p>
            <a:pPr algn="just"/>
            <a:r>
              <a:rPr lang="en-US" sz="1200" kern="1200" dirty="0" err="1" smtClean="0">
                <a:solidFill>
                  <a:schemeClr val="tx1"/>
                </a:solidFill>
                <a:effectLst/>
                <a:latin typeface="+mn-lt"/>
                <a:ea typeface="+mn-ea"/>
                <a:cs typeface="+mn-cs"/>
              </a:rPr>
              <a:t>Minirth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Meier 12 </a:t>
            </a:r>
            <a:r>
              <a:rPr lang="en-US" sz="1200" kern="1200" dirty="0" err="1" smtClean="0">
                <a:solidFill>
                  <a:schemeClr val="tx1"/>
                </a:solidFill>
                <a:effectLst/>
                <a:latin typeface="+mn-lt"/>
                <a:ea typeface="+mn-ea"/>
                <a:cs typeface="+mn-cs"/>
              </a:rPr>
              <a:t>temel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ihtiyaçlar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sıraladılar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Hava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yemek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zihinsel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uyarılma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seks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sevgi</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öz</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değeri</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güç</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kendine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güven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konfor</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güvenlik</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ve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ruhsal</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gerilimden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rahatlık</a:t>
            </a:r>
            <a:r>
              <a:rPr lang="en-US" sz="1200" kern="1200" baseline="0" dirty="0" smtClean="0">
                <a:solidFill>
                  <a:schemeClr val="tx1"/>
                </a:solidFill>
                <a:effectLst/>
                <a:latin typeface="+mn-lt"/>
                <a:ea typeface="+mn-ea"/>
                <a:cs typeface="+mn-cs"/>
              </a:rPr>
              <a:t>. İlk </a:t>
            </a:r>
            <a:r>
              <a:rPr lang="en-US" sz="1200" kern="1200" baseline="0" dirty="0" err="1" smtClean="0">
                <a:solidFill>
                  <a:schemeClr val="tx1"/>
                </a:solidFill>
                <a:effectLst/>
                <a:latin typeface="+mn-lt"/>
                <a:ea typeface="+mn-ea"/>
                <a:cs typeface="+mn-cs"/>
              </a:rPr>
              <a:t>üçü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hayatta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kalmak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fiziksel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ihtiyaçlardır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Diğerleri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zihinsel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duygusal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ihtiyaçlar</a:t>
            </a:r>
            <a:r>
              <a:rPr lang="en-US" sz="1200" kern="1200" dirty="0" smtClean="0">
                <a:solidFill>
                  <a:schemeClr val="tx1"/>
                </a:solidFill>
                <a:effectLst/>
                <a:latin typeface="+mn-lt"/>
                <a:ea typeface="+mn-ea"/>
                <a:cs typeface="+mn-cs"/>
              </a:rPr>
              <a:t>.</a:t>
            </a:r>
          </a:p>
          <a:p>
            <a:pPr algn="just"/>
            <a:r>
              <a:rPr lang="en-US" sz="1200" kern="1200" dirty="0" err="1" smtClean="0">
                <a:solidFill>
                  <a:schemeClr val="tx1"/>
                </a:solidFill>
                <a:effectLst/>
                <a:latin typeface="+mn-lt"/>
                <a:ea typeface="+mn-ea"/>
                <a:cs typeface="+mn-cs"/>
              </a:rPr>
              <a:t>Tanrı</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bütün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bu</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ihtiyaçların</a:t>
            </a:r>
            <a:r>
              <a:rPr lang="en-US" sz="1200" kern="1200" baseline="0" dirty="0" smtClean="0">
                <a:solidFill>
                  <a:schemeClr val="tx1"/>
                </a:solidFill>
                <a:effectLst/>
                <a:latin typeface="+mn-lt"/>
                <a:ea typeface="+mn-ea"/>
                <a:cs typeface="+mn-cs"/>
              </a:rPr>
              <a:t>, hem </a:t>
            </a:r>
            <a:r>
              <a:rPr lang="en-US" sz="1200" kern="1200" baseline="0" dirty="0" err="1" smtClean="0">
                <a:solidFill>
                  <a:schemeClr val="tx1"/>
                </a:solidFill>
                <a:effectLst/>
                <a:latin typeface="+mn-lt"/>
                <a:ea typeface="+mn-ea"/>
                <a:cs typeface="+mn-cs"/>
              </a:rPr>
              <a:t>duygusal</a:t>
            </a:r>
            <a:r>
              <a:rPr lang="en-US" sz="1200" kern="1200" baseline="0" dirty="0" smtClean="0">
                <a:solidFill>
                  <a:schemeClr val="tx1"/>
                </a:solidFill>
                <a:effectLst/>
                <a:latin typeface="+mn-lt"/>
                <a:ea typeface="+mn-ea"/>
                <a:cs typeface="+mn-cs"/>
              </a:rPr>
              <a:t> hem </a:t>
            </a:r>
            <a:r>
              <a:rPr lang="en-US" sz="1200" kern="1200" baseline="0" dirty="0" err="1" smtClean="0">
                <a:solidFill>
                  <a:schemeClr val="tx1"/>
                </a:solidFill>
                <a:effectLst/>
                <a:latin typeface="+mn-lt"/>
                <a:ea typeface="+mn-ea"/>
                <a:cs typeface="+mn-cs"/>
              </a:rPr>
              <a:t>fiziksel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yerine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getirmek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ister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Burada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senin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israr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edebileceğin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vaat</a:t>
            </a:r>
            <a:r>
              <a:rPr lang="en-US" sz="1200" kern="1200" dirty="0" smtClean="0">
                <a:solidFill>
                  <a:schemeClr val="tx1"/>
                </a:solidFill>
                <a:effectLst/>
                <a:latin typeface="+mn-lt"/>
                <a:ea typeface="+mn-ea"/>
                <a:cs typeface="+mn-cs"/>
              </a:rPr>
              <a:t> var. </a:t>
            </a:r>
          </a:p>
          <a:p>
            <a:pPr algn="just"/>
            <a:r>
              <a:rPr lang="tr-TR" sz="1200" dirty="0" smtClean="0">
                <a:latin typeface="Book Antiqua"/>
                <a:cs typeface="Book Antiqua"/>
              </a:rPr>
              <a:t>Tanrım da </a:t>
            </a:r>
            <a:r>
              <a:rPr lang="en-US" sz="1200" b="1" i="1" dirty="0" smtClean="0">
                <a:solidFill>
                  <a:srgbClr val="996633"/>
                </a:solidFill>
                <a:latin typeface="Book Antiqua"/>
                <a:cs typeface="Book Antiqua"/>
              </a:rPr>
              <a:t>her </a:t>
            </a:r>
            <a:r>
              <a:rPr lang="en-US" sz="1200" b="1" i="1" dirty="0" err="1" smtClean="0">
                <a:solidFill>
                  <a:srgbClr val="996633"/>
                </a:solidFill>
                <a:latin typeface="Book Antiqua"/>
                <a:cs typeface="Book Antiqua"/>
              </a:rPr>
              <a:t>ihtiyacınızı</a:t>
            </a:r>
            <a:r>
              <a:rPr lang="en-US" sz="1200" b="1" i="1" dirty="0" smtClean="0">
                <a:solidFill>
                  <a:srgbClr val="996633"/>
                </a:solidFill>
                <a:latin typeface="Book Antiqua"/>
                <a:cs typeface="Book Antiqua"/>
              </a:rPr>
              <a:t> </a:t>
            </a:r>
            <a:r>
              <a:rPr lang="en-US" sz="1200" b="1" i="1" dirty="0" err="1" smtClean="0">
                <a:solidFill>
                  <a:srgbClr val="996633"/>
                </a:solidFill>
                <a:latin typeface="Book Antiqua"/>
                <a:cs typeface="Book Antiqua"/>
              </a:rPr>
              <a:t>karşılayacaktır</a:t>
            </a:r>
            <a:r>
              <a:rPr lang="tr-TR" sz="1200" b="1" i="1" dirty="0" smtClean="0">
                <a:solidFill>
                  <a:srgbClr val="996633"/>
                </a:solidFill>
                <a:latin typeface="Book Antiqua"/>
                <a:cs typeface="Book Antiqua"/>
              </a:rPr>
              <a:t>. </a:t>
            </a:r>
            <a:r>
              <a:rPr lang="tr-TR" sz="1200" b="0" i="0" dirty="0" smtClean="0">
                <a:solidFill>
                  <a:srgbClr val="996633"/>
                </a:solidFill>
                <a:latin typeface="Book Antiqua"/>
                <a:cs typeface="Book Antiqua"/>
              </a:rPr>
              <a:t>Duygusal ihtiyacını sağlamak için Sözüne güvenebilirsin.</a:t>
            </a:r>
            <a:endParaRPr lang="en-US" sz="1200" b="0" i="0"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 </a:t>
            </a:r>
          </a:p>
          <a:p>
            <a:pPr algn="just"/>
            <a:endParaRPr lang="en-US" sz="1200" b="1" i="1" kern="1200" dirty="0" smtClean="0">
              <a:solidFill>
                <a:schemeClr val="tx1"/>
              </a:solidFill>
              <a:effectLst/>
              <a:latin typeface="+mn-lt"/>
              <a:ea typeface="+mn-ea"/>
              <a:cs typeface="+mn-cs"/>
            </a:endParaRPr>
          </a:p>
          <a:p>
            <a:pPr algn="just"/>
            <a:r>
              <a:rPr lang="en-US" sz="1200" b="1" i="1" kern="1200" dirty="0" smtClean="0">
                <a:solidFill>
                  <a:schemeClr val="tx1"/>
                </a:solidFill>
                <a:effectLst/>
                <a:latin typeface="+mn-lt"/>
                <a:ea typeface="+mn-ea"/>
                <a:cs typeface="+mn-cs"/>
              </a:rPr>
              <a:t>(</a:t>
            </a:r>
            <a:r>
              <a:rPr lang="en-US" sz="1200" b="1" i="1" kern="1200" dirty="0" err="1" smtClean="0">
                <a:solidFill>
                  <a:schemeClr val="tx1"/>
                </a:solidFill>
                <a:effectLst/>
                <a:latin typeface="+mn-lt"/>
                <a:ea typeface="+mn-ea"/>
                <a:cs typeface="+mn-cs"/>
              </a:rPr>
              <a:t>Tanrı</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senin</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bir</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arkadaş</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konfor</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gücü</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ya</a:t>
            </a:r>
            <a:r>
              <a:rPr lang="en-US" sz="1200" b="1" i="1" kern="1200" dirty="0" smtClean="0">
                <a:solidFill>
                  <a:schemeClr val="tx1"/>
                </a:solidFill>
                <a:effectLst/>
                <a:latin typeface="+mn-lt"/>
                <a:ea typeface="+mn-ea"/>
                <a:cs typeface="+mn-cs"/>
              </a:rPr>
              <a:t> da </a:t>
            </a:r>
            <a:r>
              <a:rPr lang="en-US" sz="1200" b="1" i="1" kern="1200" dirty="0" err="1" smtClean="0">
                <a:solidFill>
                  <a:schemeClr val="tx1"/>
                </a:solidFill>
                <a:effectLst/>
                <a:latin typeface="+mn-lt"/>
                <a:ea typeface="+mn-ea"/>
                <a:cs typeface="+mn-cs"/>
              </a:rPr>
              <a:t>diğer</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herhangi</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bir</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duygusal</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ihtiyacı</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sağladığı</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kişisel</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bir</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deneyim</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paylaşın</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Ya</a:t>
            </a:r>
            <a:r>
              <a:rPr lang="en-US" sz="1200" b="1" i="1" kern="1200" dirty="0" smtClean="0">
                <a:solidFill>
                  <a:schemeClr val="tx1"/>
                </a:solidFill>
                <a:effectLst/>
                <a:latin typeface="+mn-lt"/>
                <a:ea typeface="+mn-ea"/>
                <a:cs typeface="+mn-cs"/>
              </a:rPr>
              <a:t> da </a:t>
            </a:r>
            <a:r>
              <a:rPr lang="en-US" sz="1200" b="1" i="1" kern="1200" dirty="0" err="1" smtClean="0">
                <a:solidFill>
                  <a:schemeClr val="tx1"/>
                </a:solidFill>
                <a:effectLst/>
                <a:latin typeface="+mn-lt"/>
                <a:ea typeface="+mn-ea"/>
                <a:cs typeface="+mn-cs"/>
              </a:rPr>
              <a:t>aşağıdaki</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hikayeyi</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kullanabilirsiniz</a:t>
            </a:r>
            <a:r>
              <a:rPr lang="en-US" sz="1200" b="1" i="1" kern="1200" dirty="0" smtClean="0">
                <a:solidFill>
                  <a:schemeClr val="tx1"/>
                </a:solidFill>
                <a:effectLst/>
                <a:latin typeface="+mn-lt"/>
                <a:ea typeface="+mn-ea"/>
                <a:cs typeface="+mn-cs"/>
              </a:rPr>
              <a:t>).</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Soon after Dorothy Watts moved from Oregon to Michigan, she was alone for a weekend.  On Friday evening, she sat at the piano playing old familiar hymns.  When she came to, "I Want My Friends to Pray for Me," tears filled her eyes, and she couldn't see to play through to the end of the piece.</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"Oh, God,” she sobbed.  "I don't have even one friend in this new place to pray for me.  Please, Lord, I need a friend!  I'm so lonely!"</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The next day, she opened the mailbox to find a card from Muriel, a woman at a nearby church where Dorothy's husband had preached.  They had shared lunch and the afternoon with her family.  The card said, "I feel impressed to write you a note and let you know that I am praying for you.  I would like to be your friend."</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God supplied Dorothy's emotional need for a friend.  And you can depend on Him to supply all your emotional needs as well.</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Joni </a:t>
            </a:r>
            <a:r>
              <a:rPr lang="en-US" sz="1200" kern="1200" dirty="0" err="1" smtClean="0">
                <a:solidFill>
                  <a:schemeClr val="tx1"/>
                </a:solidFill>
                <a:effectLst/>
                <a:latin typeface="+mn-lt"/>
                <a:ea typeface="+mn-ea"/>
                <a:cs typeface="+mn-cs"/>
              </a:rPr>
              <a:t>Earekson</a:t>
            </a:r>
            <a:r>
              <a:rPr lang="en-US" sz="1200" kern="1200" dirty="0" smtClean="0">
                <a:solidFill>
                  <a:schemeClr val="tx1"/>
                </a:solidFill>
                <a:effectLst/>
                <a:latin typeface="+mn-lt"/>
                <a:ea typeface="+mn-ea"/>
                <a:cs typeface="+mn-cs"/>
              </a:rPr>
              <a:t> Tada is another example of someone who found that God met her emotional needs.  She has been a quadriplegic since the age of 17 due to a diving accident.  Life has been difficult for Joni, as she has to be totally dependent on others.  However, through this she has learned to totally depend on God and His Word for her emotional needs.</a:t>
            </a:r>
          </a:p>
          <a:p>
            <a:pPr algn="just"/>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10</a:t>
            </a:fld>
            <a:endParaRPr lang="en-US"/>
          </a:p>
        </p:txBody>
      </p:sp>
    </p:spTree>
    <p:extLst>
      <p:ext uri="{BB962C8B-B14F-4D97-AF65-F5344CB8AC3E}">
        <p14:creationId xmlns:p14="http://schemas.microsoft.com/office/powerpoint/2010/main" val="1673780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8982BE-C51D-4447-9FDC-71B0754F18A4}" type="slidenum">
              <a:rPr lang="en-US" smtClean="0"/>
              <a:t>11</a:t>
            </a:fld>
            <a:endParaRPr lang="en-US"/>
          </a:p>
        </p:txBody>
      </p:sp>
    </p:spTree>
    <p:extLst>
      <p:ext uri="{BB962C8B-B14F-4D97-AF65-F5344CB8AC3E}">
        <p14:creationId xmlns:p14="http://schemas.microsoft.com/office/powerpoint/2010/main" val="2904272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She writes,  "This morning I knocked over a huge pile of dictation with my wheelchair and I felt so clumsy.  I just felt so handicapped.  At times like that when a wave of emotion threatens to swallow me, I've trained myself to hold on to some objective anchors from God's Word, like ‘Put your hope in God for I will yet praise Him, my Savior and my God’ </a:t>
            </a:r>
            <a:r>
              <a:rPr lang="en-US" sz="1200" i="1" kern="1200" dirty="0" smtClean="0">
                <a:solidFill>
                  <a:schemeClr val="tx1"/>
                </a:solidFill>
                <a:effectLst/>
                <a:latin typeface="+mn-lt"/>
                <a:ea typeface="+mn-ea"/>
                <a:cs typeface="+mn-cs"/>
              </a:rPr>
              <a:t>(Psalm 42:5).</a:t>
            </a:r>
            <a:r>
              <a:rPr lang="en-US" sz="1200" kern="1200" dirty="0" smtClean="0">
                <a:solidFill>
                  <a:schemeClr val="tx1"/>
                </a:solidFill>
                <a:effectLst/>
                <a:latin typeface="+mn-lt"/>
                <a:ea typeface="+mn-ea"/>
                <a:cs typeface="+mn-cs"/>
              </a:rPr>
              <a:t>  It's especially helpful on those 'Oh, I wish I had my hands, days.'”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Yes, we can depend on God's Word to meet our emotional needs.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12</a:t>
            </a:fld>
            <a:endParaRPr lang="en-US"/>
          </a:p>
        </p:txBody>
      </p:sp>
    </p:spTree>
    <p:extLst>
      <p:ext uri="{BB962C8B-B14F-4D97-AF65-F5344CB8AC3E}">
        <p14:creationId xmlns:p14="http://schemas.microsoft.com/office/powerpoint/2010/main" val="1308600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350838"/>
            <a:ext cx="2211387" cy="1658937"/>
          </a:xfrm>
        </p:spPr>
      </p:sp>
      <p:sp>
        <p:nvSpPr>
          <p:cNvPr id="3" name="Notes Placeholder 2"/>
          <p:cNvSpPr>
            <a:spLocks noGrp="1"/>
          </p:cNvSpPr>
          <p:nvPr>
            <p:ph type="body" idx="1"/>
          </p:nvPr>
        </p:nvSpPr>
        <p:spPr>
          <a:xfrm>
            <a:off x="298246" y="2137812"/>
            <a:ext cx="6319526" cy="4114800"/>
          </a:xfrm>
        </p:spPr>
        <p:txBody>
          <a:bodyPr/>
          <a:lstStyle/>
          <a:p>
            <a:pPr algn="just"/>
            <a:r>
              <a:rPr lang="en-US" sz="1200" b="1" i="1" kern="1200" dirty="0" smtClean="0">
                <a:solidFill>
                  <a:schemeClr val="tx1"/>
                </a:solidFill>
                <a:effectLst/>
                <a:latin typeface="+mn-lt"/>
                <a:ea typeface="+mn-ea"/>
                <a:cs typeface="+mn-cs"/>
              </a:rPr>
              <a:t>P - Physical Needs: Matthew 6:28-33.</a:t>
            </a:r>
            <a:r>
              <a:rPr lang="en-US" sz="1200" i="1" kern="1200" dirty="0" smtClean="0">
                <a:solidFill>
                  <a:schemeClr val="tx1"/>
                </a:solidFill>
                <a:effectLst/>
                <a:latin typeface="+mn-lt"/>
                <a:ea typeface="+mn-ea"/>
                <a:cs typeface="+mn-cs"/>
              </a:rPr>
              <a:t>  (Have someone read it). (NEXT</a:t>
            </a:r>
            <a:r>
              <a:rPr lang="en-US" sz="1200" i="1" kern="1200" baseline="0" dirty="0" smtClean="0">
                <a:solidFill>
                  <a:schemeClr val="tx1"/>
                </a:solidFill>
                <a:effectLst/>
                <a:latin typeface="+mn-lt"/>
                <a:ea typeface="+mn-ea"/>
                <a:cs typeface="+mn-cs"/>
              </a:rPr>
              <a:t> SLIDE)</a:t>
            </a:r>
            <a:endParaRPr lang="en-US" sz="1200"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 </a:t>
            </a:r>
          </a:p>
          <a:p>
            <a:pPr algn="just"/>
            <a:r>
              <a:rPr lang="en-US" sz="1200" b="1" i="1" kern="1200" dirty="0" smtClean="0">
                <a:solidFill>
                  <a:schemeClr val="tx1"/>
                </a:solidFill>
                <a:effectLst/>
                <a:latin typeface="+mn-lt"/>
                <a:ea typeface="+mn-ea"/>
                <a:cs typeface="+mn-cs"/>
              </a:rPr>
              <a:t>(</a:t>
            </a:r>
            <a:r>
              <a:rPr lang="en-US" sz="1200" b="1" i="1" kern="1200" dirty="0" err="1" smtClean="0">
                <a:solidFill>
                  <a:schemeClr val="tx1"/>
                </a:solidFill>
                <a:effectLst/>
                <a:latin typeface="+mn-lt"/>
                <a:ea typeface="+mn-ea"/>
                <a:cs typeface="+mn-cs"/>
              </a:rPr>
              <a:t>Tanrı</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O'nun</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sözünü</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tuttu</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ve</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sizin</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için</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gıda</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giyecek</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barınak</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ve</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faturaları</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ödeyecek</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para</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ile</a:t>
            </a:r>
            <a:r>
              <a:rPr lang="en-US" sz="1200" b="1" i="1" kern="1200" baseline="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fiziksel</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ihtiyacını</a:t>
            </a:r>
            <a:r>
              <a:rPr lang="en-US" sz="1200" b="1" i="1" kern="120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sağladığı</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ile</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ilgili</a:t>
            </a:r>
            <a:r>
              <a:rPr lang="en-US" sz="1200" b="1" i="1" kern="1200" baseline="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kişisel</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bir</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hikaye</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paylaşın</a:t>
            </a:r>
            <a:r>
              <a:rPr lang="en-US" sz="1200" b="1" i="1" kern="1200" dirty="0" smtClean="0">
                <a:solidFill>
                  <a:schemeClr val="tx1"/>
                </a:solidFill>
                <a:effectLst/>
                <a:latin typeface="+mn-lt"/>
                <a:ea typeface="+mn-ea"/>
                <a:cs typeface="+mn-cs"/>
              </a:rPr>
              <a:t>.</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Veya</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aşağıdaki</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hikayeyi</a:t>
            </a:r>
            <a:r>
              <a:rPr lang="en-US" sz="1200" b="1" i="1" kern="1200" baseline="0" dirty="0" smtClean="0">
                <a:solidFill>
                  <a:schemeClr val="tx1"/>
                </a:solidFill>
                <a:effectLst/>
                <a:latin typeface="+mn-lt"/>
                <a:ea typeface="+mn-ea"/>
                <a:cs typeface="+mn-cs"/>
              </a:rPr>
              <a:t> </a:t>
            </a:r>
            <a:r>
              <a:rPr lang="en-US" sz="1200" b="1" i="1" kern="1200" baseline="0" dirty="0" err="1" smtClean="0">
                <a:solidFill>
                  <a:schemeClr val="tx1"/>
                </a:solidFill>
                <a:effectLst/>
                <a:latin typeface="+mn-lt"/>
                <a:ea typeface="+mn-ea"/>
                <a:cs typeface="+mn-cs"/>
              </a:rPr>
              <a:t>paylaş</a:t>
            </a:r>
            <a:r>
              <a:rPr lang="en-US" sz="1200" b="1" i="1" kern="1200" baseline="0" dirty="0" smtClean="0">
                <a:solidFill>
                  <a:schemeClr val="tx1"/>
                </a:solidFill>
                <a:effectLst/>
                <a:latin typeface="+mn-lt"/>
                <a:ea typeface="+mn-ea"/>
                <a:cs typeface="+mn-cs"/>
              </a:rPr>
              <a:t>)</a:t>
            </a:r>
            <a:endParaRPr lang="en-US" sz="1200" b="1" i="1" kern="1200" dirty="0" smtClean="0">
              <a:solidFill>
                <a:schemeClr val="tx1"/>
              </a:solidFill>
              <a:effectLst/>
              <a:latin typeface="+mn-lt"/>
              <a:ea typeface="+mn-ea"/>
              <a:cs typeface="+mn-cs"/>
            </a:endParaRPr>
          </a:p>
          <a:p>
            <a:pPr algn="just"/>
            <a:endParaRPr lang="en-US" sz="1200"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Dorothy </a:t>
            </a:r>
            <a:r>
              <a:rPr lang="en-US" sz="1200" kern="1200" dirty="0" smtClean="0">
                <a:solidFill>
                  <a:schemeClr val="tx1"/>
                </a:solidFill>
                <a:effectLst/>
                <a:latin typeface="+mn-lt"/>
                <a:ea typeface="+mn-ea"/>
                <a:cs typeface="+mn-cs"/>
              </a:rPr>
              <a:t>Watts experienced the truth of this promise when she was a young pastor's wife.  She was not working so she had to spend a good deal of time trying to make the budget stretch to cover basic expenses.  There was nothing for new clothes.</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One morning her husband found her sitting on the bed crying. "What's wrong?"  Ron asked.</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"I don't have anything to wear that fits me anymore," she cried.  She held up a dress for her husband to see.  He could tell she had gained weight and there was no way the dress would fit.  He laughed.  "Well, the Lord has sure looked after us well, hasn't He?"</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But Dorothy really did have a problem.  She was a pastor's wife and she needed to look decent on Sabbath morning.  She prayed, "Dear God, please, I need a new Sabbath dress.  I want to look respectable, but I don't have any money.  I don't know what to do.  This is your problem now, Lord.  Help me."</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She heard no audible voice, but she did receive a definite impression that she should go downtown and buy a dress.  </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"But, Lord, I have no money, and Ron and I have agreed that I wouldn't buy things on our charge card," she countered.</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"Come on, Dorothy," it seemed God was saying to her.  "You leave the money to me."</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So she caught the next bus and found herself walking the street looking in shop windows at dresses she had no money to buy.  She hadn't walked a full block when she met a friend coming from the opposite direction.  "Where are you going?" she asked. "To look for a Sabbath dress," Dorothy replied. "Now isn't that interesting," the friend beamed.  "I had just come down to buy you a special gift to thank you for all you have done.  Come, let me buy your dress for you!"</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You can depend on God's Word to supply your physical needs, even needs as small as vitamin drops.</a:t>
            </a:r>
          </a:p>
          <a:p>
            <a:pPr algn="just"/>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13</a:t>
            </a:fld>
            <a:endParaRPr lang="en-US"/>
          </a:p>
        </p:txBody>
      </p:sp>
    </p:spTree>
    <p:extLst>
      <p:ext uri="{BB962C8B-B14F-4D97-AF65-F5344CB8AC3E}">
        <p14:creationId xmlns:p14="http://schemas.microsoft.com/office/powerpoint/2010/main" val="2097931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8982BE-C51D-4447-9FDC-71B0754F18A4}" type="slidenum">
              <a:rPr lang="en-US" smtClean="0"/>
              <a:t>14</a:t>
            </a:fld>
            <a:endParaRPr lang="en-US"/>
          </a:p>
        </p:txBody>
      </p:sp>
    </p:spTree>
    <p:extLst>
      <p:ext uri="{BB962C8B-B14F-4D97-AF65-F5344CB8AC3E}">
        <p14:creationId xmlns:p14="http://schemas.microsoft.com/office/powerpoint/2010/main" val="1508680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8982BE-C51D-4447-9FDC-71B0754F18A4}" type="slidenum">
              <a:rPr lang="en-US" smtClean="0"/>
              <a:t>15</a:t>
            </a:fld>
            <a:endParaRPr lang="en-US"/>
          </a:p>
        </p:txBody>
      </p:sp>
    </p:spTree>
    <p:extLst>
      <p:ext uri="{BB962C8B-B14F-4D97-AF65-F5344CB8AC3E}">
        <p14:creationId xmlns:p14="http://schemas.microsoft.com/office/powerpoint/2010/main" val="1315912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her book </a:t>
            </a:r>
            <a:r>
              <a:rPr lang="en-US" sz="1200" i="1" kern="1200" dirty="0" smtClean="0">
                <a:solidFill>
                  <a:schemeClr val="tx1"/>
                </a:solidFill>
                <a:effectLst/>
                <a:latin typeface="+mn-lt"/>
                <a:ea typeface="+mn-ea"/>
                <a:cs typeface="+mn-cs"/>
              </a:rPr>
              <a:t>The Hiding Place,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Corrie</a:t>
            </a:r>
            <a:r>
              <a:rPr lang="en-US" sz="1200" kern="1200" dirty="0" smtClean="0">
                <a:solidFill>
                  <a:schemeClr val="tx1"/>
                </a:solidFill>
                <a:effectLst/>
                <a:latin typeface="+mn-lt"/>
                <a:ea typeface="+mn-ea"/>
                <a:cs typeface="+mn-cs"/>
              </a:rPr>
              <a:t> ten Boom tells how she depended on God to supply vitamin drops.</a:t>
            </a:r>
          </a:p>
          <a:p>
            <a:r>
              <a:rPr lang="en-US" sz="1200" kern="1200" dirty="0" smtClean="0">
                <a:solidFill>
                  <a:schemeClr val="tx1"/>
                </a:solidFill>
                <a:effectLst/>
                <a:latin typeface="+mn-lt"/>
                <a:ea typeface="+mn-ea"/>
                <a:cs typeface="+mn-cs"/>
              </a:rPr>
              <a:t> </a:t>
            </a:r>
          </a:p>
          <a:p>
            <a:r>
              <a:rPr lang="en-US" sz="1200" kern="1200" dirty="0" err="1" smtClean="0">
                <a:solidFill>
                  <a:schemeClr val="tx1"/>
                </a:solidFill>
                <a:effectLst/>
                <a:latin typeface="+mn-lt"/>
                <a:ea typeface="+mn-ea"/>
                <a:cs typeface="+mn-cs"/>
              </a:rPr>
              <a:t>Corrie</a:t>
            </a:r>
            <a:r>
              <a:rPr lang="en-US" sz="1200" kern="1200" dirty="0" smtClean="0">
                <a:solidFill>
                  <a:schemeClr val="tx1"/>
                </a:solidFill>
                <a:effectLst/>
                <a:latin typeface="+mn-lt"/>
                <a:ea typeface="+mn-ea"/>
                <a:cs typeface="+mn-cs"/>
              </a:rPr>
              <a:t> had smuggled a small bottle of vitamin drops into the prisoner of war camp to help her sister Betsy who was not well.  At one point Betsy was desperately ill, and this small bottle of drops was the only medicine </a:t>
            </a:r>
            <a:r>
              <a:rPr lang="en-US" sz="1200" kern="1200" dirty="0" err="1" smtClean="0">
                <a:solidFill>
                  <a:schemeClr val="tx1"/>
                </a:solidFill>
                <a:effectLst/>
                <a:latin typeface="+mn-lt"/>
                <a:ea typeface="+mn-ea"/>
                <a:cs typeface="+mn-cs"/>
              </a:rPr>
              <a:t>Corrie</a:t>
            </a:r>
            <a:r>
              <a:rPr lang="en-US" sz="1200" kern="1200" dirty="0" smtClean="0">
                <a:solidFill>
                  <a:schemeClr val="tx1"/>
                </a:solidFill>
                <a:effectLst/>
                <a:latin typeface="+mn-lt"/>
                <a:ea typeface="+mn-ea"/>
                <a:cs typeface="+mn-cs"/>
              </a:rPr>
              <a:t> had to help.  Of course, many others were sick and needed it just as much as Betsy, but </a:t>
            </a:r>
            <a:r>
              <a:rPr lang="en-US" sz="1200" kern="1200" dirty="0" err="1" smtClean="0">
                <a:solidFill>
                  <a:schemeClr val="tx1"/>
                </a:solidFill>
                <a:effectLst/>
                <a:latin typeface="+mn-lt"/>
                <a:ea typeface="+mn-ea"/>
                <a:cs typeface="+mn-cs"/>
              </a:rPr>
              <a:t>Corrie</a:t>
            </a:r>
            <a:r>
              <a:rPr lang="en-US" sz="1200" kern="1200" dirty="0" smtClean="0">
                <a:solidFill>
                  <a:schemeClr val="tx1"/>
                </a:solidFill>
                <a:effectLst/>
                <a:latin typeface="+mn-lt"/>
                <a:ea typeface="+mn-ea"/>
                <a:cs typeface="+mn-cs"/>
              </a:rPr>
              <a:t> didn't want to share.  However, Betsy insisted.  Miraculously, there were always enough drops for those in need, and Betsy always got hers as well.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The bottle was dark and </a:t>
            </a:r>
            <a:r>
              <a:rPr lang="en-US" sz="1200" kern="1200" dirty="0" err="1" smtClean="0">
                <a:solidFill>
                  <a:schemeClr val="tx1"/>
                </a:solidFill>
                <a:effectLst/>
                <a:latin typeface="+mn-lt"/>
                <a:ea typeface="+mn-ea"/>
                <a:cs typeface="+mn-cs"/>
              </a:rPr>
              <a:t>Corrie</a:t>
            </a:r>
            <a:r>
              <a:rPr lang="en-US" sz="1200" kern="1200" dirty="0" smtClean="0">
                <a:solidFill>
                  <a:schemeClr val="tx1"/>
                </a:solidFill>
                <a:effectLst/>
                <a:latin typeface="+mn-lt"/>
                <a:ea typeface="+mn-ea"/>
                <a:cs typeface="+mn-cs"/>
              </a:rPr>
              <a:t> couldn't see how much was left, but she simply prayed and asked God to let it last as long as it was needed.  It seemed to go on and on like the widow's cruse of oil.  At last </a:t>
            </a:r>
            <a:r>
              <a:rPr lang="en-US" sz="1200" kern="1200" dirty="0" err="1" smtClean="0">
                <a:solidFill>
                  <a:schemeClr val="tx1"/>
                </a:solidFill>
                <a:effectLst/>
                <a:latin typeface="+mn-lt"/>
                <a:ea typeface="+mn-ea"/>
                <a:cs typeface="+mn-cs"/>
              </a:rPr>
              <a:t>Corrie</a:t>
            </a:r>
            <a:r>
              <a:rPr lang="en-US" sz="1200" kern="1200" dirty="0" smtClean="0">
                <a:solidFill>
                  <a:schemeClr val="tx1"/>
                </a:solidFill>
                <a:effectLst/>
                <a:latin typeface="+mn-lt"/>
                <a:ea typeface="+mn-ea"/>
                <a:cs typeface="+mn-cs"/>
              </a:rPr>
              <a:t> got a sympathetic guard to get another bottle of vitamins.  However, she didn't want to waste any of the first bottle, so she went to finish it up before opening the new one.  To her amazement, it was empty.  There was not one drop left.  God had been faithful in meeting each day’s need.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C98982BE-C51D-4447-9FDC-71B0754F18A4}" type="slidenum">
              <a:rPr lang="en-US" smtClean="0"/>
              <a:t>16</a:t>
            </a:fld>
            <a:endParaRPr lang="en-US"/>
          </a:p>
        </p:txBody>
      </p:sp>
    </p:spTree>
    <p:extLst>
      <p:ext uri="{BB962C8B-B14F-4D97-AF65-F5344CB8AC3E}">
        <p14:creationId xmlns:p14="http://schemas.microsoft.com/office/powerpoint/2010/main" val="1624901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kern="1200" dirty="0" smtClean="0">
                <a:solidFill>
                  <a:schemeClr val="tx1"/>
                </a:solidFill>
                <a:effectLst/>
                <a:latin typeface="+mn-lt"/>
                <a:ea typeface="+mn-ea"/>
                <a:cs typeface="+mn-cs"/>
              </a:rPr>
              <a:t>Rabbim tüm ihtiyaçlarınızı karşılasın. </a:t>
            </a:r>
            <a:r>
              <a:rPr lang="tr-TR" sz="1200" kern="1200" dirty="0" err="1" smtClean="0">
                <a:solidFill>
                  <a:schemeClr val="tx1"/>
                </a:solidFill>
                <a:effectLst/>
                <a:latin typeface="+mn-lt"/>
                <a:ea typeface="+mn-ea"/>
                <a:cs typeface="+mn-cs"/>
              </a:rPr>
              <a:t>Söz’üne</a:t>
            </a:r>
            <a:r>
              <a:rPr lang="tr-TR" sz="1200" kern="1200" dirty="0" smtClean="0">
                <a:solidFill>
                  <a:schemeClr val="tx1"/>
                </a:solidFill>
                <a:effectLst/>
                <a:latin typeface="+mn-lt"/>
                <a:ea typeface="+mn-ea"/>
                <a:cs typeface="+mn-cs"/>
              </a:rPr>
              <a:t> güvenin!</a:t>
            </a:r>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17</a:t>
            </a:fld>
            <a:endParaRPr lang="en-US"/>
          </a:p>
        </p:txBody>
      </p:sp>
    </p:spTree>
    <p:extLst>
      <p:ext uri="{BB962C8B-B14F-4D97-AF65-F5344CB8AC3E}">
        <p14:creationId xmlns:p14="http://schemas.microsoft.com/office/powerpoint/2010/main" val="2365625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effectLst/>
                <a:latin typeface="+mn-lt"/>
                <a:ea typeface="+mn-ea"/>
                <a:cs typeface="+mn-cs"/>
              </a:rPr>
              <a:t>E – E</a:t>
            </a:r>
            <a:r>
              <a:rPr lang="tr-TR" sz="1200" b="1" i="1" kern="1200" dirty="0" smtClean="0">
                <a:solidFill>
                  <a:schemeClr val="tx1"/>
                </a:solidFill>
                <a:effectLst/>
                <a:latin typeface="+mn-lt"/>
                <a:ea typeface="+mn-ea"/>
                <a:cs typeface="+mn-cs"/>
              </a:rPr>
              <a:t>bedi İhtiyaçlar</a:t>
            </a:r>
            <a:r>
              <a:rPr lang="en-US" sz="1200" b="1" i="1" kern="1200" dirty="0" smtClean="0">
                <a:solidFill>
                  <a:schemeClr val="tx1"/>
                </a:solidFill>
                <a:effectLst/>
                <a:latin typeface="+mn-lt"/>
                <a:ea typeface="+mn-ea"/>
                <a:cs typeface="+mn-cs"/>
              </a:rPr>
              <a:t>:  1</a:t>
            </a:r>
            <a:r>
              <a:rPr lang="tr-TR" sz="1200" b="1" i="1" kern="1200" dirty="0" smtClean="0">
                <a:solidFill>
                  <a:schemeClr val="tx1"/>
                </a:solidFill>
                <a:effectLst/>
                <a:latin typeface="+mn-lt"/>
                <a:ea typeface="+mn-ea"/>
                <a:cs typeface="+mn-cs"/>
              </a:rPr>
              <a:t>.</a:t>
            </a:r>
            <a:r>
              <a:rPr lang="en-US" sz="1200" b="1" i="1" kern="1200" dirty="0" smtClean="0">
                <a:solidFill>
                  <a:schemeClr val="tx1"/>
                </a:solidFill>
                <a:effectLst/>
                <a:latin typeface="+mn-lt"/>
                <a:ea typeface="+mn-ea"/>
                <a:cs typeface="+mn-cs"/>
              </a:rPr>
              <a:t> Pet</a:t>
            </a:r>
            <a:r>
              <a:rPr lang="tr-TR" sz="1200" b="1" i="1" kern="1200" dirty="0" err="1" smtClean="0">
                <a:solidFill>
                  <a:schemeClr val="tx1"/>
                </a:solidFill>
                <a:effectLst/>
                <a:latin typeface="+mn-lt"/>
                <a:ea typeface="+mn-ea"/>
                <a:cs typeface="+mn-cs"/>
              </a:rPr>
              <a:t>rus</a:t>
            </a:r>
            <a:r>
              <a:rPr lang="en-US" sz="1200" b="1" i="1" kern="1200" dirty="0" smtClean="0">
                <a:solidFill>
                  <a:schemeClr val="tx1"/>
                </a:solidFill>
                <a:effectLst/>
                <a:latin typeface="+mn-lt"/>
                <a:ea typeface="+mn-ea"/>
                <a:cs typeface="+mn-cs"/>
              </a:rPr>
              <a:t> 2:2.</a:t>
            </a:r>
            <a:r>
              <a:rPr lang="en-US" sz="1200" i="1" kern="12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Birisine okumasını söyle</a:t>
            </a:r>
            <a:r>
              <a:rPr lang="en-US" sz="1200" i="1" kern="1200" dirty="0" smtClean="0">
                <a:solidFill>
                  <a:schemeClr val="tx1"/>
                </a:solidFill>
                <a:effectLst/>
                <a:latin typeface="+mn-lt"/>
                <a:ea typeface="+mn-ea"/>
                <a:cs typeface="+mn-cs"/>
              </a:rPr>
              <a:t>). (NEXT SLIDE)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18</a:t>
            </a:fld>
            <a:endParaRPr lang="en-US"/>
          </a:p>
        </p:txBody>
      </p:sp>
    </p:spTree>
    <p:extLst>
      <p:ext uri="{BB962C8B-B14F-4D97-AF65-F5344CB8AC3E}">
        <p14:creationId xmlns:p14="http://schemas.microsoft.com/office/powerpoint/2010/main" val="1522342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8982BE-C51D-4447-9FDC-71B0754F18A4}" type="slidenum">
              <a:rPr lang="en-US" smtClean="0"/>
              <a:t>19</a:t>
            </a:fld>
            <a:endParaRPr lang="en-US"/>
          </a:p>
        </p:txBody>
      </p:sp>
    </p:spTree>
    <p:extLst>
      <p:ext uri="{BB962C8B-B14F-4D97-AF65-F5344CB8AC3E}">
        <p14:creationId xmlns:p14="http://schemas.microsoft.com/office/powerpoint/2010/main" val="2317840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Word of God is our means of Salvation, for it points to the Living Word who died that we might live.  It is what we need to continue to grow spiritually, to change and grow and become what God wants us to be.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Kay James, a US government leader, knows you can depend on the Word for your eternal needs.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She was a senior in high school.  Her family was not religious, but she was sitting at the dinner table one night watching a Billy Graham crusade on TV.  It was youth night, and Billy Graham was giving a challenge.  She listened to what he was saying, then went back to her bedroom and prayed.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"God, Billy Graham says you are there.  I don't know if You are or not, but I'm going to give it a shot.  I don't like the way my life is going.  I have too many problems, and I can't figure them all out, so I'm going to give my life to You.  If I don't like what You do with it, I'm going to take it all back, but You've got a year."</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C98982BE-C51D-4447-9FDC-71B0754F18A4}" type="slidenum">
              <a:rPr lang="en-US" smtClean="0"/>
              <a:t>20</a:t>
            </a:fld>
            <a:endParaRPr lang="en-US"/>
          </a:p>
        </p:txBody>
      </p:sp>
    </p:spTree>
    <p:extLst>
      <p:ext uri="{BB962C8B-B14F-4D97-AF65-F5344CB8AC3E}">
        <p14:creationId xmlns:p14="http://schemas.microsoft.com/office/powerpoint/2010/main" val="1776197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She searched the house and came up with a King James New Testament and began reading in Matthew.  She couldn't understand it, but kept going because she had made a promise.  She finished Matthew and started Mark and decided this was the dumbest book she had ever read.  It was beginning to repeat itself.</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Still, Kay was determined to give it a try and already she sensed that something was happening inside of her that she couldn't quite understand.  Looking back, she realizes that the power of the Holy Spirit was in that book.  By the time the year was up, she had given her life to God completely.  She had accepted His salvation and was growing daily through the reading of the Word.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Petra </a:t>
            </a:r>
            <a:r>
              <a:rPr lang="en-US" sz="1200" kern="1200" dirty="0" err="1" smtClean="0">
                <a:solidFill>
                  <a:schemeClr val="tx1"/>
                </a:solidFill>
                <a:effectLst/>
                <a:latin typeface="+mn-lt"/>
                <a:ea typeface="+mn-ea"/>
                <a:cs typeface="+mn-cs"/>
              </a:rPr>
              <a:t>Sukow</a:t>
            </a:r>
            <a:r>
              <a:rPr lang="en-US" sz="1200" kern="1200" dirty="0" smtClean="0">
                <a:solidFill>
                  <a:schemeClr val="tx1"/>
                </a:solidFill>
                <a:effectLst/>
                <a:latin typeface="+mn-lt"/>
                <a:ea typeface="+mn-ea"/>
                <a:cs typeface="+mn-cs"/>
              </a:rPr>
              <a:t> was a Nazi youth worker who attended George </a:t>
            </a:r>
            <a:r>
              <a:rPr lang="en-US" sz="1200" kern="1200" dirty="0" err="1" smtClean="0">
                <a:solidFill>
                  <a:schemeClr val="tx1"/>
                </a:solidFill>
                <a:effectLst/>
                <a:latin typeface="+mn-lt"/>
                <a:ea typeface="+mn-ea"/>
                <a:cs typeface="+mn-cs"/>
              </a:rPr>
              <a:t>Vandeman's</a:t>
            </a:r>
            <a:r>
              <a:rPr lang="en-US" sz="1200" kern="1200" dirty="0" smtClean="0">
                <a:solidFill>
                  <a:schemeClr val="tx1"/>
                </a:solidFill>
                <a:effectLst/>
                <a:latin typeface="+mn-lt"/>
                <a:ea typeface="+mn-ea"/>
                <a:cs typeface="+mn-cs"/>
              </a:rPr>
              <a:t> evangelistic meetings in London.  She was an agnostic, but Elder </a:t>
            </a:r>
            <a:r>
              <a:rPr lang="en-US" sz="1200" kern="1200" dirty="0" err="1" smtClean="0">
                <a:solidFill>
                  <a:schemeClr val="tx1"/>
                </a:solidFill>
                <a:effectLst/>
                <a:latin typeface="+mn-lt"/>
                <a:ea typeface="+mn-ea"/>
                <a:cs typeface="+mn-cs"/>
              </a:rPr>
              <a:t>Vandeman</a:t>
            </a:r>
            <a:r>
              <a:rPr lang="en-US" sz="1200" kern="1200" dirty="0" smtClean="0">
                <a:solidFill>
                  <a:schemeClr val="tx1"/>
                </a:solidFill>
                <a:effectLst/>
                <a:latin typeface="+mn-lt"/>
                <a:ea typeface="+mn-ea"/>
                <a:cs typeface="+mn-cs"/>
              </a:rPr>
              <a:t> challenged her to spend 15 minutes a day with the Word to see for herself what it could do for her life.  In her characteristic fashion of wanting always to do her best, Petra began spending not 15 minutes, but an hour a day with the Bible.  Of course she found Jesus, believed, was born again, and became a worker for Him.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21</a:t>
            </a:fld>
            <a:endParaRPr lang="en-US"/>
          </a:p>
        </p:txBody>
      </p:sp>
    </p:spTree>
    <p:extLst>
      <p:ext uri="{BB962C8B-B14F-4D97-AF65-F5344CB8AC3E}">
        <p14:creationId xmlns:p14="http://schemas.microsoft.com/office/powerpoint/2010/main" val="2300106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eaLnBrk="1" hangingPunct="1">
              <a:lnSpc>
                <a:spcPct val="120000"/>
              </a:lnSpc>
              <a:buFontTx/>
              <a:buNone/>
              <a:defRPr/>
            </a:pPr>
            <a:r>
              <a:rPr lang="en-US" sz="1200" dirty="0" err="1" smtClean="0">
                <a:solidFill>
                  <a:srgbClr val="000000"/>
                </a:solidFill>
                <a:latin typeface="Book Antiqua" charset="0"/>
                <a:ea typeface="+mn-ea"/>
              </a:rPr>
              <a:t>Söz</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ile</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vakit</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geçirirsen</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İsa’yı</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kurtuluşu</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bulabilir</a:t>
            </a:r>
            <a:r>
              <a:rPr lang="en-US" sz="1200" dirty="0" smtClean="0">
                <a:solidFill>
                  <a:srgbClr val="000000"/>
                </a:solidFill>
                <a:latin typeface="Book Antiqua" charset="0"/>
                <a:ea typeface="+mn-ea"/>
              </a:rPr>
              <a:t> ve </a:t>
            </a:r>
            <a:r>
              <a:rPr lang="en-US" sz="1200" dirty="0" err="1" smtClean="0">
                <a:solidFill>
                  <a:srgbClr val="000000"/>
                </a:solidFill>
                <a:latin typeface="Book Antiqua" charset="0"/>
                <a:ea typeface="+mn-ea"/>
              </a:rPr>
              <a:t>imanda</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gelişebilirsin</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Ona</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şans</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verirsen</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yaşamını</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ebediyen</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değiştirmen</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muhakkaktır</a:t>
            </a:r>
            <a:r>
              <a:rPr lang="en-US" sz="1200" dirty="0" smtClean="0">
                <a:solidFill>
                  <a:srgbClr val="000000"/>
                </a:solidFill>
                <a:latin typeface="Book Antiqua" charset="0"/>
                <a:ea typeface="+mn-ea"/>
              </a:rPr>
              <a:t>. </a:t>
            </a:r>
            <a:endParaRPr lang="tr-TR" sz="1200" dirty="0" smtClean="0">
              <a:solidFill>
                <a:srgbClr val="000000"/>
              </a:solidFill>
              <a:latin typeface="Book Antiqua" charset="0"/>
              <a:ea typeface="+mn-ea"/>
            </a:endParaRPr>
          </a:p>
          <a:p>
            <a:pPr marL="0" indent="0" algn="l" eaLnBrk="1" hangingPunct="1">
              <a:lnSpc>
                <a:spcPct val="120000"/>
              </a:lnSpc>
              <a:buFontTx/>
              <a:buNone/>
              <a:defRPr/>
            </a:pPr>
            <a:r>
              <a:rPr lang="en-US" sz="1200" dirty="0" err="1" smtClean="0">
                <a:solidFill>
                  <a:srgbClr val="000000"/>
                </a:solidFill>
                <a:latin typeface="Book Antiqua" charset="0"/>
                <a:ea typeface="+mn-ea"/>
              </a:rPr>
              <a:t>Ebedi</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ihtiyaçların</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için</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Söz’e</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bağlı</a:t>
            </a:r>
            <a:r>
              <a:rPr lang="en-US" sz="1200" dirty="0" smtClean="0">
                <a:solidFill>
                  <a:srgbClr val="000000"/>
                </a:solidFill>
                <a:latin typeface="Book Antiqua" charset="0"/>
                <a:ea typeface="+mn-ea"/>
              </a:rPr>
              <a:t> </a:t>
            </a:r>
            <a:r>
              <a:rPr lang="en-US" sz="1200" dirty="0" err="1" smtClean="0">
                <a:solidFill>
                  <a:srgbClr val="000000"/>
                </a:solidFill>
                <a:latin typeface="Book Antiqua" charset="0"/>
                <a:ea typeface="+mn-ea"/>
              </a:rPr>
              <a:t>kalabilirsin</a:t>
            </a:r>
            <a:r>
              <a:rPr lang="en-US" sz="1200" dirty="0" smtClean="0">
                <a:solidFill>
                  <a:srgbClr val="000000"/>
                </a:solidFill>
                <a:latin typeface="Book Antiqua" charset="0"/>
                <a:ea typeface="+mn-ea"/>
              </a:rPr>
              <a:t>.</a:t>
            </a:r>
          </a:p>
        </p:txBody>
      </p:sp>
      <p:sp>
        <p:nvSpPr>
          <p:cNvPr id="4" name="Slide Number Placeholder 3"/>
          <p:cNvSpPr>
            <a:spLocks noGrp="1"/>
          </p:cNvSpPr>
          <p:nvPr>
            <p:ph type="sldNum" sz="quarter" idx="10"/>
          </p:nvPr>
        </p:nvSpPr>
        <p:spPr/>
        <p:txBody>
          <a:bodyPr/>
          <a:lstStyle/>
          <a:p>
            <a:fld id="{C98982BE-C51D-4447-9FDC-71B0754F18A4}" type="slidenum">
              <a:rPr lang="en-US" smtClean="0"/>
              <a:t>22</a:t>
            </a:fld>
            <a:endParaRPr lang="en-US"/>
          </a:p>
        </p:txBody>
      </p:sp>
    </p:spTree>
    <p:extLst>
      <p:ext uri="{BB962C8B-B14F-4D97-AF65-F5344CB8AC3E}">
        <p14:creationId xmlns:p14="http://schemas.microsoft.com/office/powerpoint/2010/main" val="998055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N - Need for meaning in life:  Psalm 119:104. </a:t>
            </a:r>
            <a:r>
              <a:rPr lang="en-US" sz="1200" i="1" kern="1200" dirty="0" smtClean="0">
                <a:solidFill>
                  <a:schemeClr val="tx1"/>
                </a:solidFill>
                <a:effectLst/>
                <a:latin typeface="+mn-lt"/>
                <a:ea typeface="+mn-ea"/>
                <a:cs typeface="+mn-cs"/>
              </a:rPr>
              <a:t> (Let someone read it) (NEXT SLIDE)</a:t>
            </a:r>
            <a:endParaRPr lang="en-US" sz="1200" kern="1200" dirty="0" smtClean="0">
              <a:solidFill>
                <a:schemeClr val="tx1"/>
              </a:solidFill>
              <a:effectLst/>
              <a:latin typeface="+mn-lt"/>
              <a:ea typeface="+mn-ea"/>
              <a:cs typeface="+mn-cs"/>
            </a:endParaRPr>
          </a:p>
          <a:p>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Biz  </a:t>
            </a:r>
            <a:r>
              <a:rPr lang="en-US" sz="1200" i="1" kern="1200" dirty="0" err="1" smtClean="0">
                <a:solidFill>
                  <a:schemeClr val="tx1"/>
                </a:solidFill>
                <a:effectLst/>
                <a:latin typeface="+mn-lt"/>
                <a:ea typeface="+mn-ea"/>
                <a:cs typeface="+mn-cs"/>
              </a:rPr>
              <a:t>şeylerin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büyük</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düzeni</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bir</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anlayış</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vermek</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için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Tanrı'nın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Sözünü</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bağlı</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kalabiliriz</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evren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için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Tanrı'nın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planı</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acı</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ve</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ıstırabın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sebebi</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yaşamımız</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için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Tanrı'nın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amacı</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deneme</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ve</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zorluklar</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bizim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için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O'nun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amacı</a:t>
            </a:r>
            <a:r>
              <a:rPr lang="en-US" sz="1200" i="1"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98982BE-C51D-4447-9FDC-71B0754F18A4}" type="slidenum">
              <a:rPr lang="en-US" smtClean="0"/>
              <a:t>23</a:t>
            </a:fld>
            <a:endParaRPr lang="en-US"/>
          </a:p>
        </p:txBody>
      </p:sp>
    </p:spTree>
    <p:extLst>
      <p:ext uri="{BB962C8B-B14F-4D97-AF65-F5344CB8AC3E}">
        <p14:creationId xmlns:p14="http://schemas.microsoft.com/office/powerpoint/2010/main" val="31571246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8982BE-C51D-4447-9FDC-71B0754F18A4}" type="slidenum">
              <a:rPr lang="en-US" smtClean="0"/>
              <a:t>24</a:t>
            </a:fld>
            <a:endParaRPr lang="en-US"/>
          </a:p>
        </p:txBody>
      </p:sp>
    </p:spTree>
    <p:extLst>
      <p:ext uri="{BB962C8B-B14F-4D97-AF65-F5344CB8AC3E}">
        <p14:creationId xmlns:p14="http://schemas.microsoft.com/office/powerpoint/2010/main" val="2082850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25</a:t>
            </a:fld>
            <a:endParaRPr lang="en-US"/>
          </a:p>
        </p:txBody>
      </p:sp>
    </p:spTree>
    <p:extLst>
      <p:ext uri="{BB962C8B-B14F-4D97-AF65-F5344CB8AC3E}">
        <p14:creationId xmlns:p14="http://schemas.microsoft.com/office/powerpoint/2010/main" val="1607979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 December 8, 1941, the day after the Pearl Harbor bombing, a Japanese war ship steamed down the </a:t>
            </a:r>
            <a:r>
              <a:rPr lang="en-US" sz="1200" kern="1200" dirty="0" err="1" smtClean="0">
                <a:solidFill>
                  <a:schemeClr val="tx1"/>
                </a:solidFill>
                <a:effectLst/>
                <a:latin typeface="+mn-lt"/>
                <a:ea typeface="+mn-ea"/>
                <a:cs typeface="+mn-cs"/>
              </a:rPr>
              <a:t>Whangpo</a:t>
            </a:r>
            <a:r>
              <a:rPr lang="en-US" sz="1200" kern="1200" dirty="0" smtClean="0">
                <a:solidFill>
                  <a:schemeClr val="tx1"/>
                </a:solidFill>
                <a:effectLst/>
                <a:latin typeface="+mn-lt"/>
                <a:ea typeface="+mn-ea"/>
                <a:cs typeface="+mn-cs"/>
              </a:rPr>
              <a:t> River in Shanghai, China, where Fay Anderson, then twelve years old, lived with her family.  Her father was a British military officer, away from home at the time on military duty.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Fay and her mother were among 600 prisoners of war sent to a concentration camp at Yangchow, near </a:t>
            </a:r>
            <a:r>
              <a:rPr lang="en-US" sz="1200" kern="1200" dirty="0" err="1" smtClean="0">
                <a:solidFill>
                  <a:schemeClr val="tx1"/>
                </a:solidFill>
                <a:effectLst/>
                <a:latin typeface="+mn-lt"/>
                <a:ea typeface="+mn-ea"/>
                <a:cs typeface="+mn-cs"/>
              </a:rPr>
              <a:t>Chingiang</a:t>
            </a:r>
            <a:r>
              <a:rPr lang="en-US" sz="1200" kern="1200" dirty="0" smtClean="0">
                <a:solidFill>
                  <a:schemeClr val="tx1"/>
                </a:solidFill>
                <a:effectLst/>
                <a:latin typeface="+mn-lt"/>
                <a:ea typeface="+mn-ea"/>
                <a:cs typeface="+mn-cs"/>
              </a:rPr>
              <a:t>.  The two of them shared a 6 by 5 foot space alongside 60 other women in one large dormitory room.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From ages 13 to 16 Fay struggled to find some meaning to life in that concentration camp.  Lying on her mosquito-netted cot, the only place for privacy in the compound, she pondered the meaning of life: Why war, why suffering, and why all the difficulties and inhumanities of man to man?  She saw so much cruelty in the camp that she became hard and bitter.</a:t>
            </a:r>
          </a:p>
          <a:p>
            <a:r>
              <a:rPr lang="en-US" sz="1200" kern="1200" dirty="0" smtClean="0">
                <a:solidFill>
                  <a:schemeClr val="tx1"/>
                </a:solidFill>
                <a:effectLst/>
                <a:latin typeface="+mn-lt"/>
                <a:ea typeface="+mn-ea"/>
                <a:cs typeface="+mn-cs"/>
              </a:rPr>
              <a:t>She says, "I was angry at God.  I was resentful.  My childhood sweetness and faith were washed away by the terrible prisoner of war experience."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Furiously, she shook a fist at the heavens.  "Where are you, God?" she cried.  "Why do you allow such things to happen?"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 long after that in the chow line, Faye met D. J. Watson, a missionary, who invited her to his Bible class.  Faye had heard Bible stories before, but she says she never remembered seeing an open Bible.  She had never read a word of Scripture for herself.</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Fay's experience studying the Word brought meaning and purpose into life for the first time.  She began to understand God's purpose for the world and for her life.  She discovered in the Word a personal God, a Father God, a friend God, a God who would dwell with her forever.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She writes, "I sobbed out my broken rebellion on D. J.'s shoulder.  We knelt in the grass and the hand of the Almighty reached down and He wrapped himself around my life."  Through God's Word, Faye found hope, purpose, and meaning for her life.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You can depend on God's Word for meaning and purpose.</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26</a:t>
            </a:fld>
            <a:endParaRPr lang="en-US"/>
          </a:p>
        </p:txBody>
      </p:sp>
    </p:spTree>
    <p:extLst>
      <p:ext uri="{BB962C8B-B14F-4D97-AF65-F5344CB8AC3E}">
        <p14:creationId xmlns:p14="http://schemas.microsoft.com/office/powerpoint/2010/main" val="710673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D - Defense Against Satan:  Psalm 119:11.</a:t>
            </a:r>
            <a:r>
              <a:rPr lang="en-US" sz="1200" i="1" kern="1200" dirty="0" smtClean="0">
                <a:solidFill>
                  <a:schemeClr val="tx1"/>
                </a:solidFill>
                <a:effectLst/>
                <a:latin typeface="+mn-lt"/>
                <a:ea typeface="+mn-ea"/>
                <a:cs typeface="+mn-cs"/>
              </a:rPr>
              <a:t>  (Have someone read it). (NEXT SLIDE)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Elizabeth </a:t>
            </a:r>
            <a:r>
              <a:rPr lang="en-US" sz="1200" kern="1200" dirty="0" err="1" smtClean="0">
                <a:solidFill>
                  <a:schemeClr val="tx1"/>
                </a:solidFill>
                <a:effectLst/>
                <a:latin typeface="+mn-lt"/>
                <a:ea typeface="+mn-ea"/>
                <a:cs typeface="+mn-cs"/>
              </a:rPr>
              <a:t>Mittelstaedt</a:t>
            </a:r>
            <a:r>
              <a:rPr lang="en-US" sz="1200" kern="1200" dirty="0" smtClean="0">
                <a:solidFill>
                  <a:schemeClr val="tx1"/>
                </a:solidFill>
                <a:effectLst/>
                <a:latin typeface="+mn-lt"/>
                <a:ea typeface="+mn-ea"/>
                <a:cs typeface="+mn-cs"/>
              </a:rPr>
              <a:t> of Frankfurt knows that there is power in the Word to overcome the forces of evil that would destroy our lives.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 a result of a routine dental procedure, Elizabeth suffered severe nerve and jaw damage that left her in constant pain.  But out of her pain was born a miraculous story.</a:t>
            </a:r>
          </a:p>
          <a:p>
            <a:r>
              <a:rPr lang="en-US" sz="1200" kern="1200" dirty="0" smtClean="0">
                <a:solidFill>
                  <a:schemeClr val="tx1"/>
                </a:solidFill>
                <a:effectLst/>
                <a:latin typeface="+mn-lt"/>
                <a:ea typeface="+mn-ea"/>
                <a:cs typeface="+mn-cs"/>
              </a:rPr>
              <a:t>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A few months after her prognosis, Elizabeth was in despair over her physical condition and her inability to have children.  One day while walking across a bridge near Frankfurt, she looked down into the water, saw the rocks, and wanted to jump.</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voice said to her, "Why don't you just jump?"  She looked again at the water and thought, </a:t>
            </a:r>
            <a:r>
              <a:rPr lang="en-US" sz="1200" i="1" kern="1200" dirty="0" smtClean="0">
                <a:solidFill>
                  <a:schemeClr val="tx1"/>
                </a:solidFill>
                <a:effectLst/>
                <a:latin typeface="+mn-lt"/>
                <a:ea typeface="+mn-ea"/>
                <a:cs typeface="+mn-cs"/>
              </a:rPr>
              <a:t>This isn't deep enough to end my life.  </a:t>
            </a:r>
            <a:r>
              <a:rPr lang="en-US" sz="1200" kern="1200" dirty="0" smtClean="0">
                <a:solidFill>
                  <a:schemeClr val="tx1"/>
                </a:solidFill>
                <a:effectLst/>
                <a:latin typeface="+mn-lt"/>
                <a:ea typeface="+mn-ea"/>
                <a:cs typeface="+mn-cs"/>
              </a:rPr>
              <a:t>And the voice came back taunting her, "Don't worry.  Jump.  There is a stone. You'll hit your head.  It will put an end to your misery.  Jump."</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Suddenly she realized it was Satan speaking to her, urging her to end her life.  At that moment she remembered the verse in Matthew 4 where Jesus was standing on the pinnacle of the temple and the same devil had told Him to jump.  Because Jesus had not given in to Satan, she realized she didn't have to either.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27</a:t>
            </a:fld>
            <a:endParaRPr lang="en-US"/>
          </a:p>
        </p:txBody>
      </p:sp>
    </p:spTree>
    <p:extLst>
      <p:ext uri="{BB962C8B-B14F-4D97-AF65-F5344CB8AC3E}">
        <p14:creationId xmlns:p14="http://schemas.microsoft.com/office/powerpoint/2010/main" val="2887354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Aloud she spoke, "No!  I am not going to jump.  I am going to trust God."  She began to cry then, pouring out her heart to God.  "Lord I'm so afraid of living in pain for the rest of my life.  I don't think I can handle it."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Lord brought to her mind another scripture she had learned, "Take no thought for the morrow; for the morrow shall take thought for the things of itself.  Sufficient unto the day is the evil thereof."</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She thought, "The Lord says I'm not to worry about tomorrow.  He'll give me strength for one day at a time.  Today I will not be afraid.  Somehow I will make it through today."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At that moment, she looked out over her town and saw the beautiful </a:t>
            </a:r>
            <a:r>
              <a:rPr lang="en-US" sz="1200" kern="1200" dirty="0" err="1" smtClean="0">
                <a:solidFill>
                  <a:schemeClr val="tx1"/>
                </a:solidFill>
                <a:effectLst/>
                <a:latin typeface="+mn-lt"/>
                <a:ea typeface="+mn-ea"/>
                <a:cs typeface="+mn-cs"/>
              </a:rPr>
              <a:t>steepled</a:t>
            </a:r>
            <a:r>
              <a:rPr lang="en-US" sz="1200" kern="1200" dirty="0" smtClean="0">
                <a:solidFill>
                  <a:schemeClr val="tx1"/>
                </a:solidFill>
                <a:effectLst/>
                <a:latin typeface="+mn-lt"/>
                <a:ea typeface="+mn-ea"/>
                <a:cs typeface="+mn-cs"/>
              </a:rPr>
              <a:t> fairytale homes with window boxes loaded with flowers and whitewashed picket fences and clean-swept sidewalks.  But behind the locked gates and stylish clothes she knew there was the pain of thousands of women caused by broken marriages, depression, guilt, and crushed hopes.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Elizabeth felt the Lord say to her, "These women feel like you do today.  They want to give up, but their pain is different—it's emotional."  Suddenly she wanted to encourage them.  That morning, standing on the bridge, she got the idea of starting a women's magazine to help women of Germany know God.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Satan comes to all of us in many disguises, discouraging us with pain, depression, discouragement and despair, or with temptations of worldly wealth, power, and fortune, or perhaps with the excitement of an extramarital affair.  He doesn't care how he gets us, as long as he does.  He knows us each well.  He knows our temperaments and our weak points.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 don't know what your weak points are, but this much I do know:  you can depend on God's Word to help you overcome the evil one and anything he throws your way.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28</a:t>
            </a:fld>
            <a:endParaRPr lang="en-US"/>
          </a:p>
        </p:txBody>
      </p:sp>
    </p:spTree>
    <p:extLst>
      <p:ext uri="{BB962C8B-B14F-4D97-AF65-F5344CB8AC3E}">
        <p14:creationId xmlns:p14="http://schemas.microsoft.com/office/powerpoint/2010/main" val="847238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8982BE-C51D-4447-9FDC-71B0754F18A4}" type="slidenum">
              <a:rPr lang="en-US" smtClean="0"/>
              <a:t>29</a:t>
            </a:fld>
            <a:endParaRPr lang="en-US"/>
          </a:p>
        </p:txBody>
      </p:sp>
    </p:spTree>
    <p:extLst>
      <p:ext uri="{BB962C8B-B14F-4D97-AF65-F5344CB8AC3E}">
        <p14:creationId xmlns:p14="http://schemas.microsoft.com/office/powerpoint/2010/main" val="21679190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Our only safety is in the Word of God and in prayer.  These are our only defenses against the evil one.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Can you think of some Bible women who found the Word of God dependable?</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30</a:t>
            </a:fld>
            <a:endParaRPr lang="en-US"/>
          </a:p>
        </p:txBody>
      </p:sp>
    </p:spTree>
    <p:extLst>
      <p:ext uri="{BB962C8B-B14F-4D97-AF65-F5344CB8AC3E}">
        <p14:creationId xmlns:p14="http://schemas.microsoft.com/office/powerpoint/2010/main" val="26623045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smtClean="0">
                <a:solidFill>
                  <a:schemeClr val="tx1"/>
                </a:solidFill>
                <a:effectLst/>
                <a:latin typeface="+mn-lt"/>
                <a:ea typeface="+mn-ea"/>
                <a:cs typeface="+mn-cs"/>
              </a:rPr>
              <a:t>Grup</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Çalışması</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Ödev</a:t>
            </a:r>
            <a:r>
              <a:rPr lang="en-US" sz="1200" b="1" kern="1200" dirty="0" smtClean="0">
                <a:solidFill>
                  <a:schemeClr val="tx1"/>
                </a:solidFill>
                <a:effectLst/>
                <a:latin typeface="+mn-lt"/>
                <a:ea typeface="+mn-ea"/>
                <a:cs typeface="+mn-cs"/>
              </a:rPr>
              <a:t> # 4</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Presenter </a:t>
            </a:r>
            <a:r>
              <a:rPr lang="en-US" sz="1200" b="1" kern="1200" dirty="0" err="1" smtClean="0">
                <a:solidFill>
                  <a:schemeClr val="tx1"/>
                </a:solidFill>
                <a:effectLst/>
                <a:latin typeface="+mn-lt"/>
                <a:ea typeface="+mn-ea"/>
                <a:cs typeface="+mn-cs"/>
              </a:rPr>
              <a:t>Not:Grup</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Yaratılış</a:t>
            </a:r>
            <a:r>
              <a:rPr lang="en-US" sz="1200" b="1" kern="1200" dirty="0" smtClean="0">
                <a:solidFill>
                  <a:schemeClr val="tx1"/>
                </a:solidFill>
                <a:effectLst/>
                <a:latin typeface="+mn-lt"/>
                <a:ea typeface="+mn-ea"/>
                <a:cs typeface="+mn-cs"/>
              </a:rPr>
              <a:t> 21:9-20 </a:t>
            </a:r>
            <a:r>
              <a:rPr lang="en-US" sz="1200" b="1" kern="1200" dirty="0" err="1" smtClean="0">
                <a:solidFill>
                  <a:schemeClr val="tx1"/>
                </a:solidFill>
                <a:effectLst/>
                <a:latin typeface="+mn-lt"/>
                <a:ea typeface="+mn-ea"/>
                <a:cs typeface="+mn-cs"/>
              </a:rPr>
              <a:t>okusun</a:t>
            </a:r>
            <a:r>
              <a:rPr lang="en-US" sz="1200" b="1" kern="1200" dirty="0" smtClean="0">
                <a:solidFill>
                  <a:schemeClr val="tx1"/>
                </a:solidFill>
                <a:effectLst/>
                <a:latin typeface="+mn-lt"/>
                <a:ea typeface="+mn-ea"/>
                <a:cs typeface="+mn-cs"/>
              </a:rPr>
              <a:t>. Her </a:t>
            </a:r>
            <a:r>
              <a:rPr lang="en-US" sz="1200" b="1" kern="1200" dirty="0" err="1" smtClean="0">
                <a:solidFill>
                  <a:schemeClr val="tx1"/>
                </a:solidFill>
                <a:effectLst/>
                <a:latin typeface="+mn-lt"/>
                <a:ea typeface="+mn-ea"/>
                <a:cs typeface="+mn-cs"/>
              </a:rPr>
              <a:t>iki</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kadının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yerine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kendilerini</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koyarak</a:t>
            </a:r>
            <a:r>
              <a:rPr lang="en-US" sz="1200" b="1" kern="1200" dirty="0" smtClean="0">
                <a:solidFill>
                  <a:schemeClr val="tx1"/>
                </a:solidFill>
                <a:effectLst/>
                <a:latin typeface="+mn-lt"/>
                <a:ea typeface="+mn-ea"/>
                <a:cs typeface="+mn-cs"/>
              </a:rPr>
              <a:t>, o </a:t>
            </a:r>
            <a:r>
              <a:rPr lang="en-US" sz="1200" b="1" kern="1200" dirty="0" err="1" smtClean="0">
                <a:solidFill>
                  <a:schemeClr val="tx1"/>
                </a:solidFill>
                <a:effectLst/>
                <a:latin typeface="+mn-lt"/>
                <a:ea typeface="+mn-ea"/>
                <a:cs typeface="+mn-cs"/>
              </a:rPr>
              <a:t>zamandaki</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yaşadıkları</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duyguları</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ve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hayatta</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olan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ihtiyaçlarını</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hayal</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etmeye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çalışsınlar</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Sonra</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aşağıdaki</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soruları</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tartışsınlar</a:t>
            </a:r>
            <a:r>
              <a:rPr lang="en-US" sz="1200" b="1" kern="1200" dirty="0" smtClean="0">
                <a:solidFill>
                  <a:schemeClr val="tx1"/>
                </a:solidFill>
                <a:effectLst/>
                <a:latin typeface="+mn-lt"/>
                <a:ea typeface="+mn-ea"/>
                <a:cs typeface="+mn-cs"/>
              </a:rPr>
              <a:t>:</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Sara</a:t>
            </a:r>
            <a:r>
              <a:rPr lang="en-US"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1) </a:t>
            </a:r>
            <a:r>
              <a:rPr lang="en-US" sz="1200" kern="1200" dirty="0" smtClean="0">
                <a:solidFill>
                  <a:schemeClr val="tx1"/>
                </a:solidFill>
                <a:effectLst/>
                <a:latin typeface="+mn-lt"/>
                <a:ea typeface="+mn-ea"/>
                <a:cs typeface="+mn-cs"/>
              </a:rPr>
              <a:t>Ne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duygulara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sahipti</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a:t>
            </a:r>
            <a:r>
              <a:rPr lang="en-US" sz="1200" kern="1200" dirty="0" err="1" smtClean="0">
                <a:solidFill>
                  <a:schemeClr val="tx1"/>
                </a:solidFill>
                <a:effectLst/>
                <a:latin typeface="+mn-lt"/>
                <a:ea typeface="+mn-ea"/>
                <a:cs typeface="+mn-cs"/>
              </a:rPr>
              <a:t>Onun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ihtiyaçları</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nelerdir</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a:t>
            </a:r>
            <a:r>
              <a:rPr lang="en-US" sz="1200" kern="1200" dirty="0" err="1" smtClean="0">
                <a:solidFill>
                  <a:schemeClr val="tx1"/>
                </a:solidFill>
                <a:effectLst/>
                <a:latin typeface="+mn-lt"/>
                <a:ea typeface="+mn-ea"/>
                <a:cs typeface="+mn-cs"/>
              </a:rPr>
              <a:t>Bugünkü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Hıristiyan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kadınlar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Sarah'nın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deneyimleride</a:t>
            </a:r>
            <a:r>
              <a:rPr lang="en-US" sz="1200" kern="1200" dirty="0" smtClean="0">
                <a:solidFill>
                  <a:schemeClr val="tx1"/>
                </a:solidFill>
                <a:effectLst/>
                <a:latin typeface="+mn-lt"/>
                <a:ea typeface="+mn-ea"/>
                <a:cs typeface="+mn-cs"/>
              </a:rPr>
              <a:t> ne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dersler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var</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err="1" smtClean="0">
                <a:solidFill>
                  <a:schemeClr val="tx1"/>
                </a:solidFill>
                <a:effectLst/>
                <a:latin typeface="+mn-lt"/>
                <a:ea typeface="+mn-ea"/>
                <a:cs typeface="+mn-cs"/>
              </a:rPr>
              <a:t>Hacer</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1) Ne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duygulara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sahipti</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2) </a:t>
            </a:r>
            <a:r>
              <a:rPr lang="en-US" sz="1200" kern="1200" dirty="0" err="1" smtClean="0">
                <a:solidFill>
                  <a:schemeClr val="tx1"/>
                </a:solidFill>
                <a:effectLst/>
                <a:latin typeface="+mn-lt"/>
                <a:ea typeface="+mn-ea"/>
                <a:cs typeface="+mn-cs"/>
              </a:rPr>
              <a:t>Onun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ihtiyaçları</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nelerdir</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a:t>
            </a:r>
            <a:r>
              <a:rPr lang="en-US" sz="1200" kern="1200" dirty="0" err="1" smtClean="0">
                <a:solidFill>
                  <a:schemeClr val="tx1"/>
                </a:solidFill>
                <a:effectLst/>
                <a:latin typeface="+mn-lt"/>
                <a:ea typeface="+mn-ea"/>
                <a:cs typeface="+mn-cs"/>
              </a:rPr>
              <a:t>Bugünkü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Hıristiyan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kadınlar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Hacer’in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deneyimleride</a:t>
            </a:r>
            <a:r>
              <a:rPr lang="en-US" sz="1200" kern="1200" dirty="0" smtClean="0">
                <a:solidFill>
                  <a:schemeClr val="tx1"/>
                </a:solidFill>
                <a:effectLst/>
                <a:latin typeface="+mn-lt"/>
                <a:ea typeface="+mn-ea"/>
                <a:cs typeface="+mn-cs"/>
              </a:rPr>
              <a:t> ne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dersler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var</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31</a:t>
            </a:fld>
            <a:endParaRPr lang="en-US"/>
          </a:p>
        </p:txBody>
      </p:sp>
    </p:spTree>
    <p:extLst>
      <p:ext uri="{BB962C8B-B14F-4D97-AF65-F5344CB8AC3E}">
        <p14:creationId xmlns:p14="http://schemas.microsoft.com/office/powerpoint/2010/main" val="14069050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From the stories of these two women, I have discovered four Biblical principles for Christian Women today. </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32</a:t>
            </a:fld>
            <a:endParaRPr lang="en-US"/>
          </a:p>
        </p:txBody>
      </p:sp>
    </p:spTree>
    <p:extLst>
      <p:ext uri="{BB962C8B-B14F-4D97-AF65-F5344CB8AC3E}">
        <p14:creationId xmlns:p14="http://schemas.microsoft.com/office/powerpoint/2010/main" val="26701801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1. God understands our feelings, our hopes, our fears, and all our needs.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That encourages me.  Jesus notices our tears of loneliness when we have been rejected.  He understands our fears when we don't know where the rent for next month is coming from.  He understands the fierce temptations Satan sends our way.  He knows our weaknesses, our struggles, our problems, and our perplexities.</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33</a:t>
            </a:fld>
            <a:endParaRPr lang="en-US"/>
          </a:p>
        </p:txBody>
      </p:sp>
    </p:spTree>
    <p:extLst>
      <p:ext uri="{BB962C8B-B14F-4D97-AF65-F5344CB8AC3E}">
        <p14:creationId xmlns:p14="http://schemas.microsoft.com/office/powerpoint/2010/main" val="37410582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34</a:t>
            </a:fld>
            <a:endParaRPr lang="en-US"/>
          </a:p>
        </p:txBody>
      </p:sp>
    </p:spTree>
    <p:extLst>
      <p:ext uri="{BB962C8B-B14F-4D97-AF65-F5344CB8AC3E}">
        <p14:creationId xmlns:p14="http://schemas.microsoft.com/office/powerpoint/2010/main" val="23921573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2. God wants to meet all our needs: physical, mental, emotional, social, and spiritual.</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He is able to do abundantly above all that we ask or think.  He can give a child to a woman in her old age and he can provide water in the desert.  He can care for the needs of the single woman such as Hagar or the married woman such as Sarah.</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35</a:t>
            </a:fld>
            <a:endParaRPr lang="en-US"/>
          </a:p>
        </p:txBody>
      </p:sp>
    </p:spTree>
    <p:extLst>
      <p:ext uri="{BB962C8B-B14F-4D97-AF65-F5344CB8AC3E}">
        <p14:creationId xmlns:p14="http://schemas.microsoft.com/office/powerpoint/2010/main" val="365065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36</a:t>
            </a:fld>
            <a:endParaRPr lang="en-US"/>
          </a:p>
        </p:txBody>
      </p:sp>
    </p:spTree>
    <p:extLst>
      <p:ext uri="{BB962C8B-B14F-4D97-AF65-F5344CB8AC3E}">
        <p14:creationId xmlns:p14="http://schemas.microsoft.com/office/powerpoint/2010/main" val="20972421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37</a:t>
            </a:fld>
            <a:endParaRPr lang="en-US"/>
          </a:p>
        </p:txBody>
      </p:sp>
    </p:spTree>
    <p:extLst>
      <p:ext uri="{BB962C8B-B14F-4D97-AF65-F5344CB8AC3E}">
        <p14:creationId xmlns:p14="http://schemas.microsoft.com/office/powerpoint/2010/main" val="24778584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38</a:t>
            </a:fld>
            <a:endParaRPr lang="en-US"/>
          </a:p>
        </p:txBody>
      </p:sp>
    </p:spTree>
    <p:extLst>
      <p:ext uri="{BB962C8B-B14F-4D97-AF65-F5344CB8AC3E}">
        <p14:creationId xmlns:p14="http://schemas.microsoft.com/office/powerpoint/2010/main" val="29329191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39</a:t>
            </a:fld>
            <a:endParaRPr lang="en-US"/>
          </a:p>
        </p:txBody>
      </p:sp>
    </p:spTree>
    <p:extLst>
      <p:ext uri="{BB962C8B-B14F-4D97-AF65-F5344CB8AC3E}">
        <p14:creationId xmlns:p14="http://schemas.microsoft.com/office/powerpoint/2010/main" val="17199214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Bianca </a:t>
            </a:r>
            <a:r>
              <a:rPr lang="en-US" sz="1200" kern="1200" dirty="0" err="1" smtClean="0">
                <a:solidFill>
                  <a:schemeClr val="tx1"/>
                </a:solidFill>
                <a:effectLst/>
                <a:latin typeface="+mn-lt"/>
                <a:ea typeface="+mn-ea"/>
                <a:cs typeface="+mn-cs"/>
              </a:rPr>
              <a:t>Rothchild</a:t>
            </a:r>
            <a:r>
              <a:rPr lang="en-US" sz="1200" kern="1200" dirty="0" smtClean="0">
                <a:solidFill>
                  <a:schemeClr val="tx1"/>
                </a:solidFill>
                <a:effectLst/>
                <a:latin typeface="+mn-lt"/>
                <a:ea typeface="+mn-ea"/>
                <a:cs typeface="+mn-cs"/>
              </a:rPr>
              <a:t> had every reason to be bitter.  In 1939, just before her sixteenth birthday, war broke out in Poland.  Six years later, she was the only one left alive from her extended family of 43.  All had died in concentration camps.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Bianca suffered much at the hands of her captors: broken ribs, a broken wrist, a mangled leg, and a back damaged when a guard stomped on her with his heavy boots.  Today she still wears a brace from that beating.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After the soldier stomped on her, Bianca ran outside during an air raid, looked up at the sky, and cried out, "Oh, God, please let a bomb fall on this camp to put me out of my misery."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When she survived the injuries, she began to wonder what purpose God had for her life.  Back inside the barracks, she opened a book and read, "We have a right to the joy of giving so others may receive.  We can give material things, and we can give moral support.  We can give a friendly ear, and best of all, we can give love."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Bianca realized she had two choices.  She could spend the rest of her life feeling sorry for herself, harboring a spirit of hate and bitterness, or she could choose the way of love and kindness, looking away from herself to the needs of others.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That night she made contact with the Living Word.  "Dear God," she prayed.  "Help me through this terrible ordeal, and I vow to give myself in a true and loving spirit."</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C98982BE-C51D-4447-9FDC-71B0754F18A4}" type="slidenum">
              <a:rPr lang="en-US" smtClean="0"/>
              <a:t>40</a:t>
            </a:fld>
            <a:endParaRPr lang="en-US"/>
          </a:p>
        </p:txBody>
      </p:sp>
    </p:spTree>
    <p:extLst>
      <p:ext uri="{BB962C8B-B14F-4D97-AF65-F5344CB8AC3E}">
        <p14:creationId xmlns:p14="http://schemas.microsoft.com/office/powerpoint/2010/main" val="4003721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After the war, she immigrated to the U.S. where she ended up living in a condo.  It was there she found a special way to love.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Most of the residents are elderly and often need a little bit of sunshine.  Whenever anyone is in the hospital or laid up at home, Bianca sends a cheery get-well card.  Each one she signs, "The Sunshine Lady."  Over the years dozens of people have received a card from this woman with the sunny temperament.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neighbor commented, "There's something wrong with her back, but it never seems to have any effect on her happy disposition."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They don't know about her battle with bitterness and despair that night in the concentration camp.  They only see the results of her contact with God, the results of her dependence on the Word.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Christina spent the night with Auntie.  They spent the evening doing their favorite things.  But like most five-year-olds, when it was time for bed she manufactured many reasons to prolong the inevitable.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She had a bath, listened to a story, had a drink, and got up to go to the potty.  Next she announced that she was afraid of the dark.  So Auntie scurried around to find a night-light.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"Now you can go to sleep," Auntie said, and left the room to attend to other chores.  Soon she heard Christina's voice calling her again.  "I'm still scared," she said.  "Can't you come to bed with 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 can't come to bed now,” Auntie said.  "There's too much to do.  Anyway, you shouldn't be afraid.  We prayed and asked Jesus to send the angels to look after you.  Jesus is taking good care of you."</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Imagine Auntie's shock and dismay when Christina retorted, "</a:t>
            </a:r>
            <a:r>
              <a:rPr lang="en-US" sz="1200" kern="1200" dirty="0" err="1" smtClean="0">
                <a:solidFill>
                  <a:schemeClr val="tx1"/>
                </a:solidFill>
                <a:effectLst/>
                <a:latin typeface="+mn-lt"/>
                <a:ea typeface="+mn-ea"/>
                <a:cs typeface="+mn-cs"/>
              </a:rPr>
              <a:t>Hmmph</a:t>
            </a:r>
            <a:r>
              <a:rPr lang="en-US" sz="1200" kern="1200" dirty="0" smtClean="0">
                <a:solidFill>
                  <a:schemeClr val="tx1"/>
                </a:solidFill>
                <a:effectLst/>
                <a:latin typeface="+mn-lt"/>
                <a:ea typeface="+mn-ea"/>
                <a:cs typeface="+mn-cs"/>
              </a:rPr>
              <a:t>!  Jesus can't even take care of Himself!"</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"What do you mean by that?"  Auntie asked.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"Well, He's just a little baby,” Christina explained.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 He's not!"  Auntie exclaimed.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"Yes, He is,” Christina insisted.  "My teacher said so and that He was wrapped in swaddling clothes and lying in a manger."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Auntie quickly assured her that although Jesus was once a baby a long time ago, He is now all grown up, big and strong, and truly able to take care of her.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Christina smiled as the truth dawned on her.  "I'm, glad He's big enough," she said.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Ah, yes, Christina, I, too, am glad He's big enough. That which God has promised in His Word, He is big enough to do!  You can depend on the Word!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41</a:t>
            </a:fld>
            <a:endParaRPr lang="en-US"/>
          </a:p>
        </p:txBody>
      </p:sp>
    </p:spTree>
    <p:extLst>
      <p:ext uri="{BB962C8B-B14F-4D97-AF65-F5344CB8AC3E}">
        <p14:creationId xmlns:p14="http://schemas.microsoft.com/office/powerpoint/2010/main" val="29238733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42</a:t>
            </a:fld>
            <a:endParaRPr lang="en-US"/>
          </a:p>
        </p:txBody>
      </p:sp>
    </p:spTree>
    <p:extLst>
      <p:ext uri="{BB962C8B-B14F-4D97-AF65-F5344CB8AC3E}">
        <p14:creationId xmlns:p14="http://schemas.microsoft.com/office/powerpoint/2010/main" val="29663913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1.  </a:t>
            </a:r>
            <a:r>
              <a:rPr lang="en-US" sz="1200" b="1" i="1" kern="1200" dirty="0" smtClean="0">
                <a:solidFill>
                  <a:schemeClr val="tx1"/>
                </a:solidFill>
                <a:effectLst/>
                <a:latin typeface="+mn-lt"/>
                <a:ea typeface="+mn-ea"/>
                <a:cs typeface="+mn-cs"/>
              </a:rPr>
              <a:t>God understands our feelings, our hopes, our fears, and all our needs.  (Hebrews 4:15)</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“His heart of love is touched by our sorrows and even by our utterances of them.  Nothing that in any way concerns our peace is too small for Him to notice.  There is no chapter of our experience too dark for Him to read.  No calamity can befall the least of His children, no anxiety harass the soul, no joy cheer, no sincere prayer escape the lips, of which our heavenly Father is unobservant, or in which He takes no immediate interest.”  </a:t>
            </a:r>
            <a:r>
              <a:rPr lang="en-US" sz="1200" i="1" kern="1200" dirty="0" smtClean="0">
                <a:solidFill>
                  <a:schemeClr val="tx1"/>
                </a:solidFill>
                <a:effectLst/>
                <a:latin typeface="+mn-lt"/>
                <a:ea typeface="+mn-ea"/>
                <a:cs typeface="+mn-cs"/>
              </a:rPr>
              <a:t>Steps to Christ</a:t>
            </a:r>
            <a:r>
              <a:rPr lang="en-US" sz="1200" kern="1200" dirty="0" smtClean="0">
                <a:solidFill>
                  <a:schemeClr val="tx1"/>
                </a:solidFill>
                <a:effectLst/>
                <a:latin typeface="+mn-lt"/>
                <a:ea typeface="+mn-ea"/>
                <a:cs typeface="+mn-cs"/>
              </a:rPr>
              <a:t>, p. 100.</a:t>
            </a:r>
          </a:p>
          <a:p>
            <a:r>
              <a:rPr lang="en-US" sz="1200" kern="1200" dirty="0" smtClean="0">
                <a:solidFill>
                  <a:schemeClr val="tx1"/>
                </a:solidFill>
                <a:effectLst/>
                <a:latin typeface="+mn-lt"/>
                <a:ea typeface="+mn-ea"/>
                <a:cs typeface="+mn-cs"/>
              </a:rPr>
              <a:t> </a:t>
            </a:r>
          </a:p>
          <a:p>
            <a:pPr lvl="0"/>
            <a:r>
              <a:rPr lang="en-US" sz="1200" b="1" i="1" kern="1200" dirty="0" smtClean="0">
                <a:solidFill>
                  <a:schemeClr val="tx1"/>
                </a:solidFill>
                <a:effectLst/>
                <a:latin typeface="+mn-lt"/>
                <a:ea typeface="+mn-ea"/>
                <a:cs typeface="+mn-cs"/>
              </a:rPr>
              <a:t>2. God wants to meet all our needs: physical, mental, emotional, social, and spiritual.  (Philippians 4:19)</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“He bids them seek first the kingdom of God and His righteousness, and His promise is that all things needful to them for this life shall be added.  Worry is blind, and cannot discern the future; but Jesus sees the end from the beginning.  In every difficulty He has His way prepared to bring relief.  Our heavenly Father has a thousand ways to provide for us, of which we know nothing.” </a:t>
            </a:r>
            <a:r>
              <a:rPr lang="en-US" sz="1200" i="1" kern="1200" dirty="0" smtClean="0">
                <a:solidFill>
                  <a:schemeClr val="tx1"/>
                </a:solidFill>
                <a:effectLst/>
                <a:latin typeface="+mn-lt"/>
                <a:ea typeface="+mn-ea"/>
                <a:cs typeface="+mn-cs"/>
              </a:rPr>
              <a:t>Desire of Ages</a:t>
            </a:r>
            <a:r>
              <a:rPr lang="en-US" sz="1200" kern="1200" dirty="0" smtClean="0">
                <a:solidFill>
                  <a:schemeClr val="tx1"/>
                </a:solidFill>
                <a:effectLst/>
                <a:latin typeface="+mn-lt"/>
                <a:ea typeface="+mn-ea"/>
                <a:cs typeface="+mn-cs"/>
              </a:rPr>
              <a:t>, p. 330.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r>
            <a:br>
              <a:rPr lang="en-US" sz="1200" b="1"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43</a:t>
            </a:fld>
            <a:endParaRPr lang="en-US" dirty="0"/>
          </a:p>
        </p:txBody>
      </p:sp>
    </p:spTree>
    <p:extLst>
      <p:ext uri="{BB962C8B-B14F-4D97-AF65-F5344CB8AC3E}">
        <p14:creationId xmlns:p14="http://schemas.microsoft.com/office/powerpoint/2010/main" val="21938806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smtClean="0">
                <a:solidFill>
                  <a:schemeClr val="tx1"/>
                </a:solidFill>
                <a:effectLst/>
                <a:latin typeface="+mn-lt"/>
                <a:ea typeface="+mn-ea"/>
                <a:cs typeface="+mn-cs"/>
              </a:rPr>
              <a:t>3. God’s Word is dependable.  He will do what He says He will do.  His promises are sure.  (Numbers 23:19)</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assurance is broad and unlimited, and He is faithful who has promised.  When we do not receive the very things we ask for, at the time we ask, we are still to believe that the Lord hears and that He will answer our prayers.....When our prayers seem not to be answered, we are to cling to the promise; for the time of answering will surely come, and we shall receive the blessing we need most.  But to claim that prayer will always be answered in the very way and for the particular things that we desire, is presumption.  God is too wise to err, and too good to withhold any good thing from them that walk uprightly.  Then do not fear to trust Him, even though you do not see the immediate answer to your prayers.  Rely upon His sure promise, ‘Ask and it shall be given you.’” </a:t>
            </a:r>
            <a:r>
              <a:rPr lang="en-US" sz="1200" i="1" kern="1200" dirty="0" smtClean="0">
                <a:solidFill>
                  <a:schemeClr val="tx1"/>
                </a:solidFill>
                <a:effectLst/>
                <a:latin typeface="+mn-lt"/>
                <a:ea typeface="+mn-ea"/>
                <a:cs typeface="+mn-cs"/>
              </a:rPr>
              <a:t>Steps to Christ</a:t>
            </a:r>
            <a:r>
              <a:rPr lang="en-US" sz="1200" kern="1200" dirty="0" smtClean="0">
                <a:solidFill>
                  <a:schemeClr val="tx1"/>
                </a:solidFill>
                <a:effectLst/>
                <a:latin typeface="+mn-lt"/>
                <a:ea typeface="+mn-ea"/>
                <a:cs typeface="+mn-cs"/>
              </a:rPr>
              <a:t>, p. 96.</a:t>
            </a:r>
          </a:p>
          <a:p>
            <a:r>
              <a:rPr lang="en-US" sz="1200" kern="1200" dirty="0" smtClean="0">
                <a:solidFill>
                  <a:schemeClr val="tx1"/>
                </a:solidFill>
                <a:effectLst/>
                <a:latin typeface="+mn-lt"/>
                <a:ea typeface="+mn-ea"/>
                <a:cs typeface="+mn-cs"/>
              </a:rPr>
              <a:t> </a:t>
            </a:r>
          </a:p>
          <a:p>
            <a:pPr lvl="0"/>
            <a:r>
              <a:rPr lang="en-US" sz="1200" b="1" i="1" kern="1200" dirty="0" smtClean="0">
                <a:solidFill>
                  <a:schemeClr val="tx1"/>
                </a:solidFill>
                <a:effectLst/>
                <a:latin typeface="+mn-lt"/>
                <a:ea typeface="+mn-ea"/>
                <a:cs typeface="+mn-cs"/>
              </a:rPr>
              <a:t>4. Contact with God transforms: our lives, our outlook, our future, our circumstances, and our emotions.  (Isaiah 61:3)</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Did you notice how things changed for Sarah and Hagar when they made contact with God?  It is always true, when we meet the Living Word in His Written Word.</a:t>
            </a:r>
          </a:p>
          <a:p>
            <a:endParaRPr lang="en-US" dirty="0"/>
          </a:p>
        </p:txBody>
      </p:sp>
      <p:sp>
        <p:nvSpPr>
          <p:cNvPr id="4" name="Slide Number Placeholder 3"/>
          <p:cNvSpPr>
            <a:spLocks noGrp="1"/>
          </p:cNvSpPr>
          <p:nvPr>
            <p:ph type="sldNum" sz="quarter" idx="10"/>
          </p:nvPr>
        </p:nvSpPr>
        <p:spPr/>
        <p:txBody>
          <a:bodyPr/>
          <a:lstStyle/>
          <a:p>
            <a:fld id="{C98982BE-C51D-4447-9FDC-71B0754F18A4}" type="slidenum">
              <a:rPr lang="en-US" smtClean="0"/>
              <a:t>44</a:t>
            </a:fld>
            <a:endParaRPr lang="en-US"/>
          </a:p>
        </p:txBody>
      </p:sp>
    </p:spTree>
    <p:extLst>
      <p:ext uri="{BB962C8B-B14F-4D97-AF65-F5344CB8AC3E}">
        <p14:creationId xmlns:p14="http://schemas.microsoft.com/office/powerpoint/2010/main" val="20688793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8982BE-C51D-4447-9FDC-71B0754F18A4}" type="slidenum">
              <a:rPr lang="en-US" smtClean="0"/>
              <a:t>45</a:t>
            </a:fld>
            <a:endParaRPr lang="en-US"/>
          </a:p>
        </p:txBody>
      </p:sp>
    </p:spTree>
    <p:extLst>
      <p:ext uri="{BB962C8B-B14F-4D97-AF65-F5344CB8AC3E}">
        <p14:creationId xmlns:p14="http://schemas.microsoft.com/office/powerpoint/2010/main" val="2628838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963A06-80BB-4C0D-9527-BE49E5CF1F70}" type="slidenum">
              <a:rPr lang="en-US" altLang="pt-BR"/>
              <a:pPr>
                <a:defRPr/>
              </a:pPr>
              <a:t>‹#›</a:t>
            </a:fld>
            <a:endParaRPr lang="en-US" altLang="pt-BR"/>
          </a:p>
        </p:txBody>
      </p:sp>
    </p:spTree>
    <p:extLst>
      <p:ext uri="{BB962C8B-B14F-4D97-AF65-F5344CB8AC3E}">
        <p14:creationId xmlns:p14="http://schemas.microsoft.com/office/powerpoint/2010/main" val="1813021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8180FB6-1137-4DFE-AB5F-27B4CDB4DA8C}" type="slidenum">
              <a:rPr lang="en-US" altLang="pt-BR"/>
              <a:pPr>
                <a:defRPr/>
              </a:pPr>
              <a:t>‹#›</a:t>
            </a:fld>
            <a:endParaRPr lang="en-US" altLang="pt-BR"/>
          </a:p>
        </p:txBody>
      </p:sp>
    </p:spTree>
    <p:extLst>
      <p:ext uri="{BB962C8B-B14F-4D97-AF65-F5344CB8AC3E}">
        <p14:creationId xmlns:p14="http://schemas.microsoft.com/office/powerpoint/2010/main" val="4173227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64CED5-3883-4835-82C0-5CF943A38233}" type="slidenum">
              <a:rPr lang="en-US" altLang="pt-BR"/>
              <a:pPr>
                <a:defRPr/>
              </a:pPr>
              <a:t>‹#›</a:t>
            </a:fld>
            <a:endParaRPr lang="en-US" altLang="pt-BR"/>
          </a:p>
        </p:txBody>
      </p:sp>
    </p:spTree>
    <p:extLst>
      <p:ext uri="{BB962C8B-B14F-4D97-AF65-F5344CB8AC3E}">
        <p14:creationId xmlns:p14="http://schemas.microsoft.com/office/powerpoint/2010/main" val="1235987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D2FE7A-D8C6-43D9-9EEF-1AE57DDA8635}" type="slidenum">
              <a:rPr lang="en-US" altLang="pt-BR"/>
              <a:pPr>
                <a:defRPr/>
              </a:pPr>
              <a:t>‹#›</a:t>
            </a:fld>
            <a:endParaRPr lang="en-US" altLang="pt-BR"/>
          </a:p>
        </p:txBody>
      </p:sp>
    </p:spTree>
    <p:extLst>
      <p:ext uri="{BB962C8B-B14F-4D97-AF65-F5344CB8AC3E}">
        <p14:creationId xmlns:p14="http://schemas.microsoft.com/office/powerpoint/2010/main" val="4006485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6EB2F76-E793-4FAE-A4C8-B2EF10DAA02F}" type="slidenum">
              <a:rPr lang="en-US" altLang="pt-BR"/>
              <a:pPr>
                <a:defRPr/>
              </a:pPr>
              <a:t>‹#›</a:t>
            </a:fld>
            <a:endParaRPr lang="en-US" altLang="pt-BR"/>
          </a:p>
        </p:txBody>
      </p:sp>
    </p:spTree>
    <p:extLst>
      <p:ext uri="{BB962C8B-B14F-4D97-AF65-F5344CB8AC3E}">
        <p14:creationId xmlns:p14="http://schemas.microsoft.com/office/powerpoint/2010/main" val="3365700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407D684-2D1A-4803-AAA7-3517D1A2DA55}" type="slidenum">
              <a:rPr lang="en-US" altLang="pt-BR"/>
              <a:pPr>
                <a:defRPr/>
              </a:pPr>
              <a:t>‹#›</a:t>
            </a:fld>
            <a:endParaRPr lang="en-US" altLang="pt-BR"/>
          </a:p>
        </p:txBody>
      </p:sp>
    </p:spTree>
    <p:extLst>
      <p:ext uri="{BB962C8B-B14F-4D97-AF65-F5344CB8AC3E}">
        <p14:creationId xmlns:p14="http://schemas.microsoft.com/office/powerpoint/2010/main" val="3800935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EEFA6A2-9D28-4852-BB7E-420DA7773203}" type="slidenum">
              <a:rPr lang="en-US" altLang="pt-BR"/>
              <a:pPr>
                <a:defRPr/>
              </a:pPr>
              <a:t>‹#›</a:t>
            </a:fld>
            <a:endParaRPr lang="en-US" altLang="pt-BR"/>
          </a:p>
        </p:txBody>
      </p:sp>
    </p:spTree>
    <p:extLst>
      <p:ext uri="{BB962C8B-B14F-4D97-AF65-F5344CB8AC3E}">
        <p14:creationId xmlns:p14="http://schemas.microsoft.com/office/powerpoint/2010/main" val="2444930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EE6EC9E-0C62-497C-B861-9C1EBD8CBCEA}" type="slidenum">
              <a:rPr lang="en-US" altLang="pt-BR"/>
              <a:pPr>
                <a:defRPr/>
              </a:pPr>
              <a:t>‹#›</a:t>
            </a:fld>
            <a:endParaRPr lang="en-US" altLang="pt-BR"/>
          </a:p>
        </p:txBody>
      </p:sp>
    </p:spTree>
    <p:extLst>
      <p:ext uri="{BB962C8B-B14F-4D97-AF65-F5344CB8AC3E}">
        <p14:creationId xmlns:p14="http://schemas.microsoft.com/office/powerpoint/2010/main" val="182035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AD199D-FD13-4986-9B75-1419EBF4A308}" type="slidenum">
              <a:rPr lang="en-US" altLang="pt-BR"/>
              <a:pPr>
                <a:defRPr/>
              </a:pPr>
              <a:t>‹#›</a:t>
            </a:fld>
            <a:endParaRPr lang="en-US" altLang="pt-BR"/>
          </a:p>
        </p:txBody>
      </p:sp>
    </p:spTree>
    <p:extLst>
      <p:ext uri="{BB962C8B-B14F-4D97-AF65-F5344CB8AC3E}">
        <p14:creationId xmlns:p14="http://schemas.microsoft.com/office/powerpoint/2010/main" val="3496031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AF517F-2BBB-441E-9369-BD99C6DB4394}" type="slidenum">
              <a:rPr lang="en-US" altLang="pt-BR"/>
              <a:pPr>
                <a:defRPr/>
              </a:pPr>
              <a:t>‹#›</a:t>
            </a:fld>
            <a:endParaRPr lang="en-US" altLang="pt-BR"/>
          </a:p>
        </p:txBody>
      </p:sp>
    </p:spTree>
    <p:extLst>
      <p:ext uri="{BB962C8B-B14F-4D97-AF65-F5344CB8AC3E}">
        <p14:creationId xmlns:p14="http://schemas.microsoft.com/office/powerpoint/2010/main" val="4283299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00CAA5C-4271-4CA9-95B0-E3843B22BE86}" type="slidenum">
              <a:rPr lang="en-US" altLang="pt-BR"/>
              <a:pPr>
                <a:defRPr/>
              </a:pPr>
              <a:t>‹#›</a:t>
            </a:fld>
            <a:endParaRPr lang="en-US" altLang="pt-BR"/>
          </a:p>
        </p:txBody>
      </p:sp>
    </p:spTree>
    <p:extLst>
      <p:ext uri="{BB962C8B-B14F-4D97-AF65-F5344CB8AC3E}">
        <p14:creationId xmlns:p14="http://schemas.microsoft.com/office/powerpoint/2010/main" val="17283334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t-BR"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BR" smtClean="0"/>
              <a:t>Click to edit Master text styles</a:t>
            </a:r>
          </a:p>
          <a:p>
            <a:pPr lvl="1"/>
            <a:r>
              <a:rPr lang="en-US" altLang="pt-BR" smtClean="0"/>
              <a:t>Second level</a:t>
            </a:r>
          </a:p>
          <a:p>
            <a:pPr lvl="2"/>
            <a:r>
              <a:rPr lang="en-US" altLang="pt-BR" smtClean="0"/>
              <a:t>Third level</a:t>
            </a:r>
          </a:p>
          <a:p>
            <a:pPr lvl="3"/>
            <a:r>
              <a:rPr lang="en-US" altLang="pt-BR" smtClean="0"/>
              <a:t>Fourth level</a:t>
            </a:r>
          </a:p>
          <a:p>
            <a:pPr lvl="4"/>
            <a:r>
              <a:rPr lang="en-US" altLang="pt-B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D86F36A4-A564-46B9-912C-D4ED74A7EE3D}" type="slidenum">
              <a:rPr lang="en-US" altLang="pt-BR"/>
              <a:pPr>
                <a:defRPr/>
              </a:pPr>
              <a:t>‹#›</a:t>
            </a:fld>
            <a:endParaRPr lang="en-US" alt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95400" y="815975"/>
            <a:ext cx="8305800" cy="1470025"/>
          </a:xfrm>
        </p:spPr>
        <p:txBody>
          <a:bodyPr/>
          <a:lstStyle/>
          <a:p>
            <a:pPr eaLnBrk="1" hangingPunct="1">
              <a:defRPr/>
            </a:pPr>
            <a:r>
              <a:rPr lang="en-US" sz="6000" dirty="0" err="1" smtClean="0">
                <a:solidFill>
                  <a:srgbClr val="224B50"/>
                </a:solidFill>
                <a:latin typeface="Garamond"/>
                <a:ea typeface="+mj-ea"/>
                <a:cs typeface="Garamond"/>
              </a:rPr>
              <a:t>Ruhsal</a:t>
            </a:r>
            <a:r>
              <a:rPr lang="en-US" sz="6000" dirty="0" smtClean="0">
                <a:solidFill>
                  <a:srgbClr val="224B50"/>
                </a:solidFill>
                <a:latin typeface="Garamond"/>
                <a:ea typeface="+mj-ea"/>
                <a:cs typeface="Garamond"/>
              </a:rPr>
              <a:t> </a:t>
            </a:r>
            <a:r>
              <a:rPr lang="en-US" sz="6000" dirty="0" err="1" smtClean="0">
                <a:solidFill>
                  <a:srgbClr val="224B50"/>
                </a:solidFill>
                <a:latin typeface="Garamond"/>
                <a:ea typeface="+mj-ea"/>
                <a:cs typeface="Garamond"/>
              </a:rPr>
              <a:t>Güzellik</a:t>
            </a:r>
            <a:r>
              <a:rPr lang="en-US" sz="6000" dirty="0" smtClean="0">
                <a:solidFill>
                  <a:srgbClr val="224B50"/>
                </a:solidFill>
                <a:latin typeface="Garamond"/>
                <a:ea typeface="+mj-ea"/>
                <a:cs typeface="Garamond"/>
              </a:rPr>
              <a:t/>
            </a:r>
            <a:br>
              <a:rPr lang="en-US" sz="6000" dirty="0" smtClean="0">
                <a:solidFill>
                  <a:srgbClr val="224B50"/>
                </a:solidFill>
                <a:latin typeface="Garamond"/>
                <a:ea typeface="+mj-ea"/>
                <a:cs typeface="Garamond"/>
              </a:rPr>
            </a:br>
            <a:r>
              <a:rPr lang="en-US" sz="4000" b="1" dirty="0" smtClean="0">
                <a:solidFill>
                  <a:srgbClr val="996633"/>
                </a:solidFill>
                <a:latin typeface="Garamond"/>
                <a:ea typeface="+mj-ea"/>
                <a:cs typeface="Garamond"/>
              </a:rPr>
              <a:t>SÖZ’E BAĞLILIK </a:t>
            </a:r>
            <a:br>
              <a:rPr lang="en-US" sz="4000" b="1" dirty="0" smtClean="0">
                <a:solidFill>
                  <a:srgbClr val="996633"/>
                </a:solidFill>
                <a:latin typeface="Garamond"/>
                <a:ea typeface="+mj-ea"/>
                <a:cs typeface="Garamond"/>
              </a:rPr>
            </a:br>
            <a:r>
              <a:rPr lang="en-US" sz="3600" dirty="0" err="1" smtClean="0">
                <a:solidFill>
                  <a:schemeClr val="accent4">
                    <a:lumMod val="75000"/>
                    <a:lumOff val="25000"/>
                  </a:schemeClr>
                </a:solidFill>
                <a:latin typeface="Garamond"/>
                <a:ea typeface="+mj-ea"/>
                <a:cs typeface="Garamond"/>
              </a:rPr>
              <a:t>Böyle</a:t>
            </a:r>
            <a:r>
              <a:rPr lang="en-US" sz="3600" dirty="0" smtClean="0">
                <a:solidFill>
                  <a:schemeClr val="accent4">
                    <a:lumMod val="75000"/>
                    <a:lumOff val="25000"/>
                  </a:schemeClr>
                </a:solidFill>
                <a:latin typeface="Garamond"/>
                <a:ea typeface="+mj-ea"/>
                <a:cs typeface="Garamond"/>
              </a:rPr>
              <a:t> </a:t>
            </a:r>
            <a:r>
              <a:rPr lang="en-US" sz="3600" dirty="0" err="1" smtClean="0">
                <a:solidFill>
                  <a:schemeClr val="accent4">
                    <a:lumMod val="75000"/>
                    <a:lumOff val="25000"/>
                  </a:schemeClr>
                </a:solidFill>
                <a:latin typeface="Garamond"/>
                <a:ea typeface="+mj-ea"/>
                <a:cs typeface="Garamond"/>
              </a:rPr>
              <a:t>Zamanlarda</a:t>
            </a:r>
            <a:r>
              <a:rPr lang="en-US" sz="3600" dirty="0" smtClean="0">
                <a:solidFill>
                  <a:schemeClr val="accent4">
                    <a:lumMod val="75000"/>
                    <a:lumOff val="25000"/>
                  </a:schemeClr>
                </a:solidFill>
                <a:latin typeface="Garamond"/>
                <a:ea typeface="+mj-ea"/>
                <a:cs typeface="Garamond"/>
              </a:rPr>
              <a:t/>
            </a:r>
            <a:br>
              <a:rPr lang="en-US" sz="3600" dirty="0" smtClean="0">
                <a:solidFill>
                  <a:schemeClr val="accent4">
                    <a:lumMod val="75000"/>
                    <a:lumOff val="25000"/>
                  </a:schemeClr>
                </a:solidFill>
                <a:latin typeface="Garamond"/>
                <a:ea typeface="+mj-ea"/>
                <a:cs typeface="Garamond"/>
              </a:rPr>
            </a:br>
            <a:r>
              <a:rPr lang="en-US" sz="2000" dirty="0" smtClean="0">
                <a:solidFill>
                  <a:schemeClr val="accent4">
                    <a:lumMod val="75000"/>
                    <a:lumOff val="25000"/>
                  </a:schemeClr>
                </a:solidFill>
                <a:latin typeface="Garamond"/>
                <a:ea typeface="+mj-ea"/>
                <a:cs typeface="Garamond"/>
              </a:rPr>
              <a:t>Dorothy Watts</a:t>
            </a:r>
            <a:br>
              <a:rPr lang="en-US" sz="2000" dirty="0" smtClean="0">
                <a:solidFill>
                  <a:schemeClr val="accent4">
                    <a:lumMod val="75000"/>
                    <a:lumOff val="25000"/>
                  </a:schemeClr>
                </a:solidFill>
                <a:latin typeface="Garamond"/>
                <a:ea typeface="+mj-ea"/>
                <a:cs typeface="Garamond"/>
              </a:rPr>
            </a:br>
            <a:endParaRPr lang="en-US" sz="1400" dirty="0" smtClean="0">
              <a:solidFill>
                <a:schemeClr val="accent4">
                  <a:lumMod val="75000"/>
                  <a:lumOff val="25000"/>
                </a:schemeClr>
              </a:solidFill>
              <a:latin typeface="Garamond"/>
              <a:ea typeface="+mj-ea"/>
              <a:cs typeface="Garamond"/>
            </a:endParaRPr>
          </a:p>
        </p:txBody>
      </p:sp>
      <p:sp>
        <p:nvSpPr>
          <p:cNvPr id="2051" name="Text Box 7"/>
          <p:cNvSpPr txBox="1">
            <a:spLocks noChangeArrowheads="1"/>
          </p:cNvSpPr>
          <p:nvPr/>
        </p:nvSpPr>
        <p:spPr bwMode="auto">
          <a:xfrm>
            <a:off x="-609600" y="2895600"/>
            <a:ext cx="7010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r>
              <a:rPr lang="en-US" altLang="pt-BR" sz="1200" dirty="0" smtClean="0">
                <a:latin typeface="Abadi MT Condensed Light" charset="0"/>
              </a:rPr>
              <a:t>Gen</a:t>
            </a:r>
            <a:r>
              <a:rPr lang="tr-TR" altLang="pt-BR" sz="1200" dirty="0" smtClean="0">
                <a:latin typeface="Abadi MT Condensed Light" charset="0"/>
              </a:rPr>
              <a:t>el Konferans</a:t>
            </a:r>
            <a:endParaRPr lang="en-US" altLang="pt-BR" sz="1200" dirty="0">
              <a:latin typeface="Abadi MT Condensed Light" charset="0"/>
            </a:endParaRPr>
          </a:p>
          <a:p>
            <a:pPr algn="ctr" eaLnBrk="1" hangingPunct="1">
              <a:spcBef>
                <a:spcPct val="0"/>
              </a:spcBef>
              <a:buFontTx/>
              <a:buNone/>
            </a:pPr>
            <a:r>
              <a:rPr lang="tr-TR" altLang="pt-BR" sz="1200" dirty="0" smtClean="0">
                <a:latin typeface="Abadi MT Condensed Light" charset="0"/>
              </a:rPr>
              <a:t>Kadın Hizmetleri Departmanı</a:t>
            </a:r>
            <a:endParaRPr lang="en-US" altLang="pt-BR" sz="1200" dirty="0">
              <a:latin typeface="Abadi MT Condensed Light" charset="0"/>
            </a:endParaRPr>
          </a:p>
        </p:txBody>
      </p:sp>
      <p:pic>
        <p:nvPicPr>
          <p:cNvPr id="2052" name="Picture 6" descr="WMLOGO-small"/>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29200" y="2971800"/>
            <a:ext cx="43338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76200" y="914400"/>
            <a:ext cx="9067800" cy="1143000"/>
          </a:xfrm>
        </p:spPr>
        <p:txBody>
          <a:bodyPr/>
          <a:lstStyle/>
          <a:p>
            <a:pPr eaLnBrk="1" hangingPunct="1">
              <a:defRPr/>
            </a:pPr>
            <a:r>
              <a:rPr lang="en-US" b="1" i="1" dirty="0" smtClean="0">
                <a:solidFill>
                  <a:srgbClr val="000090"/>
                </a:solidFill>
                <a:latin typeface="Book Antiqua" charset="0"/>
                <a:ea typeface="+mj-ea"/>
              </a:rPr>
              <a:t>SÖZ’E BAĞLI KALABİLİRİZ</a:t>
            </a:r>
          </a:p>
        </p:txBody>
      </p:sp>
      <p:sp>
        <p:nvSpPr>
          <p:cNvPr id="3075" name="Rectangle 3"/>
          <p:cNvSpPr>
            <a:spLocks noGrp="1" noChangeArrowheads="1"/>
          </p:cNvSpPr>
          <p:nvPr>
            <p:ph type="body" idx="1"/>
          </p:nvPr>
        </p:nvSpPr>
        <p:spPr>
          <a:xfrm>
            <a:off x="762000" y="2362200"/>
            <a:ext cx="4724400" cy="3810000"/>
          </a:xfrm>
        </p:spPr>
        <p:txBody>
          <a:bodyPr/>
          <a:lstStyle/>
          <a:p>
            <a:pPr marL="0" indent="0" algn="ctr" eaLnBrk="1" hangingPunct="1">
              <a:lnSpc>
                <a:spcPct val="130000"/>
              </a:lnSpc>
              <a:buFontTx/>
              <a:buNone/>
            </a:pPr>
            <a:r>
              <a:rPr lang="en-US" altLang="pt-BR" sz="2800" dirty="0" err="1" smtClean="0">
                <a:latin typeface="Palatino Linotype" panose="02040502050505030304" pitchFamily="18" charset="0"/>
              </a:rPr>
              <a:t>Bugün</a:t>
            </a:r>
            <a:r>
              <a:rPr lang="en-US" altLang="pt-BR" sz="2800" dirty="0" smtClean="0">
                <a:latin typeface="Palatino Linotype" panose="02040502050505030304" pitchFamily="18" charset="0"/>
              </a:rPr>
              <a:t> </a:t>
            </a:r>
            <a:r>
              <a:rPr lang="ja-JP" altLang="en-US" sz="2800" b="1" dirty="0">
                <a:solidFill>
                  <a:srgbClr val="000090"/>
                </a:solidFill>
                <a:latin typeface="Palatino Linotype" panose="02040502050505030304" pitchFamily="18" charset="0"/>
              </a:rPr>
              <a:t>“</a:t>
            </a:r>
            <a:r>
              <a:rPr lang="en-US" altLang="ja-JP" sz="2800" b="1" dirty="0">
                <a:solidFill>
                  <a:srgbClr val="000090"/>
                </a:solidFill>
                <a:latin typeface="Palatino Linotype" panose="02040502050505030304" pitchFamily="18" charset="0"/>
              </a:rPr>
              <a:t>depend</a:t>
            </a:r>
            <a:r>
              <a:rPr lang="ja-JP" altLang="en-US" sz="2800" b="1" dirty="0" smtClean="0">
                <a:solidFill>
                  <a:srgbClr val="000090"/>
                </a:solidFill>
                <a:latin typeface="Palatino Linotype" panose="02040502050505030304" pitchFamily="18" charset="0"/>
              </a:rPr>
              <a:t>”</a:t>
            </a:r>
            <a:r>
              <a:rPr lang="en-US" altLang="ja-JP" sz="2800" b="1" dirty="0" smtClean="0">
                <a:solidFill>
                  <a:srgbClr val="000090"/>
                </a:solidFill>
                <a:latin typeface="Palatino Linotype" panose="02040502050505030304" pitchFamily="18" charset="0"/>
              </a:rPr>
              <a:t> </a:t>
            </a:r>
            <a:r>
              <a:rPr lang="en-US" altLang="pt-BR" sz="2800" dirty="0" err="1" smtClean="0">
                <a:latin typeface="Palatino Linotype" panose="02040502050505030304" pitchFamily="18" charset="0"/>
              </a:rPr>
              <a:t>yani</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bağlılık</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sözcüğünün</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harflerini</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akrostiş</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olarak</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alarak</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Söz’e</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bağlı</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olmayı</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gerektiren</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yaşamımızın</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bazı</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alanlarından</a:t>
            </a:r>
            <a:r>
              <a:rPr lang="en-US" altLang="pt-BR" sz="2800" dirty="0" smtClean="0">
                <a:latin typeface="Palatino Linotype" panose="02040502050505030304" pitchFamily="18" charset="0"/>
              </a:rPr>
              <a:t> </a:t>
            </a:r>
            <a:r>
              <a:rPr lang="en-US" altLang="pt-BR" sz="2800" dirty="0" err="1" smtClean="0">
                <a:latin typeface="Palatino Linotype" panose="02040502050505030304" pitchFamily="18" charset="0"/>
              </a:rPr>
              <a:t>bahsedeceğiz</a:t>
            </a:r>
            <a:r>
              <a:rPr lang="en-US" altLang="pt-BR" sz="2800" dirty="0" smtClean="0">
                <a:latin typeface="Palatino Linotype" panose="02040502050505030304" pitchFamily="18" charset="0"/>
              </a:rPr>
              <a:t>.</a:t>
            </a:r>
          </a:p>
        </p:txBody>
      </p:sp>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2438400"/>
            <a:ext cx="2711409" cy="3124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a:xfrm>
            <a:off x="685800" y="3581400"/>
            <a:ext cx="8229600" cy="1143000"/>
          </a:xfrm>
        </p:spPr>
        <p:txBody>
          <a:bodyPr/>
          <a:lstStyle/>
          <a:p>
            <a:r>
              <a:rPr lang="en-US" altLang="pt-BR" sz="6000" b="1" i="1" dirty="0" smtClean="0">
                <a:solidFill>
                  <a:srgbClr val="000090"/>
                </a:solidFill>
                <a:latin typeface="Palatino Linotype" panose="02040502050505030304" pitchFamily="18" charset="0"/>
              </a:rPr>
              <a:t>D – </a:t>
            </a:r>
            <a:r>
              <a:rPr lang="en-US" altLang="pt-BR" sz="6000" b="1" i="1" dirty="0" smtClean="0">
                <a:solidFill>
                  <a:srgbClr val="996633"/>
                </a:solidFill>
                <a:latin typeface="Palatino Linotype" panose="02040502050505030304" pitchFamily="18" charset="0"/>
              </a:rPr>
              <a:t>DIRECTION (YÖN)</a:t>
            </a:r>
            <a:br>
              <a:rPr lang="en-US" altLang="pt-BR" sz="6000" b="1" i="1" dirty="0" smtClean="0">
                <a:solidFill>
                  <a:srgbClr val="996633"/>
                </a:solidFill>
                <a:latin typeface="Palatino Linotype" panose="02040502050505030304" pitchFamily="18" charset="0"/>
              </a:rPr>
            </a:br>
            <a:r>
              <a:rPr lang="en-US" altLang="pt-BR" sz="4000" i="1" dirty="0" err="1" smtClean="0">
                <a:latin typeface="Palatino Linotype" panose="02040502050505030304" pitchFamily="18" charset="0"/>
              </a:rPr>
              <a:t>Mezmur</a:t>
            </a:r>
            <a:r>
              <a:rPr lang="en-US" altLang="pt-BR" sz="4000" i="1" dirty="0" smtClean="0">
                <a:latin typeface="Palatino Linotype" panose="02040502050505030304" pitchFamily="18" charset="0"/>
              </a:rPr>
              <a:t> 119:105</a:t>
            </a:r>
            <a:endParaRPr lang="en-US" altLang="pt-BR" sz="4000" dirty="0" smtClean="0">
              <a:latin typeface="Palatino Linotype" panose="0204050205050503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04800" y="609600"/>
            <a:ext cx="8229600" cy="1143000"/>
          </a:xfrm>
        </p:spPr>
        <p:txBody>
          <a:bodyPr/>
          <a:lstStyle/>
          <a:p>
            <a:pPr eaLnBrk="1" hangingPunct="1">
              <a:defRPr/>
            </a:pPr>
            <a:r>
              <a:rPr lang="en-US" sz="6000" b="1" dirty="0" smtClean="0">
                <a:solidFill>
                  <a:srgbClr val="000090"/>
                </a:solidFill>
                <a:latin typeface="Book Antiqua" charset="0"/>
                <a:ea typeface="+mj-ea"/>
              </a:rPr>
              <a:t>D</a:t>
            </a:r>
            <a:r>
              <a:rPr lang="en-US" sz="4800" b="1" dirty="0" smtClean="0">
                <a:solidFill>
                  <a:srgbClr val="000090"/>
                </a:solidFill>
                <a:latin typeface="Book Antiqua" charset="0"/>
                <a:ea typeface="+mj-ea"/>
              </a:rPr>
              <a:t>-</a:t>
            </a:r>
            <a:r>
              <a:rPr lang="en-US" sz="4800" b="1" dirty="0" smtClean="0">
                <a:solidFill>
                  <a:schemeClr val="bg1"/>
                </a:solidFill>
                <a:latin typeface="Book Antiqua" charset="0"/>
                <a:ea typeface="+mj-ea"/>
              </a:rPr>
              <a:t> DIRECTION (YÖN)</a:t>
            </a:r>
          </a:p>
        </p:txBody>
      </p:sp>
      <p:sp>
        <p:nvSpPr>
          <p:cNvPr id="27651" name="Rectangle 3"/>
          <p:cNvSpPr>
            <a:spLocks noGrp="1" noChangeArrowheads="1"/>
          </p:cNvSpPr>
          <p:nvPr>
            <p:ph type="body" idx="1"/>
          </p:nvPr>
        </p:nvSpPr>
        <p:spPr>
          <a:xfrm>
            <a:off x="3200400" y="2667000"/>
            <a:ext cx="5486400" cy="2057400"/>
          </a:xfrm>
        </p:spPr>
        <p:txBody>
          <a:bodyPr/>
          <a:lstStyle/>
          <a:p>
            <a:pPr algn="ctr" eaLnBrk="1" hangingPunct="1">
              <a:lnSpc>
                <a:spcPct val="120000"/>
              </a:lnSpc>
              <a:buFontTx/>
              <a:buNone/>
              <a:defRPr/>
            </a:pPr>
            <a:r>
              <a:rPr lang="en-US" sz="4400" b="1" i="1" dirty="0" err="1" smtClean="0">
                <a:solidFill>
                  <a:srgbClr val="996633"/>
                </a:solidFill>
                <a:latin typeface="Palatino Linotype"/>
                <a:ea typeface="+mn-ea"/>
                <a:cs typeface="Palatino Linotype"/>
              </a:rPr>
              <a:t>Sözün</a:t>
            </a:r>
            <a:r>
              <a:rPr lang="en-US" sz="4400" b="1" i="1" dirty="0" smtClean="0">
                <a:solidFill>
                  <a:srgbClr val="996633"/>
                </a:solidFill>
                <a:latin typeface="Palatino Linotype"/>
                <a:ea typeface="+mn-ea"/>
                <a:cs typeface="Palatino Linotype"/>
              </a:rPr>
              <a:t> </a:t>
            </a:r>
            <a:r>
              <a:rPr lang="en-US" sz="4400" b="1" i="1" dirty="0" err="1" smtClean="0">
                <a:solidFill>
                  <a:srgbClr val="996633"/>
                </a:solidFill>
                <a:latin typeface="Palatino Linotype"/>
                <a:ea typeface="+mn-ea"/>
                <a:cs typeface="Palatino Linotype"/>
              </a:rPr>
              <a:t>adımlarım</a:t>
            </a:r>
            <a:r>
              <a:rPr lang="en-US" sz="4400" b="1" dirty="0" smtClean="0">
                <a:solidFill>
                  <a:srgbClr val="996600"/>
                </a:solidFill>
                <a:latin typeface="Palatino Linotype"/>
                <a:ea typeface="+mn-ea"/>
                <a:cs typeface="Palatino Linotype"/>
              </a:rPr>
              <a:t> </a:t>
            </a:r>
            <a:r>
              <a:rPr lang="en-US" sz="4400" b="1" dirty="0" err="1" smtClean="0">
                <a:solidFill>
                  <a:srgbClr val="000000"/>
                </a:solidFill>
                <a:latin typeface="Palatino Linotype"/>
                <a:ea typeface="+mn-ea"/>
                <a:cs typeface="Palatino Linotype"/>
              </a:rPr>
              <a:t>için</a:t>
            </a:r>
            <a:r>
              <a:rPr lang="en-US" sz="4400" b="1" dirty="0" smtClean="0">
                <a:solidFill>
                  <a:srgbClr val="000000"/>
                </a:solidFill>
                <a:latin typeface="Palatino Linotype"/>
                <a:ea typeface="+mn-ea"/>
                <a:cs typeface="Palatino Linotype"/>
              </a:rPr>
              <a:t> </a:t>
            </a:r>
            <a:r>
              <a:rPr lang="en-US" sz="4400" b="1" i="1" dirty="0" err="1" smtClean="0">
                <a:solidFill>
                  <a:srgbClr val="996633"/>
                </a:solidFill>
                <a:latin typeface="Palatino Linotype"/>
                <a:ea typeface="+mn-ea"/>
                <a:cs typeface="Palatino Linotype"/>
              </a:rPr>
              <a:t>çıra</a:t>
            </a:r>
            <a:r>
              <a:rPr lang="en-US" sz="4400" b="1" i="1" dirty="0" smtClean="0">
                <a:solidFill>
                  <a:srgbClr val="996633"/>
                </a:solidFill>
                <a:latin typeface="Palatino Linotype"/>
                <a:ea typeface="+mn-ea"/>
                <a:cs typeface="Palatino Linotype"/>
              </a:rPr>
              <a:t>, </a:t>
            </a:r>
            <a:r>
              <a:rPr lang="en-US" sz="4400" b="1" i="1" dirty="0" err="1" smtClean="0">
                <a:solidFill>
                  <a:srgbClr val="996633"/>
                </a:solidFill>
                <a:latin typeface="Palatino Linotype"/>
                <a:ea typeface="+mn-ea"/>
                <a:cs typeface="Palatino Linotype"/>
              </a:rPr>
              <a:t>yolum</a:t>
            </a:r>
            <a:r>
              <a:rPr lang="en-US" sz="4400" b="1" dirty="0" smtClean="0">
                <a:solidFill>
                  <a:srgbClr val="996633"/>
                </a:solidFill>
                <a:latin typeface="Palatino Linotype"/>
                <a:ea typeface="+mn-ea"/>
                <a:cs typeface="Palatino Linotype"/>
              </a:rPr>
              <a:t> </a:t>
            </a:r>
            <a:r>
              <a:rPr lang="en-US" sz="4400" b="1" dirty="0" err="1" smtClean="0">
                <a:solidFill>
                  <a:srgbClr val="000000"/>
                </a:solidFill>
                <a:latin typeface="Palatino Linotype"/>
                <a:ea typeface="+mn-ea"/>
                <a:cs typeface="Palatino Linotype"/>
              </a:rPr>
              <a:t>için</a:t>
            </a:r>
            <a:r>
              <a:rPr lang="en-US" sz="4400" b="1" dirty="0" smtClean="0">
                <a:solidFill>
                  <a:srgbClr val="000000"/>
                </a:solidFill>
                <a:latin typeface="Palatino Linotype"/>
                <a:ea typeface="+mn-ea"/>
                <a:cs typeface="Palatino Linotype"/>
              </a:rPr>
              <a:t> </a:t>
            </a:r>
            <a:r>
              <a:rPr lang="en-US" sz="4400" b="1" i="1" dirty="0" err="1" smtClean="0">
                <a:solidFill>
                  <a:srgbClr val="996633"/>
                </a:solidFill>
                <a:latin typeface="Palatino Linotype"/>
                <a:ea typeface="+mn-ea"/>
                <a:cs typeface="Palatino Linotype"/>
              </a:rPr>
              <a:t>ışıktır</a:t>
            </a:r>
            <a:r>
              <a:rPr lang="en-US" sz="4400" b="1" i="1" dirty="0" smtClean="0">
                <a:solidFill>
                  <a:srgbClr val="996633"/>
                </a:solidFill>
                <a:latin typeface="Palatino Linotype"/>
                <a:ea typeface="+mn-ea"/>
                <a:cs typeface="Palatino Linotype"/>
              </a:rPr>
              <a:t>.</a:t>
            </a:r>
            <a:endParaRPr lang="en-US" sz="4400" b="1" dirty="0" smtClean="0">
              <a:solidFill>
                <a:srgbClr val="996633"/>
              </a:solidFill>
              <a:latin typeface="Palatino Linotype"/>
              <a:ea typeface="+mn-ea"/>
              <a:cs typeface="Palatino Linotype"/>
            </a:endParaRPr>
          </a:p>
          <a:p>
            <a:pPr algn="ctr" eaLnBrk="1" hangingPunct="1">
              <a:lnSpc>
                <a:spcPct val="120000"/>
              </a:lnSpc>
              <a:buFontTx/>
              <a:buNone/>
              <a:defRPr/>
            </a:pPr>
            <a:r>
              <a:rPr lang="en-US" sz="2800" dirty="0" err="1" smtClean="0">
                <a:solidFill>
                  <a:srgbClr val="000000"/>
                </a:solidFill>
                <a:latin typeface="Palatino Linotype"/>
                <a:ea typeface="+mn-ea"/>
                <a:cs typeface="Palatino Linotype"/>
              </a:rPr>
              <a:t>Mezmur</a:t>
            </a:r>
            <a:r>
              <a:rPr lang="en-US" sz="2800" dirty="0" smtClean="0">
                <a:solidFill>
                  <a:srgbClr val="000000"/>
                </a:solidFill>
                <a:latin typeface="Palatino Linotype"/>
                <a:ea typeface="+mn-ea"/>
                <a:cs typeface="Palatino Linotype"/>
              </a:rPr>
              <a:t> 119:105</a:t>
            </a:r>
          </a:p>
        </p:txBody>
      </p:sp>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33400" y="2371250"/>
            <a:ext cx="2514600" cy="4106491"/>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spiritualBeauty_02.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228600" y="304800"/>
            <a:ext cx="7289800" cy="1143000"/>
          </a:xfrm>
        </p:spPr>
        <p:txBody>
          <a:bodyPr/>
          <a:lstStyle/>
          <a:p>
            <a:r>
              <a:rPr lang="en-US" b="1" dirty="0" err="1" smtClean="0">
                <a:solidFill>
                  <a:srgbClr val="000090"/>
                </a:solidFill>
                <a:latin typeface="Book Antiqua"/>
                <a:cs typeface="Book Antiqua"/>
              </a:rPr>
              <a:t>Dua</a:t>
            </a:r>
            <a:r>
              <a:rPr lang="en-US" b="1" dirty="0" smtClean="0">
                <a:solidFill>
                  <a:srgbClr val="000090"/>
                </a:solidFill>
                <a:latin typeface="Book Antiqua"/>
                <a:cs typeface="Book Antiqua"/>
              </a:rPr>
              <a:t> </a:t>
            </a:r>
            <a:r>
              <a:rPr lang="en-US" b="1" dirty="0" err="1" smtClean="0">
                <a:solidFill>
                  <a:srgbClr val="000090"/>
                </a:solidFill>
                <a:latin typeface="Book Antiqua"/>
                <a:cs typeface="Book Antiqua"/>
              </a:rPr>
              <a:t>Etmenin</a:t>
            </a:r>
            <a:r>
              <a:rPr lang="en-US" b="1" dirty="0" smtClean="0">
                <a:solidFill>
                  <a:srgbClr val="000090"/>
                </a:solidFill>
                <a:latin typeface="Book Antiqua"/>
                <a:cs typeface="Book Antiqua"/>
              </a:rPr>
              <a:t> </a:t>
            </a:r>
            <a:r>
              <a:rPr lang="en-US" b="1" dirty="0" err="1" smtClean="0">
                <a:solidFill>
                  <a:srgbClr val="000090"/>
                </a:solidFill>
                <a:latin typeface="Book Antiqua"/>
                <a:cs typeface="Book Antiqua"/>
              </a:rPr>
              <a:t>ABC'si</a:t>
            </a:r>
            <a:endParaRPr lang="en-US" sz="3200" b="1" dirty="0">
              <a:solidFill>
                <a:srgbClr val="000090"/>
              </a:solidFill>
              <a:latin typeface="Book Antiqua"/>
              <a:cs typeface="Book Antiqua"/>
            </a:endParaRPr>
          </a:p>
        </p:txBody>
      </p:sp>
      <p:pic>
        <p:nvPicPr>
          <p:cNvPr id="6" name="Content Placeholder 5"/>
          <p:cNvPicPr>
            <a:picLocks noGrp="1" noChangeAspect="1"/>
          </p:cNvPicPr>
          <p:nvPr>
            <p:ph idx="1"/>
          </p:nvPr>
        </p:nvPicPr>
        <p:blipFill>
          <a:blip r:embed="rId4" cstate="email">
            <a:extLst>
              <a:ext uri="{28A0092B-C50C-407E-A947-70E740481C1C}">
                <a14:useLocalDpi xmlns:a14="http://schemas.microsoft.com/office/drawing/2010/main"/>
              </a:ext>
            </a:extLst>
          </a:blip>
          <a:srcRect l="-86426" r="-86426"/>
          <a:stretch>
            <a:fillRect/>
          </a:stretch>
        </p:blipFill>
        <p:spPr>
          <a:xfrm>
            <a:off x="-540269" y="2484437"/>
            <a:ext cx="7398269" cy="4068763"/>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248400" y="2819400"/>
            <a:ext cx="184666" cy="369332"/>
          </a:xfrm>
          <a:prstGeom prst="rect">
            <a:avLst/>
          </a:prstGeom>
          <a:noFill/>
        </p:spPr>
        <p:txBody>
          <a:bodyPr wrap="none" rtlCol="0">
            <a:spAutoFit/>
          </a:bodyPr>
          <a:lstStyle/>
          <a:p>
            <a:endParaRPr lang="en-US" dirty="0"/>
          </a:p>
        </p:txBody>
      </p:sp>
      <p:sp>
        <p:nvSpPr>
          <p:cNvPr id="9" name="TextBox 8"/>
          <p:cNvSpPr txBox="1"/>
          <p:nvPr/>
        </p:nvSpPr>
        <p:spPr>
          <a:xfrm>
            <a:off x="5043274" y="3669268"/>
            <a:ext cx="2852063" cy="461665"/>
          </a:xfrm>
          <a:prstGeom prst="rect">
            <a:avLst/>
          </a:prstGeom>
          <a:noFill/>
        </p:spPr>
        <p:txBody>
          <a:bodyPr wrap="none" rtlCol="0">
            <a:spAutoFit/>
          </a:bodyPr>
          <a:lstStyle/>
          <a:p>
            <a:r>
              <a:rPr lang="en-US" sz="2400" b="1" dirty="0" err="1" smtClean="0">
                <a:latin typeface="Book Antiqua"/>
                <a:cs typeface="Book Antiqua"/>
              </a:rPr>
              <a:t>Yazar</a:t>
            </a:r>
            <a:r>
              <a:rPr lang="en-US" sz="2400" b="1" dirty="0" smtClean="0">
                <a:latin typeface="Book Antiqua"/>
                <a:cs typeface="Book Antiqua"/>
              </a:rPr>
              <a:t>: Glenn Coon</a:t>
            </a:r>
            <a:endParaRPr lang="en-US" sz="2400" b="1" dirty="0">
              <a:latin typeface="Book Antiqua"/>
              <a:cs typeface="Book Antiqua"/>
            </a:endParaRPr>
          </a:p>
        </p:txBody>
      </p:sp>
    </p:spTree>
    <p:extLst>
      <p:ext uri="{BB962C8B-B14F-4D97-AF65-F5344CB8AC3E}">
        <p14:creationId xmlns:p14="http://schemas.microsoft.com/office/powerpoint/2010/main" val="118274213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304800" y="838200"/>
            <a:ext cx="7543800" cy="1143000"/>
          </a:xfrm>
        </p:spPr>
        <p:txBody>
          <a:bodyPr/>
          <a:lstStyle/>
          <a:p>
            <a:pPr algn="l" eaLnBrk="1" hangingPunct="1">
              <a:defRPr/>
            </a:pPr>
            <a:r>
              <a:rPr lang="en-US" sz="6000" b="1" dirty="0" smtClean="0">
                <a:solidFill>
                  <a:srgbClr val="000090"/>
                </a:solidFill>
                <a:latin typeface="Book Antiqua" charset="0"/>
                <a:ea typeface="+mj-ea"/>
              </a:rPr>
              <a:t>A – </a:t>
            </a:r>
            <a:r>
              <a:rPr lang="en-US" sz="6000" b="1" dirty="0" smtClean="0">
                <a:solidFill>
                  <a:srgbClr val="FFFFFF"/>
                </a:solidFill>
                <a:latin typeface="Book Antiqua" charset="0"/>
                <a:ea typeface="+mj-ea"/>
              </a:rPr>
              <a:t>ASK (DİLEYİN)</a:t>
            </a:r>
            <a:endParaRPr lang="en-US" sz="6000" dirty="0" smtClean="0">
              <a:solidFill>
                <a:srgbClr val="FFFFFF"/>
              </a:solidFill>
              <a:latin typeface="Book Antiqua" charset="0"/>
              <a:ea typeface="+mj-ea"/>
            </a:endParaRPr>
          </a:p>
        </p:txBody>
      </p:sp>
      <p:sp>
        <p:nvSpPr>
          <p:cNvPr id="5123" name="Rectangle 3"/>
          <p:cNvSpPr>
            <a:spLocks noGrp="1" noChangeArrowheads="1"/>
          </p:cNvSpPr>
          <p:nvPr>
            <p:ph type="body" idx="1"/>
          </p:nvPr>
        </p:nvSpPr>
        <p:spPr>
          <a:xfrm>
            <a:off x="228600" y="2408238"/>
            <a:ext cx="5638800" cy="4525962"/>
          </a:xfrm>
        </p:spPr>
        <p:txBody>
          <a:bodyPr/>
          <a:lstStyle/>
          <a:p>
            <a:pPr eaLnBrk="1" hangingPunct="1">
              <a:lnSpc>
                <a:spcPct val="120000"/>
              </a:lnSpc>
              <a:defRPr/>
            </a:pPr>
            <a:r>
              <a:rPr lang="en-US" sz="2800" dirty="0" smtClean="0">
                <a:latin typeface="Book Antiqua" panose="02040602050305030304" pitchFamily="18" charset="0"/>
                <a:ea typeface="+mn-ea"/>
              </a:rPr>
              <a:t>”</a:t>
            </a:r>
            <a:r>
              <a:rPr lang="en-US" sz="2800" b="1" i="1" dirty="0" err="1" smtClean="0">
                <a:solidFill>
                  <a:srgbClr val="996633"/>
                </a:solidFill>
                <a:latin typeface="Book Antiqua" panose="02040602050305030304" pitchFamily="18" charset="0"/>
              </a:rPr>
              <a:t>Dileyin</a:t>
            </a:r>
            <a:r>
              <a:rPr lang="tr-TR" sz="2800" dirty="0" smtClean="0">
                <a:latin typeface="Book Antiqua" panose="02040602050305030304" pitchFamily="18" charset="0"/>
              </a:rPr>
              <a:t>, </a:t>
            </a:r>
            <a:r>
              <a:rPr lang="tr-TR" sz="2800" dirty="0">
                <a:latin typeface="Book Antiqua" panose="02040602050305030304" pitchFamily="18" charset="0"/>
              </a:rPr>
              <a:t>size verilecek</a:t>
            </a:r>
            <a:r>
              <a:rPr lang="tr-TR" sz="2800" dirty="0" smtClean="0">
                <a:latin typeface="Book Antiqua" panose="02040602050305030304" pitchFamily="18" charset="0"/>
              </a:rPr>
              <a:t>; </a:t>
            </a:r>
            <a:r>
              <a:rPr lang="en-US" sz="2800" b="1" i="1" dirty="0" err="1" smtClean="0">
                <a:solidFill>
                  <a:srgbClr val="996633"/>
                </a:solidFill>
                <a:latin typeface="Book Antiqua" panose="02040602050305030304" pitchFamily="18" charset="0"/>
              </a:rPr>
              <a:t>arayın</a:t>
            </a:r>
            <a:r>
              <a:rPr lang="tr-TR" sz="2800" dirty="0" smtClean="0">
                <a:latin typeface="Book Antiqua" panose="02040602050305030304" pitchFamily="18" charset="0"/>
              </a:rPr>
              <a:t>, </a:t>
            </a:r>
            <a:r>
              <a:rPr lang="tr-TR" sz="2800" dirty="0">
                <a:latin typeface="Book Antiqua" panose="02040602050305030304" pitchFamily="18" charset="0"/>
              </a:rPr>
              <a:t>bulacaksınız; </a:t>
            </a:r>
            <a:r>
              <a:rPr lang="en-US" sz="2800" b="1" i="1" dirty="0" err="1" smtClean="0">
                <a:solidFill>
                  <a:srgbClr val="996633"/>
                </a:solidFill>
                <a:latin typeface="Book Antiqua" panose="02040602050305030304" pitchFamily="18" charset="0"/>
              </a:rPr>
              <a:t>kapıyı</a:t>
            </a:r>
            <a:r>
              <a:rPr lang="en-US" sz="2800" b="1" i="1" dirty="0" smtClean="0">
                <a:solidFill>
                  <a:srgbClr val="996633"/>
                </a:solidFill>
                <a:latin typeface="Book Antiqua" panose="02040602050305030304" pitchFamily="18" charset="0"/>
              </a:rPr>
              <a:t> </a:t>
            </a:r>
            <a:r>
              <a:rPr lang="en-US" sz="2800" b="1" i="1" dirty="0" err="1" smtClean="0">
                <a:solidFill>
                  <a:srgbClr val="996633"/>
                </a:solidFill>
                <a:latin typeface="Book Antiqua" panose="02040602050305030304" pitchFamily="18" charset="0"/>
              </a:rPr>
              <a:t>çalın</a:t>
            </a:r>
            <a:r>
              <a:rPr lang="tr-TR" sz="2800" dirty="0" smtClean="0">
                <a:latin typeface="Book Antiqua" panose="02040602050305030304" pitchFamily="18" charset="0"/>
              </a:rPr>
              <a:t>, </a:t>
            </a:r>
            <a:r>
              <a:rPr lang="tr-TR" sz="2800" dirty="0">
                <a:latin typeface="Book Antiqua" panose="02040602050305030304" pitchFamily="18" charset="0"/>
              </a:rPr>
              <a:t>size </a:t>
            </a:r>
            <a:r>
              <a:rPr lang="tr-TR" sz="2800" dirty="0" smtClean="0">
                <a:latin typeface="Book Antiqua" panose="02040602050305030304" pitchFamily="18" charset="0"/>
              </a:rPr>
              <a:t>açılacaktır.</a:t>
            </a:r>
            <a:r>
              <a:rPr lang="en-US" sz="2800" dirty="0" smtClean="0">
                <a:latin typeface="Book Antiqua" panose="02040602050305030304" pitchFamily="18" charset="0"/>
                <a:ea typeface="+mn-ea"/>
              </a:rPr>
              <a:t>" </a:t>
            </a:r>
          </a:p>
          <a:p>
            <a:pPr eaLnBrk="1" hangingPunct="1">
              <a:lnSpc>
                <a:spcPct val="120000"/>
              </a:lnSpc>
              <a:defRPr/>
            </a:pPr>
            <a:r>
              <a:rPr lang="en-US" sz="2800" dirty="0" err="1" smtClean="0">
                <a:latin typeface="Book Antiqua" charset="0"/>
                <a:ea typeface="+mn-ea"/>
              </a:rPr>
              <a:t>Kutsal</a:t>
            </a:r>
            <a:r>
              <a:rPr lang="en-US" sz="2800" dirty="0" smtClean="0">
                <a:latin typeface="Book Antiqua" charset="0"/>
                <a:ea typeface="+mn-ea"/>
              </a:rPr>
              <a:t> </a:t>
            </a:r>
            <a:r>
              <a:rPr lang="en-US" sz="2800" dirty="0" err="1" smtClean="0">
                <a:latin typeface="Book Antiqua" charset="0"/>
                <a:ea typeface="+mn-ea"/>
              </a:rPr>
              <a:t>Kitap’ta</a:t>
            </a:r>
            <a:r>
              <a:rPr lang="en-US" sz="2800" dirty="0" smtClean="0">
                <a:latin typeface="Book Antiqua" charset="0"/>
                <a:ea typeface="+mn-ea"/>
              </a:rPr>
              <a:t> </a:t>
            </a:r>
            <a:r>
              <a:rPr lang="en-US" sz="2800" dirty="0" err="1" smtClean="0">
                <a:latin typeface="Book Antiqua" charset="0"/>
                <a:ea typeface="+mn-ea"/>
              </a:rPr>
              <a:t>senin</a:t>
            </a:r>
            <a:r>
              <a:rPr lang="en-US" sz="2800" dirty="0" smtClean="0">
                <a:latin typeface="Book Antiqua" charset="0"/>
                <a:ea typeface="+mn-ea"/>
              </a:rPr>
              <a:t> </a:t>
            </a:r>
            <a:r>
              <a:rPr lang="en-US" sz="2800" dirty="0" err="1" smtClean="0">
                <a:latin typeface="Book Antiqua" charset="0"/>
                <a:ea typeface="+mn-ea"/>
              </a:rPr>
              <a:t>ihtiyaçlarına</a:t>
            </a:r>
            <a:r>
              <a:rPr lang="en-US" sz="2800" dirty="0" smtClean="0">
                <a:latin typeface="Book Antiqua" charset="0"/>
                <a:ea typeface="+mn-ea"/>
              </a:rPr>
              <a:t> </a:t>
            </a:r>
            <a:r>
              <a:rPr lang="en-US" sz="2800" dirty="0" err="1" smtClean="0">
                <a:latin typeface="Book Antiqua" charset="0"/>
                <a:ea typeface="+mn-ea"/>
              </a:rPr>
              <a:t>hitap</a:t>
            </a:r>
            <a:r>
              <a:rPr lang="en-US" sz="2800" dirty="0" smtClean="0">
                <a:latin typeface="Book Antiqua" charset="0"/>
                <a:ea typeface="+mn-ea"/>
              </a:rPr>
              <a:t> </a:t>
            </a:r>
            <a:r>
              <a:rPr lang="en-US" sz="2800" dirty="0" err="1" smtClean="0">
                <a:latin typeface="Book Antiqua" charset="0"/>
                <a:ea typeface="+mn-ea"/>
              </a:rPr>
              <a:t>eden</a:t>
            </a:r>
            <a:r>
              <a:rPr lang="en-US" sz="2800" dirty="0" smtClean="0">
                <a:latin typeface="Book Antiqua" charset="0"/>
                <a:ea typeface="+mn-ea"/>
              </a:rPr>
              <a:t> </a:t>
            </a:r>
            <a:r>
              <a:rPr lang="en-US" b="1" dirty="0" smtClean="0">
                <a:solidFill>
                  <a:srgbClr val="996633"/>
                </a:solidFill>
                <a:latin typeface="Book Antiqua" charset="0"/>
                <a:ea typeface="+mn-ea"/>
              </a:rPr>
              <a:t>3</a:t>
            </a:r>
            <a:r>
              <a:rPr lang="tr-TR" b="1" dirty="0" smtClean="0">
                <a:solidFill>
                  <a:srgbClr val="996633"/>
                </a:solidFill>
                <a:latin typeface="Book Antiqua" charset="0"/>
                <a:ea typeface="+mn-ea"/>
              </a:rPr>
              <a:t>.</a:t>
            </a:r>
            <a:r>
              <a:rPr lang="en-US" b="1" dirty="0" smtClean="0">
                <a:solidFill>
                  <a:srgbClr val="996633"/>
                </a:solidFill>
                <a:latin typeface="Book Antiqua" charset="0"/>
                <a:ea typeface="+mn-ea"/>
              </a:rPr>
              <a:t>573</a:t>
            </a:r>
            <a:r>
              <a:rPr lang="en-US" b="1" dirty="0" smtClean="0">
                <a:solidFill>
                  <a:srgbClr val="DBA502"/>
                </a:solidFill>
                <a:latin typeface="Book Antiqua" charset="0"/>
                <a:ea typeface="+mn-ea"/>
              </a:rPr>
              <a:t> </a:t>
            </a:r>
            <a:r>
              <a:rPr lang="en-US" sz="2800" dirty="0" err="1" smtClean="0">
                <a:latin typeface="Book Antiqua" charset="0"/>
                <a:ea typeface="+mn-ea"/>
              </a:rPr>
              <a:t>vaatten</a:t>
            </a:r>
            <a:r>
              <a:rPr lang="en-US" sz="2800" dirty="0" smtClean="0">
                <a:latin typeface="Book Antiqua" charset="0"/>
                <a:ea typeface="+mn-ea"/>
              </a:rPr>
              <a:t> </a:t>
            </a:r>
            <a:r>
              <a:rPr lang="en-US" sz="2800" dirty="0" err="1" smtClean="0">
                <a:latin typeface="Book Antiqua" charset="0"/>
                <a:ea typeface="+mn-ea"/>
              </a:rPr>
              <a:t>birini</a:t>
            </a:r>
            <a:r>
              <a:rPr lang="en-US" sz="2800" dirty="0" smtClean="0">
                <a:latin typeface="Book Antiqua" charset="0"/>
                <a:ea typeface="+mn-ea"/>
              </a:rPr>
              <a:t> bul.</a:t>
            </a:r>
          </a:p>
        </p:txBody>
      </p:sp>
      <p:pic>
        <p:nvPicPr>
          <p:cNvPr id="6" name="Content Placeholder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6248400" y="2560638"/>
            <a:ext cx="2625725" cy="3840162"/>
          </a:xfrm>
          <a:prstGeom prst="rect">
            <a:avLst/>
          </a:prstGeom>
          <a:ln>
            <a:noFill/>
          </a:ln>
          <a:effectLst>
            <a:softEdge rad="112500"/>
          </a:effectLst>
          <a:extLst/>
        </p:spPr>
      </p:pic>
      <p:sp>
        <p:nvSpPr>
          <p:cNvPr id="6149" name="TextBox 2"/>
          <p:cNvSpPr txBox="1">
            <a:spLocks noChangeArrowheads="1"/>
          </p:cNvSpPr>
          <p:nvPr/>
        </p:nvSpPr>
        <p:spPr bwMode="auto">
          <a:xfrm>
            <a:off x="10922000" y="420211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endParaRPr lang="pt-BR" altLang="pt-BR" sz="180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304800"/>
            <a:ext cx="8229600" cy="1143000"/>
          </a:xfrm>
        </p:spPr>
        <p:txBody>
          <a:bodyPr/>
          <a:lstStyle/>
          <a:p>
            <a:pPr eaLnBrk="1" hangingPunct="1">
              <a:defRPr/>
            </a:pPr>
            <a:r>
              <a:rPr lang="en-US" sz="5400" b="1" dirty="0" smtClean="0">
                <a:solidFill>
                  <a:srgbClr val="000090"/>
                </a:solidFill>
                <a:latin typeface="Book Antiqua" charset="0"/>
                <a:ea typeface="+mj-ea"/>
              </a:rPr>
              <a:t>B – </a:t>
            </a:r>
            <a:r>
              <a:rPr lang="en-US" sz="5400" b="1" dirty="0" smtClean="0">
                <a:solidFill>
                  <a:schemeClr val="bg1"/>
                </a:solidFill>
                <a:latin typeface="Book Antiqua" charset="0"/>
                <a:ea typeface="+mj-ea"/>
              </a:rPr>
              <a:t>BELIEVE (İNAN)</a:t>
            </a:r>
            <a:endParaRPr lang="en-US" sz="5400" dirty="0" smtClean="0">
              <a:solidFill>
                <a:schemeClr val="bg1"/>
              </a:solidFill>
              <a:latin typeface="Book Antiqua" charset="0"/>
              <a:ea typeface="+mj-ea"/>
            </a:endParaRPr>
          </a:p>
        </p:txBody>
      </p:sp>
      <p:sp>
        <p:nvSpPr>
          <p:cNvPr id="7171" name="Rectangle 3"/>
          <p:cNvSpPr>
            <a:spLocks noGrp="1" noChangeArrowheads="1"/>
          </p:cNvSpPr>
          <p:nvPr>
            <p:ph type="body" idx="1"/>
          </p:nvPr>
        </p:nvSpPr>
        <p:spPr>
          <a:xfrm>
            <a:off x="381000" y="2286000"/>
            <a:ext cx="4495800" cy="4525963"/>
          </a:xfrm>
        </p:spPr>
        <p:txBody>
          <a:bodyPr/>
          <a:lstStyle/>
          <a:p>
            <a:pPr marL="0" indent="0" algn="ctr" eaLnBrk="1" hangingPunct="1">
              <a:lnSpc>
                <a:spcPct val="120000"/>
              </a:lnSpc>
              <a:buFontTx/>
              <a:buNone/>
              <a:defRPr/>
            </a:pPr>
            <a:r>
              <a:rPr lang="en-US" dirty="0" smtClean="0">
                <a:solidFill>
                  <a:srgbClr val="000000"/>
                </a:solidFill>
                <a:latin typeface="Book Antiqua" charset="0"/>
                <a:ea typeface="+mn-ea"/>
              </a:rPr>
              <a:t>"</a:t>
            </a:r>
            <a:r>
              <a:rPr lang="tr-TR" dirty="0">
                <a:latin typeface="Book Antiqua"/>
                <a:cs typeface="Book Antiqua"/>
              </a:rPr>
              <a:t>İmanla dua ederseniz, dilediğiniz her şeyi </a:t>
            </a:r>
            <a:r>
              <a:rPr lang="tr-TR" dirty="0" smtClean="0">
                <a:latin typeface="Book Antiqua"/>
                <a:cs typeface="Book Antiqua"/>
              </a:rPr>
              <a:t>alırsınız</a:t>
            </a:r>
            <a:r>
              <a:rPr lang="en-US" dirty="0" smtClean="0">
                <a:solidFill>
                  <a:srgbClr val="000000"/>
                </a:solidFill>
                <a:latin typeface="Book Antiqua"/>
                <a:ea typeface="+mn-ea"/>
                <a:cs typeface="Book Antiqua"/>
              </a:rPr>
              <a:t>."  </a:t>
            </a:r>
            <a:r>
              <a:rPr lang="en-US" dirty="0" err="1" smtClean="0">
                <a:solidFill>
                  <a:srgbClr val="000000"/>
                </a:solidFill>
                <a:latin typeface="Book Antiqua" charset="0"/>
                <a:ea typeface="+mn-ea"/>
              </a:rPr>
              <a:t>O’nunla</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herşeyin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mümkün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olduğuna</a:t>
            </a:r>
            <a:r>
              <a:rPr lang="en-US" dirty="0" smtClean="0">
                <a:solidFill>
                  <a:srgbClr val="000000"/>
                </a:solidFill>
                <a:latin typeface="Book Antiqua" charset="0"/>
                <a:ea typeface="+mn-ea"/>
              </a:rPr>
              <a:t> ve </a:t>
            </a:r>
            <a:r>
              <a:rPr lang="en-US" dirty="0" err="1" smtClean="0">
                <a:solidFill>
                  <a:srgbClr val="000000"/>
                </a:solidFill>
                <a:latin typeface="Book Antiqua" charset="0"/>
                <a:ea typeface="+mn-ea"/>
              </a:rPr>
              <a:t>O’nun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vaat</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ettiği</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şeyi</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yapacağına</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inan</a:t>
            </a:r>
            <a:r>
              <a:rPr lang="tr-TR" dirty="0" err="1" smtClean="0">
                <a:solidFill>
                  <a:srgbClr val="000000"/>
                </a:solidFill>
                <a:latin typeface="Book Antiqua" charset="0"/>
                <a:ea typeface="+mn-ea"/>
              </a:rPr>
              <a:t>ın</a:t>
            </a:r>
            <a:r>
              <a:rPr lang="en-US" dirty="0" smtClean="0">
                <a:solidFill>
                  <a:srgbClr val="000000"/>
                </a:solidFill>
                <a:latin typeface="Book Antiqua" charset="0"/>
                <a:ea typeface="+mn-ea"/>
              </a:rPr>
              <a:t>.</a:t>
            </a:r>
          </a:p>
        </p:txBody>
      </p:sp>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57800" y="2895600"/>
            <a:ext cx="3555030" cy="3276600"/>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04800" y="457200"/>
            <a:ext cx="8001000" cy="1143000"/>
          </a:xfrm>
        </p:spPr>
        <p:txBody>
          <a:bodyPr/>
          <a:lstStyle/>
          <a:p>
            <a:pPr algn="l" eaLnBrk="1" hangingPunct="1">
              <a:defRPr/>
            </a:pPr>
            <a:r>
              <a:rPr lang="en-US" sz="5400" b="1" dirty="0" smtClean="0">
                <a:solidFill>
                  <a:srgbClr val="000090"/>
                </a:solidFill>
                <a:latin typeface="Book Antiqua" charset="0"/>
                <a:ea typeface="+mj-ea"/>
              </a:rPr>
              <a:t>C – </a:t>
            </a:r>
            <a:r>
              <a:rPr lang="en-US" sz="5400" b="1" dirty="0" smtClean="0">
                <a:solidFill>
                  <a:srgbClr val="FFFFFF"/>
                </a:solidFill>
                <a:latin typeface="Book Antiqua" charset="0"/>
                <a:ea typeface="+mj-ea"/>
              </a:rPr>
              <a:t>CLAIM (ISRAR</a:t>
            </a:r>
            <a:r>
              <a:rPr lang="tr-TR" sz="5400" b="1" dirty="0" smtClean="0">
                <a:solidFill>
                  <a:srgbClr val="FFFFFF"/>
                </a:solidFill>
                <a:latin typeface="Book Antiqua" charset="0"/>
                <a:ea typeface="+mj-ea"/>
              </a:rPr>
              <a:t> ET</a:t>
            </a:r>
            <a:r>
              <a:rPr lang="en-US" sz="5400" b="1" dirty="0" smtClean="0">
                <a:solidFill>
                  <a:srgbClr val="FFFFFF"/>
                </a:solidFill>
                <a:latin typeface="Book Antiqua" charset="0"/>
                <a:ea typeface="+mj-ea"/>
              </a:rPr>
              <a:t>).</a:t>
            </a:r>
          </a:p>
        </p:txBody>
      </p:sp>
      <p:sp>
        <p:nvSpPr>
          <p:cNvPr id="8195" name="Rectangle 3"/>
          <p:cNvSpPr>
            <a:spLocks noGrp="1" noChangeArrowheads="1"/>
          </p:cNvSpPr>
          <p:nvPr>
            <p:ph type="body" idx="1"/>
          </p:nvPr>
        </p:nvSpPr>
        <p:spPr>
          <a:xfrm>
            <a:off x="3124200" y="2438400"/>
            <a:ext cx="5638800" cy="2057400"/>
          </a:xfrm>
        </p:spPr>
        <p:txBody>
          <a:bodyPr/>
          <a:lstStyle/>
          <a:p>
            <a:pPr eaLnBrk="1" hangingPunct="1">
              <a:lnSpc>
                <a:spcPct val="110000"/>
              </a:lnSpc>
              <a:defRPr/>
            </a:pPr>
            <a:r>
              <a:rPr lang="en-US" dirty="0" err="1" smtClean="0">
                <a:solidFill>
                  <a:srgbClr val="000000"/>
                </a:solidFill>
                <a:latin typeface="Book Antiqua" charset="0"/>
                <a:ea typeface="+mn-ea"/>
              </a:rPr>
              <a:t>Vaade</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sahip</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olmak</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için</a:t>
            </a:r>
            <a:r>
              <a:rPr lang="en-US" dirty="0" smtClean="0">
                <a:solidFill>
                  <a:srgbClr val="000000"/>
                </a:solidFill>
                <a:latin typeface="Book Antiqua" charset="0"/>
                <a:ea typeface="+mn-ea"/>
              </a:rPr>
              <a:t> </a:t>
            </a:r>
            <a:r>
              <a:rPr lang="en-US" b="1" i="1" dirty="0" err="1" smtClean="0">
                <a:solidFill>
                  <a:srgbClr val="996633"/>
                </a:solidFill>
                <a:latin typeface="Book Antiqua" charset="0"/>
              </a:rPr>
              <a:t>ısrar</a:t>
            </a:r>
            <a:r>
              <a:rPr lang="en-US" b="1" i="1" dirty="0" smtClean="0">
                <a:solidFill>
                  <a:srgbClr val="996633"/>
                </a:solidFill>
                <a:latin typeface="Book Antiqua" charset="0"/>
              </a:rPr>
              <a:t> et</a:t>
            </a:r>
            <a:r>
              <a:rPr lang="en-US" dirty="0" smtClean="0">
                <a:solidFill>
                  <a:srgbClr val="000000"/>
                </a:solidFill>
                <a:latin typeface="Book Antiqua" charset="0"/>
                <a:ea typeface="+mn-ea"/>
              </a:rPr>
              <a:t>.  </a:t>
            </a:r>
          </a:p>
          <a:p>
            <a:pPr eaLnBrk="1" hangingPunct="1">
              <a:lnSpc>
                <a:spcPct val="110000"/>
              </a:lnSpc>
              <a:defRPr/>
            </a:pPr>
            <a:r>
              <a:rPr lang="en-US" dirty="0" err="1" smtClean="0">
                <a:solidFill>
                  <a:srgbClr val="000000"/>
                </a:solidFill>
                <a:latin typeface="Book Antiqua" charset="0"/>
                <a:ea typeface="+mn-ea"/>
              </a:rPr>
              <a:t>Vaadi</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öğrenmek</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için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Kutsal</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Kitap</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ile</a:t>
            </a:r>
            <a:r>
              <a:rPr lang="en-US" dirty="0" smtClean="0">
                <a:solidFill>
                  <a:srgbClr val="000000"/>
                </a:solidFill>
                <a:latin typeface="Book Antiqua" charset="0"/>
                <a:ea typeface="+mn-ea"/>
              </a:rPr>
              <a:t> </a:t>
            </a:r>
            <a:r>
              <a:rPr lang="en-US" b="1" i="1" dirty="0" err="1" smtClean="0">
                <a:solidFill>
                  <a:srgbClr val="996633"/>
                </a:solidFill>
                <a:latin typeface="Book Antiqua" charset="0"/>
              </a:rPr>
              <a:t>diz</a:t>
            </a:r>
            <a:r>
              <a:rPr lang="en-US" b="1" i="1" dirty="0" smtClean="0">
                <a:solidFill>
                  <a:srgbClr val="996633"/>
                </a:solidFill>
                <a:latin typeface="Book Antiqua" charset="0"/>
              </a:rPr>
              <a:t> </a:t>
            </a:r>
            <a:r>
              <a:rPr lang="en-US" b="1" i="1" dirty="0" err="1" smtClean="0">
                <a:solidFill>
                  <a:srgbClr val="996633"/>
                </a:solidFill>
                <a:latin typeface="Book Antiqua" charset="0"/>
              </a:rPr>
              <a:t>çök</a:t>
            </a:r>
            <a:r>
              <a:rPr lang="en-US" dirty="0" smtClean="0">
                <a:solidFill>
                  <a:srgbClr val="000000"/>
                </a:solidFill>
                <a:latin typeface="Book Antiqua" charset="0"/>
                <a:ea typeface="+mn-ea"/>
              </a:rPr>
              <a:t>.</a:t>
            </a:r>
          </a:p>
          <a:p>
            <a:pPr eaLnBrk="1" hangingPunct="1">
              <a:lnSpc>
                <a:spcPct val="110000"/>
              </a:lnSpc>
              <a:defRPr/>
            </a:pPr>
            <a:r>
              <a:rPr lang="en-US" dirty="0" err="1" smtClean="0">
                <a:solidFill>
                  <a:srgbClr val="000000"/>
                </a:solidFill>
                <a:latin typeface="Book Antiqua" charset="0"/>
              </a:rPr>
              <a:t>Ayetlerin</a:t>
            </a:r>
            <a:r>
              <a:rPr lang="en-US" dirty="0" smtClean="0">
                <a:solidFill>
                  <a:srgbClr val="000000"/>
                </a:solidFill>
                <a:latin typeface="Book Antiqua" charset="0"/>
              </a:rPr>
              <a:t> </a:t>
            </a:r>
            <a:r>
              <a:rPr lang="en-US" dirty="0" err="1" smtClean="0">
                <a:solidFill>
                  <a:srgbClr val="000000"/>
                </a:solidFill>
                <a:latin typeface="Book Antiqua" charset="0"/>
              </a:rPr>
              <a:t>üzerine</a:t>
            </a:r>
            <a:r>
              <a:rPr lang="en-US" dirty="0" smtClean="0">
                <a:solidFill>
                  <a:srgbClr val="000000"/>
                </a:solidFill>
                <a:latin typeface="Book Antiqua" charset="0"/>
              </a:rPr>
              <a:t> </a:t>
            </a:r>
            <a:r>
              <a:rPr lang="en-US" b="1" i="1" dirty="0" err="1" smtClean="0">
                <a:solidFill>
                  <a:srgbClr val="996633"/>
                </a:solidFill>
                <a:latin typeface="Book Antiqua" charset="0"/>
                <a:ea typeface="+mn-ea"/>
              </a:rPr>
              <a:t>parmağını</a:t>
            </a:r>
            <a:r>
              <a:rPr lang="en-US" b="1" i="1" dirty="0" smtClean="0">
                <a:solidFill>
                  <a:srgbClr val="996633"/>
                </a:solidFill>
                <a:latin typeface="Book Antiqua" charset="0"/>
                <a:ea typeface="+mn-ea"/>
              </a:rPr>
              <a:t> </a:t>
            </a:r>
            <a:r>
              <a:rPr lang="en-US" b="1" i="1" dirty="0" err="1" smtClean="0">
                <a:solidFill>
                  <a:srgbClr val="996633"/>
                </a:solidFill>
                <a:latin typeface="Book Antiqua" charset="0"/>
                <a:ea typeface="+mn-ea"/>
              </a:rPr>
              <a:t>koy</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ve</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Allah’a</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geri</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oku</a:t>
            </a:r>
            <a:r>
              <a:rPr lang="en-US" dirty="0" smtClean="0">
                <a:solidFill>
                  <a:srgbClr val="000000"/>
                </a:solidFill>
                <a:latin typeface="Book Antiqua" charset="0"/>
                <a:ea typeface="+mn-ea"/>
              </a:rPr>
              <a:t>.</a:t>
            </a:r>
          </a:p>
        </p:txBody>
      </p:sp>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6443" y="2514600"/>
            <a:ext cx="2475357" cy="3708400"/>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06689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3429000"/>
            <a:ext cx="9144000" cy="1143000"/>
          </a:xfrm>
        </p:spPr>
        <p:txBody>
          <a:bodyPr/>
          <a:lstStyle/>
          <a:p>
            <a:pPr>
              <a:defRPr/>
            </a:pPr>
            <a:r>
              <a:rPr lang="en-US" sz="6000" b="1" i="1" dirty="0">
                <a:solidFill>
                  <a:srgbClr val="000090"/>
                </a:solidFill>
                <a:latin typeface="Palatino Linotype"/>
                <a:ea typeface="+mj-ea"/>
                <a:cs typeface="Palatino Linotype"/>
              </a:rPr>
              <a:t>E - </a:t>
            </a:r>
            <a:r>
              <a:rPr lang="en-US" sz="6000" b="1" i="1" dirty="0" smtClean="0">
                <a:solidFill>
                  <a:srgbClr val="996633"/>
                </a:solidFill>
                <a:latin typeface="Palatino Linotype"/>
                <a:ea typeface="+mj-ea"/>
                <a:cs typeface="Palatino Linotype"/>
              </a:rPr>
              <a:t>EMOTIONAL (DUYGUSAL) İHTİYAÇLAR</a:t>
            </a:r>
            <a:r>
              <a:rPr lang="en-US" sz="6000" b="1" i="1" dirty="0" smtClean="0">
                <a:solidFill>
                  <a:srgbClr val="000090"/>
                </a:solidFill>
                <a:latin typeface="Palatino Linotype"/>
                <a:ea typeface="+mj-ea"/>
                <a:cs typeface="Palatino Linotype"/>
              </a:rPr>
              <a:t>  </a:t>
            </a:r>
            <a:r>
              <a:rPr lang="en-US" sz="5400" b="1" i="1" dirty="0" smtClean="0">
                <a:solidFill>
                  <a:srgbClr val="000090"/>
                </a:solidFill>
                <a:latin typeface="Palatino Linotype"/>
                <a:ea typeface="+mj-ea"/>
                <a:cs typeface="Palatino Linotype"/>
              </a:rPr>
              <a:t/>
            </a:r>
            <a:br>
              <a:rPr lang="en-US" sz="5400" b="1" i="1" dirty="0" smtClean="0">
                <a:solidFill>
                  <a:srgbClr val="000090"/>
                </a:solidFill>
                <a:latin typeface="Palatino Linotype"/>
                <a:ea typeface="+mj-ea"/>
                <a:cs typeface="Palatino Linotype"/>
              </a:rPr>
            </a:br>
            <a:r>
              <a:rPr lang="en-US" sz="4000" i="1" dirty="0" err="1" smtClean="0">
                <a:solidFill>
                  <a:schemeClr val="tx1"/>
                </a:solidFill>
                <a:latin typeface="Palatino Linotype"/>
                <a:ea typeface="+mj-ea"/>
                <a:cs typeface="Palatino Linotype"/>
              </a:rPr>
              <a:t>Filipililer</a:t>
            </a:r>
            <a:r>
              <a:rPr lang="en-US" sz="4000" i="1" dirty="0" smtClean="0">
                <a:solidFill>
                  <a:schemeClr val="tx1"/>
                </a:solidFill>
                <a:latin typeface="Palatino Linotype"/>
                <a:ea typeface="+mj-ea"/>
                <a:cs typeface="Palatino Linotype"/>
              </a:rPr>
              <a:t> </a:t>
            </a:r>
            <a:r>
              <a:rPr lang="en-US" sz="4000" i="1" dirty="0">
                <a:solidFill>
                  <a:schemeClr val="tx1"/>
                </a:solidFill>
                <a:latin typeface="Palatino Linotype"/>
                <a:ea typeface="+mj-ea"/>
                <a:cs typeface="Palatino Linotype"/>
              </a:rPr>
              <a:t>4:19 </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457200" y="2438400"/>
            <a:ext cx="6553200" cy="3505200"/>
          </a:xfrm>
        </p:spPr>
        <p:txBody>
          <a:bodyPr/>
          <a:lstStyle/>
          <a:p>
            <a:pPr algn="ctr" eaLnBrk="1" hangingPunct="1">
              <a:lnSpc>
                <a:spcPct val="130000"/>
              </a:lnSpc>
              <a:buFontTx/>
              <a:buNone/>
              <a:defRPr/>
            </a:pPr>
            <a:r>
              <a:rPr lang="en-US" sz="3600" b="1" dirty="0" smtClean="0">
                <a:solidFill>
                  <a:srgbClr val="000000"/>
                </a:solidFill>
                <a:latin typeface="Book Antiqua" charset="0"/>
                <a:ea typeface="+mn-ea"/>
              </a:rPr>
              <a:t>   </a:t>
            </a:r>
            <a:r>
              <a:rPr lang="tr-TR" sz="3600" dirty="0">
                <a:latin typeface="Book Antiqua"/>
                <a:cs typeface="Book Antiqua"/>
              </a:rPr>
              <a:t>Tanrım da </a:t>
            </a:r>
            <a:r>
              <a:rPr lang="en-US" sz="3600" b="1" i="1" dirty="0" smtClean="0">
                <a:solidFill>
                  <a:srgbClr val="996633"/>
                </a:solidFill>
                <a:latin typeface="Book Antiqua"/>
                <a:cs typeface="Book Antiqua"/>
              </a:rPr>
              <a:t>her </a:t>
            </a:r>
            <a:r>
              <a:rPr lang="en-US" sz="3600" b="1" i="1" dirty="0" err="1" smtClean="0">
                <a:solidFill>
                  <a:srgbClr val="996633"/>
                </a:solidFill>
                <a:latin typeface="Book Antiqua"/>
                <a:cs typeface="Book Antiqua"/>
              </a:rPr>
              <a:t>ihtiyacınızı</a:t>
            </a:r>
            <a:r>
              <a:rPr lang="en-US" sz="3600" b="1" i="1" dirty="0" smtClean="0">
                <a:solidFill>
                  <a:srgbClr val="996633"/>
                </a:solidFill>
                <a:latin typeface="Book Antiqua"/>
                <a:cs typeface="Book Antiqua"/>
              </a:rPr>
              <a:t> </a:t>
            </a:r>
            <a:r>
              <a:rPr lang="tr-TR" sz="3600" dirty="0" smtClean="0">
                <a:latin typeface="Book Antiqua"/>
                <a:cs typeface="Book Antiqua"/>
              </a:rPr>
              <a:t>kendi </a:t>
            </a:r>
            <a:r>
              <a:rPr lang="tr-TR" sz="3600" dirty="0">
                <a:latin typeface="Book Antiqua"/>
                <a:cs typeface="Book Antiqua"/>
              </a:rPr>
              <a:t>zenginliğiyle Mesih İsa'da görkemli bir biçimde </a:t>
            </a:r>
            <a:r>
              <a:rPr lang="en-US" sz="3600" b="1" i="1" dirty="0" err="1" smtClean="0">
                <a:solidFill>
                  <a:srgbClr val="996633"/>
                </a:solidFill>
                <a:latin typeface="Book Antiqua"/>
                <a:cs typeface="Book Antiqua"/>
              </a:rPr>
              <a:t>karşılayacaktır</a:t>
            </a:r>
            <a:r>
              <a:rPr lang="tr-TR" sz="3600" b="1" i="1" dirty="0" smtClean="0">
                <a:solidFill>
                  <a:srgbClr val="996633"/>
                </a:solidFill>
                <a:latin typeface="Book Antiqua"/>
                <a:cs typeface="Book Antiqua"/>
              </a:rPr>
              <a:t>.</a:t>
            </a:r>
            <a:r>
              <a:rPr lang="en-US" sz="3600" b="1" i="1" dirty="0" smtClean="0">
                <a:solidFill>
                  <a:srgbClr val="996633"/>
                </a:solidFill>
                <a:latin typeface="Book Antiqua"/>
                <a:cs typeface="Book Antiqua"/>
              </a:rPr>
              <a:t> </a:t>
            </a:r>
          </a:p>
          <a:p>
            <a:pPr algn="ctr" eaLnBrk="1" hangingPunct="1">
              <a:lnSpc>
                <a:spcPct val="130000"/>
              </a:lnSpc>
              <a:buFontTx/>
              <a:buNone/>
              <a:defRPr/>
            </a:pPr>
            <a:r>
              <a:rPr lang="en-US" sz="2400" dirty="0" err="1" smtClean="0">
                <a:solidFill>
                  <a:srgbClr val="000000"/>
                </a:solidFill>
                <a:latin typeface="Book Antiqua" charset="0"/>
                <a:ea typeface="+mn-ea"/>
              </a:rPr>
              <a:t>Filipililer</a:t>
            </a:r>
            <a:r>
              <a:rPr lang="en-US" sz="2400" dirty="0" smtClean="0">
                <a:solidFill>
                  <a:srgbClr val="000000"/>
                </a:solidFill>
                <a:latin typeface="Book Antiqua" charset="0"/>
                <a:ea typeface="+mn-ea"/>
              </a:rPr>
              <a:t> 4:19</a:t>
            </a:r>
            <a:br>
              <a:rPr lang="en-US" sz="2400" dirty="0" smtClean="0">
                <a:solidFill>
                  <a:srgbClr val="000000"/>
                </a:solidFill>
                <a:latin typeface="Book Antiqua" charset="0"/>
                <a:ea typeface="+mn-ea"/>
              </a:rPr>
            </a:br>
            <a:endParaRPr lang="en-US" sz="2400" dirty="0" smtClean="0">
              <a:solidFill>
                <a:srgbClr val="000000"/>
              </a:solidFill>
              <a:latin typeface="Book Antiqua" charset="0"/>
              <a:ea typeface="+mn-ea"/>
            </a:endParaRPr>
          </a:p>
        </p:txBody>
      </p:sp>
      <p:pic>
        <p:nvPicPr>
          <p:cNvPr id="8" name="Picture 7" descr="EspiritualBeauty_03A.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16200000">
            <a:off x="5570480" y="3497320"/>
            <a:ext cx="5257800" cy="1615959"/>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838200" y="2560638"/>
            <a:ext cx="7620000" cy="4525962"/>
          </a:xfrm>
        </p:spPr>
        <p:txBody>
          <a:bodyPr/>
          <a:lstStyle/>
          <a:p>
            <a:pPr marL="0" indent="0" algn="ctr" eaLnBrk="1" hangingPunct="1">
              <a:lnSpc>
                <a:spcPct val="120000"/>
              </a:lnSpc>
              <a:buFontTx/>
              <a:buNone/>
            </a:pPr>
            <a:r>
              <a:rPr lang="en-US" altLang="pt-BR" sz="4400" dirty="0">
                <a:solidFill>
                  <a:srgbClr val="000000"/>
                </a:solidFill>
                <a:latin typeface="Book Antiqua" panose="02040602050305030304" pitchFamily="18" charset="0"/>
              </a:rPr>
              <a:t>"</a:t>
            </a:r>
            <a:r>
              <a:rPr lang="en-US" altLang="pt-BR" sz="4400" dirty="0" err="1" smtClean="0">
                <a:solidFill>
                  <a:srgbClr val="000000"/>
                </a:solidFill>
                <a:latin typeface="Book Antiqua" panose="02040602050305030304" pitchFamily="18" charset="0"/>
              </a:rPr>
              <a:t>Tanrı’ya</a:t>
            </a:r>
            <a:r>
              <a:rPr lang="en-US" altLang="pt-BR" sz="4400" dirty="0" smtClean="0">
                <a:solidFill>
                  <a:srgbClr val="000000"/>
                </a:solidFill>
                <a:latin typeface="Book Antiqua" panose="02040602050305030304" pitchFamily="18" charset="0"/>
              </a:rPr>
              <a:t> </a:t>
            </a:r>
            <a:r>
              <a:rPr lang="en-US" altLang="pt-BR" sz="4400" dirty="0" err="1">
                <a:solidFill>
                  <a:srgbClr val="000000"/>
                </a:solidFill>
                <a:latin typeface="Book Antiqua" panose="02040602050305030304" pitchFamily="18" charset="0"/>
              </a:rPr>
              <a:t>umut</a:t>
            </a:r>
            <a:r>
              <a:rPr lang="en-US" altLang="pt-BR" sz="4400" dirty="0">
                <a:solidFill>
                  <a:srgbClr val="000000"/>
                </a:solidFill>
                <a:latin typeface="Book Antiqua" panose="02040602050305030304" pitchFamily="18" charset="0"/>
              </a:rPr>
              <a:t> </a:t>
            </a:r>
            <a:r>
              <a:rPr lang="en-US" altLang="pt-BR" sz="4400" dirty="0" err="1">
                <a:solidFill>
                  <a:srgbClr val="000000"/>
                </a:solidFill>
                <a:latin typeface="Book Antiqua" panose="02040602050305030304" pitchFamily="18" charset="0"/>
              </a:rPr>
              <a:t>bağla</a:t>
            </a:r>
            <a:r>
              <a:rPr lang="en-US" altLang="pt-BR" sz="4400" dirty="0">
                <a:solidFill>
                  <a:srgbClr val="000000"/>
                </a:solidFill>
                <a:latin typeface="Book Antiqua" panose="02040602050305030304" pitchFamily="18" charset="0"/>
              </a:rPr>
              <a:t>, </a:t>
            </a:r>
            <a:r>
              <a:rPr lang="en-US" altLang="pt-BR" sz="4400" dirty="0" err="1">
                <a:solidFill>
                  <a:srgbClr val="000000"/>
                </a:solidFill>
                <a:latin typeface="Book Antiqua" panose="02040602050305030304" pitchFamily="18" charset="0"/>
              </a:rPr>
              <a:t>Çünkü</a:t>
            </a:r>
            <a:r>
              <a:rPr lang="en-US" altLang="pt-BR" sz="4400" dirty="0">
                <a:solidFill>
                  <a:srgbClr val="000000"/>
                </a:solidFill>
                <a:latin typeface="Book Antiqua" panose="02040602050305030304" pitchFamily="18" charset="0"/>
              </a:rPr>
              <a:t> </a:t>
            </a:r>
            <a:r>
              <a:rPr lang="en-US" altLang="pt-BR" sz="4400" dirty="0" err="1" smtClean="0">
                <a:solidFill>
                  <a:srgbClr val="000000"/>
                </a:solidFill>
                <a:latin typeface="Book Antiqua" panose="02040602050305030304" pitchFamily="18" charset="0"/>
              </a:rPr>
              <a:t>O’na</a:t>
            </a:r>
            <a:r>
              <a:rPr lang="en-US" altLang="pt-BR" sz="4400" dirty="0" smtClean="0">
                <a:solidFill>
                  <a:srgbClr val="000000"/>
                </a:solidFill>
                <a:latin typeface="Book Antiqua" panose="02040602050305030304" pitchFamily="18" charset="0"/>
              </a:rPr>
              <a:t> </a:t>
            </a:r>
            <a:r>
              <a:rPr lang="en-US" altLang="pt-BR" sz="4400" dirty="0" err="1">
                <a:solidFill>
                  <a:srgbClr val="000000"/>
                </a:solidFill>
                <a:latin typeface="Book Antiqua" panose="02040602050305030304" pitchFamily="18" charset="0"/>
              </a:rPr>
              <a:t>yine</a:t>
            </a:r>
            <a:r>
              <a:rPr lang="en-US" altLang="pt-BR" sz="4400" dirty="0">
                <a:solidFill>
                  <a:srgbClr val="000000"/>
                </a:solidFill>
                <a:latin typeface="Book Antiqua" panose="02040602050305030304" pitchFamily="18" charset="0"/>
              </a:rPr>
              <a:t> </a:t>
            </a:r>
            <a:r>
              <a:rPr lang="en-US" altLang="pt-BR" sz="4400" dirty="0" err="1">
                <a:solidFill>
                  <a:srgbClr val="000000"/>
                </a:solidFill>
                <a:latin typeface="Book Antiqua" panose="02040602050305030304" pitchFamily="18" charset="0"/>
              </a:rPr>
              <a:t>övgüler</a:t>
            </a:r>
            <a:r>
              <a:rPr lang="en-US" altLang="pt-BR" sz="4400" dirty="0">
                <a:solidFill>
                  <a:srgbClr val="000000"/>
                </a:solidFill>
                <a:latin typeface="Book Antiqua" panose="02040602050305030304" pitchFamily="18" charset="0"/>
              </a:rPr>
              <a:t> </a:t>
            </a:r>
            <a:r>
              <a:rPr lang="en-US" altLang="pt-BR" sz="4400" dirty="0" err="1">
                <a:solidFill>
                  <a:srgbClr val="000000"/>
                </a:solidFill>
                <a:latin typeface="Book Antiqua" panose="02040602050305030304" pitchFamily="18" charset="0"/>
              </a:rPr>
              <a:t>sunacağım</a:t>
            </a:r>
            <a:r>
              <a:rPr lang="en-US" altLang="pt-BR" sz="4400" dirty="0">
                <a:solidFill>
                  <a:srgbClr val="000000"/>
                </a:solidFill>
                <a:latin typeface="Book Antiqua" panose="02040602050305030304" pitchFamily="18" charset="0"/>
              </a:rPr>
              <a:t>; O </a:t>
            </a:r>
            <a:r>
              <a:rPr lang="en-US" altLang="pt-BR" sz="4400" dirty="0" err="1">
                <a:solidFill>
                  <a:srgbClr val="000000"/>
                </a:solidFill>
                <a:latin typeface="Book Antiqua" panose="02040602050305030304" pitchFamily="18" charset="0"/>
              </a:rPr>
              <a:t>benim</a:t>
            </a:r>
            <a:r>
              <a:rPr lang="en-US" altLang="pt-BR" sz="4400" dirty="0">
                <a:solidFill>
                  <a:srgbClr val="000000"/>
                </a:solidFill>
                <a:latin typeface="Book Antiqua" panose="02040602050305030304" pitchFamily="18" charset="0"/>
              </a:rPr>
              <a:t> </a:t>
            </a:r>
            <a:r>
              <a:rPr lang="en-US" altLang="pt-BR" sz="4400" dirty="0" err="1">
                <a:solidFill>
                  <a:srgbClr val="000000"/>
                </a:solidFill>
                <a:latin typeface="Book Antiqua" panose="02040602050305030304" pitchFamily="18" charset="0"/>
              </a:rPr>
              <a:t>kurtarıcım</a:t>
            </a:r>
            <a:r>
              <a:rPr lang="en-US" altLang="pt-BR" sz="4400" dirty="0">
                <a:solidFill>
                  <a:srgbClr val="000000"/>
                </a:solidFill>
                <a:latin typeface="Book Antiqua" panose="02040602050305030304" pitchFamily="18" charset="0"/>
              </a:rPr>
              <a:t> ve </a:t>
            </a:r>
            <a:r>
              <a:rPr lang="en-US" altLang="pt-BR" sz="4400" dirty="0" err="1" smtClean="0">
                <a:solidFill>
                  <a:srgbClr val="000000"/>
                </a:solidFill>
                <a:latin typeface="Book Antiqua" panose="02040602050305030304" pitchFamily="18" charset="0"/>
              </a:rPr>
              <a:t>Tanrım’dır</a:t>
            </a:r>
            <a:r>
              <a:rPr lang="tr-TR" altLang="pt-BR" sz="4400" dirty="0" smtClean="0">
                <a:solidFill>
                  <a:srgbClr val="000000"/>
                </a:solidFill>
                <a:latin typeface="Book Antiqua" panose="02040602050305030304" pitchFamily="18" charset="0"/>
              </a:rPr>
              <a:t>.</a:t>
            </a:r>
            <a:r>
              <a:rPr lang="en-US" altLang="en-US" sz="4400" dirty="0" smtClean="0">
                <a:solidFill>
                  <a:srgbClr val="000000"/>
                </a:solidFill>
                <a:latin typeface="Book Antiqua" panose="02040602050305030304" pitchFamily="18" charset="0"/>
              </a:rPr>
              <a:t>”</a:t>
            </a:r>
            <a:r>
              <a:rPr lang="en-US" altLang="pt-BR" sz="4400" dirty="0" smtClean="0">
                <a:solidFill>
                  <a:srgbClr val="000000"/>
                </a:solidFill>
                <a:latin typeface="Book Antiqua" panose="02040602050305030304" pitchFamily="18" charset="0"/>
              </a:rPr>
              <a:t> </a:t>
            </a:r>
          </a:p>
          <a:p>
            <a:pPr marL="0" indent="0" algn="ctr" eaLnBrk="1" hangingPunct="1">
              <a:lnSpc>
                <a:spcPct val="120000"/>
              </a:lnSpc>
              <a:buFontTx/>
              <a:buNone/>
            </a:pPr>
            <a:r>
              <a:rPr lang="en-US" altLang="pt-BR" sz="3600" i="1" dirty="0" err="1" smtClean="0">
                <a:solidFill>
                  <a:srgbClr val="000000"/>
                </a:solidFill>
                <a:latin typeface="Book Antiqua" panose="02040602050305030304" pitchFamily="18" charset="0"/>
              </a:rPr>
              <a:t>Mezmur</a:t>
            </a:r>
            <a:r>
              <a:rPr lang="en-US" altLang="pt-BR" sz="3600" i="1" dirty="0" smtClean="0">
                <a:solidFill>
                  <a:srgbClr val="000000"/>
                </a:solidFill>
                <a:latin typeface="Book Antiqua" panose="02040602050305030304" pitchFamily="18" charset="0"/>
              </a:rPr>
              <a:t> 42:5</a:t>
            </a:r>
          </a:p>
          <a:p>
            <a:pPr marL="0" indent="0" algn="ctr" eaLnBrk="1" hangingPunct="1">
              <a:lnSpc>
                <a:spcPct val="120000"/>
              </a:lnSpc>
              <a:buFontTx/>
              <a:buNone/>
            </a:pPr>
            <a:r>
              <a:rPr lang="en-US" altLang="pt-BR" sz="4400" dirty="0" smtClean="0">
                <a:solidFill>
                  <a:srgbClr val="000000"/>
                </a:solidFill>
                <a:latin typeface="Book Antiqua" panose="02040602050305030304" pitchFamily="18" charset="0"/>
              </a:rPr>
              <a:t>     </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3657600"/>
            <a:ext cx="8229600" cy="1143000"/>
          </a:xfrm>
        </p:spPr>
        <p:txBody>
          <a:bodyPr/>
          <a:lstStyle/>
          <a:p>
            <a:pPr eaLnBrk="1" hangingPunct="1">
              <a:defRPr/>
            </a:pPr>
            <a:r>
              <a:rPr lang="en-US" sz="6000" b="1" dirty="0" smtClean="0">
                <a:solidFill>
                  <a:srgbClr val="000090"/>
                </a:solidFill>
                <a:latin typeface="Book Antiqua" charset="0"/>
                <a:ea typeface="+mj-ea"/>
              </a:rPr>
              <a:t>P -</a:t>
            </a:r>
            <a:r>
              <a:rPr lang="en-US" sz="6000" b="1" dirty="0" smtClean="0">
                <a:solidFill>
                  <a:srgbClr val="000000"/>
                </a:solidFill>
                <a:latin typeface="Book Antiqua" charset="0"/>
                <a:ea typeface="+mj-ea"/>
              </a:rPr>
              <a:t> </a:t>
            </a:r>
            <a:r>
              <a:rPr lang="en-US" sz="6000" b="1" i="1" dirty="0" smtClean="0">
                <a:solidFill>
                  <a:srgbClr val="996633"/>
                </a:solidFill>
                <a:latin typeface="Book Antiqua" charset="0"/>
                <a:ea typeface="+mj-ea"/>
              </a:rPr>
              <a:t>PHYSICAL (FİZİKSEL) İHTİYAÇLAR</a:t>
            </a:r>
            <a:r>
              <a:rPr lang="en-US" sz="5400" b="1" i="1" dirty="0" smtClean="0">
                <a:solidFill>
                  <a:srgbClr val="996633"/>
                </a:solidFill>
                <a:latin typeface="Book Antiqua" charset="0"/>
                <a:ea typeface="+mj-ea"/>
              </a:rPr>
              <a:t/>
            </a:r>
            <a:br>
              <a:rPr lang="en-US" sz="5400" b="1" i="1" dirty="0" smtClean="0">
                <a:solidFill>
                  <a:srgbClr val="996633"/>
                </a:solidFill>
                <a:latin typeface="Book Antiqua" charset="0"/>
                <a:ea typeface="+mj-ea"/>
              </a:rPr>
            </a:br>
            <a:r>
              <a:rPr lang="en-US" sz="4000" i="1" dirty="0" smtClean="0">
                <a:solidFill>
                  <a:srgbClr val="000000"/>
                </a:solidFill>
                <a:latin typeface="Book Antiqua" charset="0"/>
                <a:ea typeface="+mj-ea"/>
              </a:rPr>
              <a:t>Matta 6:28-33</a:t>
            </a:r>
            <a:r>
              <a:rPr lang="en-US" sz="4000" i="1" dirty="0">
                <a:solidFill>
                  <a:srgbClr val="000000"/>
                </a:solidFill>
                <a:latin typeface="Book Antiqua" charset="0"/>
                <a:ea typeface="+mj-ea"/>
              </a:rPr>
              <a:t/>
            </a:r>
            <a:br>
              <a:rPr lang="en-US" sz="4000" i="1" dirty="0">
                <a:solidFill>
                  <a:srgbClr val="000000"/>
                </a:solidFill>
                <a:latin typeface="Book Antiqua" charset="0"/>
                <a:ea typeface="+mj-ea"/>
              </a:rPr>
            </a:br>
            <a:endParaRPr lang="en-US" sz="4000" dirty="0" smtClean="0">
              <a:solidFill>
                <a:srgbClr val="000000"/>
              </a:solidFill>
              <a:latin typeface="Book Antiqua" charset="0"/>
              <a:ea typeface="+mj-ea"/>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457200" y="2332038"/>
            <a:ext cx="8229600" cy="4221162"/>
          </a:xfrm>
        </p:spPr>
        <p:txBody>
          <a:bodyPr/>
          <a:lstStyle/>
          <a:p>
            <a:pPr algn="ctr" eaLnBrk="1" hangingPunct="1">
              <a:lnSpc>
                <a:spcPct val="110000"/>
              </a:lnSpc>
              <a:buFontTx/>
              <a:buNone/>
            </a:pPr>
            <a:r>
              <a:rPr lang="en-US" altLang="pt-BR" sz="2800" dirty="0" err="1">
                <a:solidFill>
                  <a:srgbClr val="000000"/>
                </a:solidFill>
                <a:latin typeface="Book Antiqua" panose="02040602050305030304" pitchFamily="18" charset="0"/>
              </a:rPr>
              <a:t>Giyecek</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konusunda</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neden</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kaygılanıyorsunuz</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Kır</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zambaklarının</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nasıl</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büyüdüğüne</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bakın</a:t>
            </a:r>
            <a:r>
              <a:rPr lang="en-US" altLang="pt-BR" sz="2800" dirty="0">
                <a:solidFill>
                  <a:srgbClr val="000000"/>
                </a:solidFill>
                <a:latin typeface="Book Antiqua" panose="02040602050305030304" pitchFamily="18" charset="0"/>
              </a:rPr>
              <a:t>! Ne </a:t>
            </a:r>
            <a:r>
              <a:rPr lang="en-US" altLang="pt-BR" sz="2800" dirty="0" err="1">
                <a:solidFill>
                  <a:srgbClr val="000000"/>
                </a:solidFill>
                <a:latin typeface="Book Antiqua" panose="02040602050305030304" pitchFamily="18" charset="0"/>
              </a:rPr>
              <a:t>çalışırlar</a:t>
            </a:r>
            <a:r>
              <a:rPr lang="en-US" altLang="pt-BR" sz="2800" dirty="0">
                <a:solidFill>
                  <a:srgbClr val="000000"/>
                </a:solidFill>
                <a:latin typeface="Book Antiqua" panose="02040602050305030304" pitchFamily="18" charset="0"/>
              </a:rPr>
              <a:t>, ne de </a:t>
            </a:r>
            <a:r>
              <a:rPr lang="en-US" altLang="pt-BR" sz="2800" dirty="0" err="1">
                <a:solidFill>
                  <a:srgbClr val="000000"/>
                </a:solidFill>
                <a:latin typeface="Book Antiqua" panose="02040602050305030304" pitchFamily="18" charset="0"/>
              </a:rPr>
              <a:t>iplik</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eğirirler</a:t>
            </a:r>
            <a:r>
              <a:rPr lang="en-US" altLang="pt-BR" sz="2800" dirty="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Ama</a:t>
            </a:r>
            <a:r>
              <a:rPr lang="en-US" altLang="pt-BR" sz="2800" dirty="0" smtClean="0">
                <a:solidFill>
                  <a:srgbClr val="000000"/>
                </a:solidFill>
                <a:latin typeface="Book Antiqua" panose="02040602050305030304" pitchFamily="18" charset="0"/>
              </a:rPr>
              <a:t> </a:t>
            </a:r>
            <a:r>
              <a:rPr lang="en-US" altLang="pt-BR" sz="2800" dirty="0">
                <a:solidFill>
                  <a:srgbClr val="000000"/>
                </a:solidFill>
                <a:latin typeface="Book Antiqua" panose="02040602050305030304" pitchFamily="18" charset="0"/>
              </a:rPr>
              <a:t>size </a:t>
            </a:r>
            <a:r>
              <a:rPr lang="en-US" altLang="pt-BR" sz="2800" dirty="0" err="1">
                <a:solidFill>
                  <a:srgbClr val="000000"/>
                </a:solidFill>
                <a:latin typeface="Book Antiqua" panose="02040602050305030304" pitchFamily="18" charset="0"/>
              </a:rPr>
              <a:t>şunu</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söyleyeyim</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bütün</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görkemine</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karşın</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Süleyman</a:t>
            </a:r>
            <a:r>
              <a:rPr lang="en-US" altLang="pt-BR" sz="2800" dirty="0">
                <a:solidFill>
                  <a:srgbClr val="000000"/>
                </a:solidFill>
                <a:latin typeface="Book Antiqua" panose="02040602050305030304" pitchFamily="18" charset="0"/>
              </a:rPr>
              <a:t> bile </a:t>
            </a:r>
            <a:r>
              <a:rPr lang="en-US" altLang="pt-BR" sz="2800" dirty="0" err="1">
                <a:solidFill>
                  <a:srgbClr val="000000"/>
                </a:solidFill>
                <a:latin typeface="Book Antiqua" panose="02040602050305030304" pitchFamily="18" charset="0"/>
              </a:rPr>
              <a:t>bunlardan</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biri</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gibi</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giyinmiş</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değildi</a:t>
            </a:r>
            <a:r>
              <a:rPr lang="en-US" altLang="pt-BR" sz="2800" dirty="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Bugün</a:t>
            </a:r>
            <a:r>
              <a:rPr lang="en-US" altLang="pt-BR" sz="2800" dirty="0" smtClean="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var</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olup</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yarın</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ocağa</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atılacak</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olan</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kır</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otunu</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böyle</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giydiren</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Tanrı'nın</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sizi</a:t>
            </a:r>
            <a:r>
              <a:rPr lang="en-US" altLang="pt-BR" sz="2800" dirty="0">
                <a:solidFill>
                  <a:srgbClr val="000000"/>
                </a:solidFill>
                <a:latin typeface="Book Antiqua" panose="02040602050305030304" pitchFamily="18" charset="0"/>
              </a:rPr>
              <a:t> de </a:t>
            </a:r>
            <a:r>
              <a:rPr lang="en-US" altLang="pt-BR" sz="2800" dirty="0" err="1">
                <a:solidFill>
                  <a:srgbClr val="000000"/>
                </a:solidFill>
                <a:latin typeface="Book Antiqua" panose="02040602050305030304" pitchFamily="18" charset="0"/>
              </a:rPr>
              <a:t>giydireceği</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çok</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daha</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kesin</a:t>
            </a:r>
            <a:r>
              <a:rPr lang="en-US" altLang="pt-BR" sz="2800" dirty="0">
                <a:solidFill>
                  <a:srgbClr val="000000"/>
                </a:solidFill>
                <a:latin typeface="Book Antiqua" panose="02040602050305030304" pitchFamily="18" charset="0"/>
              </a:rPr>
              <a:t> </a:t>
            </a:r>
            <a:r>
              <a:rPr lang="en-US" altLang="pt-BR" sz="2800" dirty="0" err="1">
                <a:solidFill>
                  <a:srgbClr val="000000"/>
                </a:solidFill>
                <a:latin typeface="Book Antiqua" panose="02040602050305030304" pitchFamily="18" charset="0"/>
              </a:rPr>
              <a:t>değil</a:t>
            </a:r>
            <a:r>
              <a:rPr lang="en-US" altLang="pt-BR" sz="2800" dirty="0">
                <a:solidFill>
                  <a:srgbClr val="000000"/>
                </a:solidFill>
                <a:latin typeface="Book Antiqua" panose="02040602050305030304" pitchFamily="18" charset="0"/>
              </a:rPr>
              <a:t> mi, </a:t>
            </a:r>
            <a:r>
              <a:rPr lang="en-US" altLang="pt-BR" sz="2800" dirty="0" err="1">
                <a:solidFill>
                  <a:srgbClr val="000000"/>
                </a:solidFill>
                <a:latin typeface="Book Antiqua" panose="02040602050305030304" pitchFamily="18" charset="0"/>
              </a:rPr>
              <a:t>ey</a:t>
            </a:r>
            <a:r>
              <a:rPr lang="en-US" altLang="pt-BR" sz="2800" dirty="0">
                <a:solidFill>
                  <a:srgbClr val="000000"/>
                </a:solidFill>
                <a:latin typeface="Book Antiqua" panose="02040602050305030304" pitchFamily="18" charset="0"/>
              </a:rPr>
              <a:t> kıt </a:t>
            </a:r>
            <a:r>
              <a:rPr lang="en-US" altLang="pt-BR" sz="2800" dirty="0" err="1">
                <a:solidFill>
                  <a:srgbClr val="000000"/>
                </a:solidFill>
                <a:latin typeface="Book Antiqua" panose="02040602050305030304" pitchFamily="18" charset="0"/>
              </a:rPr>
              <a:t>imanlılar</a:t>
            </a:r>
            <a:r>
              <a:rPr lang="en-US" altLang="pt-BR" sz="2800" dirty="0">
                <a:solidFill>
                  <a:srgbClr val="000000"/>
                </a:solidFill>
                <a:latin typeface="Book Antiqua" panose="02040602050305030304" pitchFamily="18" charset="0"/>
              </a:rPr>
              <a:t>?</a:t>
            </a:r>
            <a:endParaRPr lang="en-US" altLang="pt-BR" sz="2800" dirty="0" smtClean="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57400"/>
            <a:ext cx="8686800" cy="5105400"/>
          </a:xfrm>
        </p:spPr>
        <p:txBody>
          <a:bodyPr/>
          <a:lstStyle/>
          <a:p>
            <a:pPr algn="ctr" eaLnBrk="1" hangingPunct="1">
              <a:lnSpc>
                <a:spcPct val="110000"/>
              </a:lnSpc>
              <a:buFontTx/>
              <a:buNone/>
              <a:defRPr/>
            </a:pPr>
            <a:r>
              <a:rPr lang="en-US" dirty="0" err="1">
                <a:solidFill>
                  <a:srgbClr val="000000"/>
                </a:solidFill>
                <a:latin typeface="Book Antiqua" charset="0"/>
                <a:ea typeface="+mn-ea"/>
              </a:rPr>
              <a:t>Öyleyse</a:t>
            </a:r>
            <a:r>
              <a:rPr lang="en-US" dirty="0">
                <a:solidFill>
                  <a:srgbClr val="000000"/>
                </a:solidFill>
                <a:latin typeface="Book Antiqua" charset="0"/>
                <a:ea typeface="+mn-ea"/>
              </a:rPr>
              <a:t>, </a:t>
            </a:r>
            <a:r>
              <a:rPr lang="en-US" dirty="0" smtClean="0">
                <a:solidFill>
                  <a:srgbClr val="000000"/>
                </a:solidFill>
                <a:latin typeface="Book Antiqua" charset="0"/>
                <a:ea typeface="+mn-ea"/>
              </a:rPr>
              <a:t>‘Ne </a:t>
            </a:r>
            <a:r>
              <a:rPr lang="en-US" dirty="0" err="1">
                <a:solidFill>
                  <a:srgbClr val="000000"/>
                </a:solidFill>
                <a:latin typeface="Book Antiqua" charset="0"/>
                <a:ea typeface="+mn-ea"/>
              </a:rPr>
              <a:t>yiyeceğiz</a:t>
            </a:r>
            <a:r>
              <a:rPr lang="en-US" dirty="0" smtClean="0">
                <a:solidFill>
                  <a:srgbClr val="000000"/>
                </a:solidFill>
                <a:latin typeface="Book Antiqua" charset="0"/>
                <a:ea typeface="+mn-ea"/>
              </a:rPr>
              <a:t>?’ ‘Ne </a:t>
            </a:r>
            <a:r>
              <a:rPr lang="en-US" dirty="0" err="1">
                <a:solidFill>
                  <a:srgbClr val="000000"/>
                </a:solidFill>
                <a:latin typeface="Book Antiqua" charset="0"/>
                <a:ea typeface="+mn-ea"/>
              </a:rPr>
              <a:t>içeceğiz</a:t>
            </a:r>
            <a:r>
              <a:rPr lang="en-US" dirty="0" smtClean="0">
                <a:solidFill>
                  <a:srgbClr val="000000"/>
                </a:solidFill>
                <a:latin typeface="Book Antiqua" charset="0"/>
                <a:ea typeface="+mn-ea"/>
              </a:rPr>
              <a:t>?’ </a:t>
            </a:r>
            <a:r>
              <a:rPr lang="en-US" dirty="0" err="1">
                <a:solidFill>
                  <a:srgbClr val="000000"/>
                </a:solidFill>
                <a:latin typeface="Book Antiqua" charset="0"/>
                <a:ea typeface="+mn-ea"/>
              </a:rPr>
              <a:t>ya</a:t>
            </a:r>
            <a:r>
              <a:rPr lang="en-US" dirty="0">
                <a:solidFill>
                  <a:srgbClr val="000000"/>
                </a:solidFill>
                <a:latin typeface="Book Antiqua" charset="0"/>
                <a:ea typeface="+mn-ea"/>
              </a:rPr>
              <a:t> da </a:t>
            </a:r>
            <a:r>
              <a:rPr lang="en-US" dirty="0" smtClean="0">
                <a:solidFill>
                  <a:srgbClr val="000000"/>
                </a:solidFill>
                <a:latin typeface="Book Antiqua" charset="0"/>
                <a:ea typeface="+mn-ea"/>
              </a:rPr>
              <a:t>‘Ne </a:t>
            </a:r>
            <a:r>
              <a:rPr lang="en-US" dirty="0" err="1">
                <a:solidFill>
                  <a:srgbClr val="000000"/>
                </a:solidFill>
                <a:latin typeface="Book Antiqua" charset="0"/>
                <a:ea typeface="+mn-ea"/>
              </a:rPr>
              <a:t>giyeceğiz</a:t>
            </a:r>
            <a:r>
              <a:rPr lang="en-US" dirty="0" smtClean="0">
                <a:solidFill>
                  <a:srgbClr val="000000"/>
                </a:solidFill>
                <a:latin typeface="Book Antiqua" charset="0"/>
                <a:ea typeface="+mn-ea"/>
              </a:rPr>
              <a:t>?’ </a:t>
            </a:r>
            <a:r>
              <a:rPr lang="en-US" dirty="0" err="1">
                <a:solidFill>
                  <a:srgbClr val="000000"/>
                </a:solidFill>
                <a:latin typeface="Book Antiqua" charset="0"/>
                <a:ea typeface="+mn-ea"/>
              </a:rPr>
              <a:t>diyerek</a:t>
            </a:r>
            <a:r>
              <a:rPr lang="en-US" dirty="0">
                <a:solidFill>
                  <a:srgbClr val="000000"/>
                </a:solidFill>
                <a:latin typeface="Book Antiqua" charset="0"/>
                <a:ea typeface="+mn-ea"/>
              </a:rPr>
              <a:t> </a:t>
            </a:r>
            <a:r>
              <a:rPr lang="en-US" dirty="0" err="1" smtClean="0">
                <a:solidFill>
                  <a:srgbClr val="000000"/>
                </a:solidFill>
                <a:latin typeface="Book Antiqua" charset="0"/>
                <a:ea typeface="+mn-ea"/>
              </a:rPr>
              <a:t>kaygılanmayın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Uluslar</a:t>
            </a:r>
            <a:r>
              <a:rPr lang="en-US" dirty="0" smtClean="0">
                <a:solidFill>
                  <a:srgbClr val="000000"/>
                </a:solidFill>
                <a:latin typeface="Book Antiqua" charset="0"/>
                <a:ea typeface="+mn-ea"/>
              </a:rPr>
              <a:t> </a:t>
            </a:r>
            <a:r>
              <a:rPr lang="en-US" dirty="0" err="1">
                <a:solidFill>
                  <a:srgbClr val="000000"/>
                </a:solidFill>
                <a:latin typeface="Book Antiqua" charset="0"/>
                <a:ea typeface="+mn-ea"/>
              </a:rPr>
              <a:t>hep</a:t>
            </a:r>
            <a:r>
              <a:rPr lang="en-US" dirty="0">
                <a:solidFill>
                  <a:srgbClr val="000000"/>
                </a:solidFill>
                <a:latin typeface="Book Antiqua" charset="0"/>
                <a:ea typeface="+mn-ea"/>
              </a:rPr>
              <a:t> </a:t>
            </a:r>
            <a:r>
              <a:rPr lang="en-US" dirty="0" err="1">
                <a:solidFill>
                  <a:srgbClr val="000000"/>
                </a:solidFill>
                <a:latin typeface="Book Antiqua" charset="0"/>
                <a:ea typeface="+mn-ea"/>
              </a:rPr>
              <a:t>bu</a:t>
            </a:r>
            <a:r>
              <a:rPr lang="en-US" dirty="0">
                <a:solidFill>
                  <a:srgbClr val="000000"/>
                </a:solidFill>
                <a:latin typeface="Book Antiqua" charset="0"/>
                <a:ea typeface="+mn-ea"/>
              </a:rPr>
              <a:t> </a:t>
            </a:r>
            <a:r>
              <a:rPr lang="en-US" dirty="0" err="1">
                <a:solidFill>
                  <a:srgbClr val="000000"/>
                </a:solidFill>
                <a:latin typeface="Book Antiqua" charset="0"/>
                <a:ea typeface="+mn-ea"/>
              </a:rPr>
              <a:t>şeylerin</a:t>
            </a:r>
            <a:r>
              <a:rPr lang="en-US" dirty="0">
                <a:solidFill>
                  <a:srgbClr val="000000"/>
                </a:solidFill>
                <a:latin typeface="Book Antiqua" charset="0"/>
                <a:ea typeface="+mn-ea"/>
              </a:rPr>
              <a:t> </a:t>
            </a:r>
            <a:r>
              <a:rPr lang="en-US" dirty="0" err="1">
                <a:solidFill>
                  <a:srgbClr val="000000"/>
                </a:solidFill>
                <a:latin typeface="Book Antiqua" charset="0"/>
                <a:ea typeface="+mn-ea"/>
              </a:rPr>
              <a:t>peşinden</a:t>
            </a:r>
            <a:r>
              <a:rPr lang="en-US" dirty="0">
                <a:solidFill>
                  <a:srgbClr val="000000"/>
                </a:solidFill>
                <a:latin typeface="Book Antiqua" charset="0"/>
                <a:ea typeface="+mn-ea"/>
              </a:rPr>
              <a:t> </a:t>
            </a:r>
            <a:r>
              <a:rPr lang="en-US" dirty="0" err="1">
                <a:solidFill>
                  <a:srgbClr val="000000"/>
                </a:solidFill>
                <a:latin typeface="Book Antiqua" charset="0"/>
                <a:ea typeface="+mn-ea"/>
              </a:rPr>
              <a:t>giderler</a:t>
            </a:r>
            <a:r>
              <a:rPr lang="en-US" dirty="0">
                <a:solidFill>
                  <a:srgbClr val="000000"/>
                </a:solidFill>
                <a:latin typeface="Book Antiqua" charset="0"/>
                <a:ea typeface="+mn-ea"/>
              </a:rPr>
              <a:t>. </a:t>
            </a:r>
            <a:r>
              <a:rPr lang="en-US" dirty="0" err="1">
                <a:solidFill>
                  <a:srgbClr val="000000"/>
                </a:solidFill>
                <a:latin typeface="Book Antiqua" charset="0"/>
                <a:ea typeface="+mn-ea"/>
              </a:rPr>
              <a:t>Oysa</a:t>
            </a:r>
            <a:r>
              <a:rPr lang="en-US" dirty="0">
                <a:solidFill>
                  <a:srgbClr val="000000"/>
                </a:solidFill>
                <a:latin typeface="Book Antiqua" charset="0"/>
                <a:ea typeface="+mn-ea"/>
              </a:rPr>
              <a:t> </a:t>
            </a:r>
            <a:r>
              <a:rPr lang="en-US" dirty="0" err="1">
                <a:solidFill>
                  <a:srgbClr val="000000"/>
                </a:solidFill>
                <a:latin typeface="Book Antiqua" charset="0"/>
                <a:ea typeface="+mn-ea"/>
              </a:rPr>
              <a:t>göksel</a:t>
            </a:r>
            <a:r>
              <a:rPr lang="en-US" dirty="0">
                <a:solidFill>
                  <a:srgbClr val="000000"/>
                </a:solidFill>
                <a:latin typeface="Book Antiqua" charset="0"/>
                <a:ea typeface="+mn-ea"/>
              </a:rPr>
              <a:t> </a:t>
            </a:r>
            <a:r>
              <a:rPr lang="en-US" dirty="0" err="1">
                <a:solidFill>
                  <a:srgbClr val="000000"/>
                </a:solidFill>
                <a:latin typeface="Book Antiqua" charset="0"/>
                <a:ea typeface="+mn-ea"/>
              </a:rPr>
              <a:t>Babanız</a:t>
            </a:r>
            <a:r>
              <a:rPr lang="en-US" dirty="0">
                <a:solidFill>
                  <a:srgbClr val="000000"/>
                </a:solidFill>
                <a:latin typeface="Book Antiqua" charset="0"/>
                <a:ea typeface="+mn-ea"/>
              </a:rPr>
              <a:t> </a:t>
            </a:r>
            <a:r>
              <a:rPr lang="en-US" dirty="0" err="1">
                <a:solidFill>
                  <a:srgbClr val="000000"/>
                </a:solidFill>
                <a:latin typeface="Book Antiqua" charset="0"/>
                <a:ea typeface="+mn-ea"/>
              </a:rPr>
              <a:t>bütün</a:t>
            </a:r>
            <a:r>
              <a:rPr lang="en-US" dirty="0">
                <a:solidFill>
                  <a:srgbClr val="000000"/>
                </a:solidFill>
                <a:latin typeface="Book Antiqua" charset="0"/>
                <a:ea typeface="+mn-ea"/>
              </a:rPr>
              <a:t> </a:t>
            </a:r>
            <a:r>
              <a:rPr lang="en-US" dirty="0" err="1">
                <a:solidFill>
                  <a:srgbClr val="000000"/>
                </a:solidFill>
                <a:latin typeface="Book Antiqua" charset="0"/>
                <a:ea typeface="+mn-ea"/>
              </a:rPr>
              <a:t>bunlara</a:t>
            </a:r>
            <a:r>
              <a:rPr lang="en-US" dirty="0">
                <a:solidFill>
                  <a:srgbClr val="000000"/>
                </a:solidFill>
                <a:latin typeface="Book Antiqua" charset="0"/>
                <a:ea typeface="+mn-ea"/>
              </a:rPr>
              <a:t> </a:t>
            </a:r>
            <a:r>
              <a:rPr lang="en-US" dirty="0" err="1">
                <a:solidFill>
                  <a:srgbClr val="000000"/>
                </a:solidFill>
                <a:latin typeface="Book Antiqua" charset="0"/>
                <a:ea typeface="+mn-ea"/>
              </a:rPr>
              <a:t>gereksinmeniz</a:t>
            </a:r>
            <a:r>
              <a:rPr lang="en-US" dirty="0">
                <a:solidFill>
                  <a:srgbClr val="000000"/>
                </a:solidFill>
                <a:latin typeface="Book Antiqua" charset="0"/>
                <a:ea typeface="+mn-ea"/>
              </a:rPr>
              <a:t> </a:t>
            </a:r>
            <a:r>
              <a:rPr lang="en-US" dirty="0" err="1">
                <a:solidFill>
                  <a:srgbClr val="000000"/>
                </a:solidFill>
                <a:latin typeface="Book Antiqua" charset="0"/>
                <a:ea typeface="+mn-ea"/>
              </a:rPr>
              <a:t>olduğunu</a:t>
            </a:r>
            <a:r>
              <a:rPr lang="en-US" dirty="0">
                <a:solidFill>
                  <a:srgbClr val="000000"/>
                </a:solidFill>
                <a:latin typeface="Book Antiqua" charset="0"/>
                <a:ea typeface="+mn-ea"/>
              </a:rPr>
              <a:t> </a:t>
            </a:r>
            <a:r>
              <a:rPr lang="en-US" dirty="0" err="1">
                <a:solidFill>
                  <a:srgbClr val="000000"/>
                </a:solidFill>
                <a:latin typeface="Book Antiqua" charset="0"/>
                <a:ea typeface="+mn-ea"/>
              </a:rPr>
              <a:t>bilir</a:t>
            </a:r>
            <a:r>
              <a:rPr lang="en-US" dirty="0">
                <a:solidFill>
                  <a:srgbClr val="000000"/>
                </a:solidFill>
                <a:latin typeface="Book Antiqua" charset="0"/>
                <a:ea typeface="+mn-ea"/>
              </a:rPr>
              <a:t>. </a:t>
            </a:r>
            <a:r>
              <a:rPr lang="en-US" i="1" dirty="0" err="1" smtClean="0">
                <a:solidFill>
                  <a:srgbClr val="996633"/>
                </a:solidFill>
                <a:latin typeface="Book Antiqua" charset="0"/>
                <a:ea typeface="+mn-ea"/>
              </a:rPr>
              <a:t>Siz</a:t>
            </a:r>
            <a:r>
              <a:rPr lang="en-US" i="1" dirty="0" smtClean="0">
                <a:solidFill>
                  <a:srgbClr val="996633"/>
                </a:solidFill>
                <a:latin typeface="Book Antiqua" charset="0"/>
                <a:ea typeface="+mn-ea"/>
              </a:rPr>
              <a:t> </a:t>
            </a:r>
            <a:r>
              <a:rPr lang="en-US" i="1" dirty="0" err="1">
                <a:solidFill>
                  <a:srgbClr val="996633"/>
                </a:solidFill>
                <a:latin typeface="Book Antiqua" charset="0"/>
                <a:ea typeface="+mn-ea"/>
              </a:rPr>
              <a:t>öncelikle</a:t>
            </a:r>
            <a:r>
              <a:rPr lang="en-US" i="1" dirty="0">
                <a:solidFill>
                  <a:srgbClr val="996633"/>
                </a:solidFill>
                <a:latin typeface="Book Antiqua" charset="0"/>
                <a:ea typeface="+mn-ea"/>
              </a:rPr>
              <a:t> </a:t>
            </a:r>
            <a:r>
              <a:rPr lang="en-US" i="1" dirty="0" err="1" smtClean="0">
                <a:solidFill>
                  <a:srgbClr val="996633"/>
                </a:solidFill>
                <a:latin typeface="Book Antiqua" charset="0"/>
                <a:ea typeface="+mn-ea"/>
              </a:rPr>
              <a:t>O’nun</a:t>
            </a:r>
            <a:r>
              <a:rPr lang="en-US" i="1" dirty="0" smtClean="0">
                <a:solidFill>
                  <a:srgbClr val="996633"/>
                </a:solidFill>
                <a:latin typeface="Book Antiqua" charset="0"/>
                <a:ea typeface="+mn-ea"/>
              </a:rPr>
              <a:t> </a:t>
            </a:r>
            <a:r>
              <a:rPr lang="en-US" i="1" dirty="0" err="1">
                <a:solidFill>
                  <a:srgbClr val="996633"/>
                </a:solidFill>
                <a:latin typeface="Book Antiqua" charset="0"/>
                <a:ea typeface="+mn-ea"/>
              </a:rPr>
              <a:t>egemenliğinin</a:t>
            </a:r>
            <a:r>
              <a:rPr lang="en-US" i="1" dirty="0">
                <a:solidFill>
                  <a:srgbClr val="996633"/>
                </a:solidFill>
                <a:latin typeface="Book Antiqua" charset="0"/>
                <a:ea typeface="+mn-ea"/>
              </a:rPr>
              <a:t> </a:t>
            </a:r>
            <a:r>
              <a:rPr lang="en-US" i="1" dirty="0" err="1">
                <a:solidFill>
                  <a:srgbClr val="996633"/>
                </a:solidFill>
                <a:latin typeface="Book Antiqua" charset="0"/>
                <a:ea typeface="+mn-ea"/>
              </a:rPr>
              <a:t>ve</a:t>
            </a:r>
            <a:r>
              <a:rPr lang="en-US" i="1" dirty="0">
                <a:solidFill>
                  <a:srgbClr val="996633"/>
                </a:solidFill>
                <a:latin typeface="Book Antiqua" charset="0"/>
                <a:ea typeface="+mn-ea"/>
              </a:rPr>
              <a:t> </a:t>
            </a:r>
            <a:r>
              <a:rPr lang="en-US" i="1" dirty="0" err="1">
                <a:solidFill>
                  <a:srgbClr val="996633"/>
                </a:solidFill>
                <a:latin typeface="Book Antiqua" charset="0"/>
                <a:ea typeface="+mn-ea"/>
              </a:rPr>
              <a:t>doğruluğunun</a:t>
            </a:r>
            <a:r>
              <a:rPr lang="en-US" i="1" dirty="0">
                <a:solidFill>
                  <a:srgbClr val="996633"/>
                </a:solidFill>
                <a:latin typeface="Book Antiqua" charset="0"/>
                <a:ea typeface="+mn-ea"/>
              </a:rPr>
              <a:t> </a:t>
            </a:r>
            <a:r>
              <a:rPr lang="en-US" i="1" dirty="0" err="1">
                <a:solidFill>
                  <a:srgbClr val="996633"/>
                </a:solidFill>
                <a:latin typeface="Book Antiqua" charset="0"/>
                <a:ea typeface="+mn-ea"/>
              </a:rPr>
              <a:t>ardından</a:t>
            </a:r>
            <a:r>
              <a:rPr lang="en-US" i="1" dirty="0">
                <a:solidFill>
                  <a:srgbClr val="996633"/>
                </a:solidFill>
                <a:latin typeface="Book Antiqua" charset="0"/>
                <a:ea typeface="+mn-ea"/>
              </a:rPr>
              <a:t> </a:t>
            </a:r>
            <a:r>
              <a:rPr lang="en-US" i="1" dirty="0" err="1">
                <a:solidFill>
                  <a:srgbClr val="996633"/>
                </a:solidFill>
                <a:latin typeface="Book Antiqua" charset="0"/>
                <a:ea typeface="+mn-ea"/>
              </a:rPr>
              <a:t>gidin</a:t>
            </a:r>
            <a:r>
              <a:rPr lang="en-US" i="1" dirty="0">
                <a:solidFill>
                  <a:srgbClr val="996633"/>
                </a:solidFill>
                <a:latin typeface="Book Antiqua" charset="0"/>
                <a:ea typeface="+mn-ea"/>
              </a:rPr>
              <a:t>, o </a:t>
            </a:r>
            <a:r>
              <a:rPr lang="en-US" i="1" dirty="0" err="1">
                <a:solidFill>
                  <a:srgbClr val="996633"/>
                </a:solidFill>
                <a:latin typeface="Book Antiqua" charset="0"/>
                <a:ea typeface="+mn-ea"/>
              </a:rPr>
              <a:t>zaman</a:t>
            </a:r>
            <a:r>
              <a:rPr lang="en-US" i="1" dirty="0">
                <a:solidFill>
                  <a:srgbClr val="996633"/>
                </a:solidFill>
                <a:latin typeface="Book Antiqua" charset="0"/>
                <a:ea typeface="+mn-ea"/>
              </a:rPr>
              <a:t> size </a:t>
            </a:r>
            <a:r>
              <a:rPr lang="en-US" i="1" dirty="0" err="1">
                <a:solidFill>
                  <a:srgbClr val="996633"/>
                </a:solidFill>
                <a:latin typeface="Book Antiqua" charset="0"/>
                <a:ea typeface="+mn-ea"/>
              </a:rPr>
              <a:t>bütün</a:t>
            </a:r>
            <a:r>
              <a:rPr lang="en-US" i="1" dirty="0">
                <a:solidFill>
                  <a:srgbClr val="996633"/>
                </a:solidFill>
                <a:latin typeface="Book Antiqua" charset="0"/>
                <a:ea typeface="+mn-ea"/>
              </a:rPr>
              <a:t> </a:t>
            </a:r>
            <a:r>
              <a:rPr lang="en-US" i="1" dirty="0" err="1">
                <a:solidFill>
                  <a:srgbClr val="996633"/>
                </a:solidFill>
                <a:latin typeface="Book Antiqua" charset="0"/>
                <a:ea typeface="+mn-ea"/>
              </a:rPr>
              <a:t>bunlar</a:t>
            </a:r>
            <a:r>
              <a:rPr lang="en-US" i="1" dirty="0">
                <a:solidFill>
                  <a:srgbClr val="996633"/>
                </a:solidFill>
                <a:latin typeface="Book Antiqua" charset="0"/>
                <a:ea typeface="+mn-ea"/>
              </a:rPr>
              <a:t> da </a:t>
            </a:r>
            <a:r>
              <a:rPr lang="en-US" i="1" dirty="0" err="1" smtClean="0">
                <a:solidFill>
                  <a:srgbClr val="996633"/>
                </a:solidFill>
                <a:latin typeface="Book Antiqua" charset="0"/>
                <a:ea typeface="+mn-ea"/>
              </a:rPr>
              <a:t>verilecektir</a:t>
            </a:r>
            <a:r>
              <a:rPr lang="en-US" dirty="0">
                <a:solidFill>
                  <a:srgbClr val="000000"/>
                </a:solidFill>
                <a:latin typeface="Book Antiqua" charset="0"/>
                <a:ea typeface="+mn-ea"/>
              </a:rPr>
              <a:t>.</a:t>
            </a:r>
            <a:endParaRPr lang="en-US" i="1" dirty="0">
              <a:solidFill>
                <a:srgbClr val="996633"/>
              </a:solidFill>
              <a:latin typeface="Book Antiqua" charset="0"/>
              <a:ea typeface="+mn-ea"/>
            </a:endParaRPr>
          </a:p>
          <a:p>
            <a:pPr algn="ctr" eaLnBrk="1" hangingPunct="1">
              <a:lnSpc>
                <a:spcPct val="110000"/>
              </a:lnSpc>
              <a:buFontTx/>
              <a:buNone/>
              <a:defRPr/>
            </a:pPr>
            <a:r>
              <a:rPr lang="en-US" sz="2800" dirty="0" err="1" smtClean="0">
                <a:solidFill>
                  <a:srgbClr val="000000"/>
                </a:solidFill>
                <a:latin typeface="Book Antiqua" charset="0"/>
                <a:ea typeface="+mn-ea"/>
              </a:rPr>
              <a:t>Matta</a:t>
            </a:r>
            <a:r>
              <a:rPr lang="en-US" sz="2800" dirty="0" smtClean="0">
                <a:solidFill>
                  <a:srgbClr val="000000"/>
                </a:solidFill>
                <a:latin typeface="Book Antiqua" charset="0"/>
                <a:ea typeface="+mn-ea"/>
              </a:rPr>
              <a:t> </a:t>
            </a:r>
            <a:r>
              <a:rPr lang="en-US" sz="2800" dirty="0">
                <a:solidFill>
                  <a:srgbClr val="000000"/>
                </a:solidFill>
                <a:latin typeface="Book Antiqua" charset="0"/>
                <a:ea typeface="+mn-ea"/>
              </a:rPr>
              <a:t>6:28-33.</a:t>
            </a:r>
            <a:r>
              <a:rPr lang="en-US" dirty="0">
                <a:solidFill>
                  <a:srgbClr val="000000"/>
                </a:solidFill>
                <a:latin typeface="Book Antiqua" charset="0"/>
                <a:ea typeface="+mn-ea"/>
              </a:rPr>
              <a:t> </a:t>
            </a:r>
          </a:p>
          <a:p>
            <a:pPr>
              <a:lnSpc>
                <a:spcPct val="110000"/>
              </a:lnSpc>
              <a:defRPr/>
            </a:pP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14800" y="5867400"/>
            <a:ext cx="5562600" cy="1143000"/>
          </a:xfrm>
        </p:spPr>
        <p:txBody>
          <a:bodyPr/>
          <a:lstStyle/>
          <a:p>
            <a:pPr>
              <a:defRPr/>
            </a:pPr>
            <a:r>
              <a:rPr lang="en-US" sz="2400" i="1" dirty="0" err="1" smtClean="0">
                <a:latin typeface="Adobe Garamond Pro"/>
                <a:ea typeface="+mj-ea"/>
                <a:cs typeface="Adobe Garamond Pro"/>
              </a:rPr>
              <a:t>Corrie</a:t>
            </a:r>
            <a:r>
              <a:rPr lang="en-US" sz="2400" i="1" dirty="0" smtClean="0">
                <a:latin typeface="Adobe Garamond Pro"/>
                <a:ea typeface="+mj-ea"/>
                <a:cs typeface="Adobe Garamond Pro"/>
              </a:rPr>
              <a:t> ten Boom</a:t>
            </a:r>
            <a:endParaRPr lang="en-US" sz="2400" i="1" dirty="0">
              <a:latin typeface="Adobe Garamond Pro"/>
              <a:ea typeface="+mj-ea"/>
              <a:cs typeface="Adobe Garamond Pro"/>
            </a:endParaRPr>
          </a:p>
        </p:txBody>
      </p:sp>
      <p:pic>
        <p:nvPicPr>
          <p:cNvPr id="15363"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838200" y="2133600"/>
            <a:ext cx="3962400" cy="457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44743" y="2387600"/>
            <a:ext cx="2232457" cy="37084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914400" y="2819400"/>
            <a:ext cx="7315200" cy="1828800"/>
          </a:xfrm>
        </p:spPr>
        <p:txBody>
          <a:bodyPr/>
          <a:lstStyle/>
          <a:p>
            <a:pPr algn="ctr" eaLnBrk="1" hangingPunct="1">
              <a:buFontTx/>
              <a:buNone/>
            </a:pPr>
            <a:r>
              <a:rPr lang="en-US" altLang="pt-BR" sz="6000" i="1" dirty="0" smtClean="0">
                <a:solidFill>
                  <a:srgbClr val="000000"/>
                </a:solidFill>
                <a:latin typeface="Book Antiqua" panose="02040602050305030304" pitchFamily="18" charset="0"/>
              </a:rPr>
              <a:t> </a:t>
            </a:r>
            <a:r>
              <a:rPr lang="en-US" altLang="pt-BR" sz="6000" i="1" dirty="0" err="1" smtClean="0">
                <a:solidFill>
                  <a:srgbClr val="000000"/>
                </a:solidFill>
                <a:latin typeface="Book Antiqua" panose="02040602050305030304" pitchFamily="18" charset="0"/>
              </a:rPr>
              <a:t>Tanrımız</a:t>
            </a:r>
            <a:r>
              <a:rPr lang="en-US" altLang="pt-BR" sz="6000" i="1" dirty="0" smtClean="0">
                <a:solidFill>
                  <a:srgbClr val="000000"/>
                </a:solidFill>
                <a:latin typeface="Book Antiqua" panose="02040602050305030304" pitchFamily="18" charset="0"/>
              </a:rPr>
              <a:t> </a:t>
            </a:r>
            <a:r>
              <a:rPr lang="en-US" altLang="pt-BR" sz="6000" i="1" dirty="0" err="1" smtClean="0">
                <a:solidFill>
                  <a:srgbClr val="000000"/>
                </a:solidFill>
                <a:latin typeface="Book Antiqua" panose="02040602050305030304" pitchFamily="18" charset="0"/>
              </a:rPr>
              <a:t>tüm</a:t>
            </a:r>
            <a:r>
              <a:rPr lang="en-US" altLang="pt-BR" sz="6000" i="1" dirty="0" smtClean="0">
                <a:solidFill>
                  <a:srgbClr val="000000"/>
                </a:solidFill>
                <a:latin typeface="Book Antiqua" panose="02040602050305030304" pitchFamily="18" charset="0"/>
              </a:rPr>
              <a:t> </a:t>
            </a:r>
            <a:r>
              <a:rPr lang="en-US" altLang="pt-BR" sz="6000" i="1" dirty="0" err="1" smtClean="0">
                <a:solidFill>
                  <a:srgbClr val="000000"/>
                </a:solidFill>
                <a:latin typeface="Book Antiqua" panose="02040602050305030304" pitchFamily="18" charset="0"/>
              </a:rPr>
              <a:t>ihtiyaçlarımızı</a:t>
            </a:r>
            <a:r>
              <a:rPr lang="en-US" altLang="pt-BR" sz="6000" i="1" dirty="0" smtClean="0">
                <a:solidFill>
                  <a:srgbClr val="000000"/>
                </a:solidFill>
                <a:latin typeface="Book Antiqua" panose="02040602050305030304" pitchFamily="18" charset="0"/>
              </a:rPr>
              <a:t> </a:t>
            </a:r>
            <a:r>
              <a:rPr lang="en-US" altLang="pt-BR" sz="6000" i="1" dirty="0" err="1" smtClean="0">
                <a:solidFill>
                  <a:srgbClr val="000000"/>
                </a:solidFill>
                <a:latin typeface="Book Antiqua" panose="02040602050305030304" pitchFamily="18" charset="0"/>
              </a:rPr>
              <a:t>karşılar</a:t>
            </a:r>
            <a:r>
              <a:rPr lang="en-US" altLang="pt-BR" sz="6000" i="1" dirty="0" smtClean="0">
                <a:solidFill>
                  <a:srgbClr val="000000"/>
                </a:solidFill>
                <a:latin typeface="Book Antiqua" panose="02040602050305030304" pitchFamily="18" charset="0"/>
              </a:rPr>
              <a:t>… </a:t>
            </a:r>
            <a:r>
              <a:rPr lang="en-US" altLang="pt-BR" sz="6000" i="1" dirty="0" err="1" smtClean="0">
                <a:solidFill>
                  <a:srgbClr val="000000"/>
                </a:solidFill>
                <a:latin typeface="Book Antiqua" panose="02040602050305030304" pitchFamily="18" charset="0"/>
              </a:rPr>
              <a:t>O’nun</a:t>
            </a:r>
            <a:r>
              <a:rPr lang="en-US" altLang="pt-BR" sz="6000" i="1" dirty="0" smtClean="0">
                <a:solidFill>
                  <a:srgbClr val="000000"/>
                </a:solidFill>
                <a:latin typeface="Book Antiqua" panose="02040602050305030304" pitchFamily="18" charset="0"/>
              </a:rPr>
              <a:t> </a:t>
            </a:r>
            <a:r>
              <a:rPr lang="en-US" altLang="pt-BR" sz="6000" i="1" dirty="0" err="1" smtClean="0">
                <a:solidFill>
                  <a:srgbClr val="000000"/>
                </a:solidFill>
                <a:latin typeface="Book Antiqua" panose="02040602050305030304" pitchFamily="18" charset="0"/>
              </a:rPr>
              <a:t>Söz’üne</a:t>
            </a:r>
            <a:r>
              <a:rPr lang="en-US" altLang="pt-BR" sz="6000" i="1" dirty="0" smtClean="0">
                <a:solidFill>
                  <a:srgbClr val="000000"/>
                </a:solidFill>
                <a:latin typeface="Book Antiqua" panose="02040602050305030304" pitchFamily="18" charset="0"/>
              </a:rPr>
              <a:t> </a:t>
            </a:r>
            <a:r>
              <a:rPr lang="en-US" altLang="pt-BR" sz="6000" i="1" dirty="0" err="1" smtClean="0">
                <a:solidFill>
                  <a:srgbClr val="000000"/>
                </a:solidFill>
                <a:latin typeface="Book Antiqua" panose="02040602050305030304" pitchFamily="18" charset="0"/>
              </a:rPr>
              <a:t>güven</a:t>
            </a:r>
            <a:r>
              <a:rPr lang="en-US" altLang="pt-BR" sz="6000" i="1" dirty="0" smtClean="0">
                <a:solidFill>
                  <a:srgbClr val="000000"/>
                </a:solidFill>
                <a:latin typeface="Book Antiqua" panose="02040602050305030304" pitchFamily="18" charset="0"/>
              </a:rPr>
              <a:t>!</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352800"/>
            <a:ext cx="8229600" cy="1143000"/>
          </a:xfrm>
        </p:spPr>
        <p:txBody>
          <a:bodyPr/>
          <a:lstStyle/>
          <a:p>
            <a:pPr>
              <a:defRPr/>
            </a:pPr>
            <a:r>
              <a:rPr lang="en-US" sz="6000" b="1" i="1" dirty="0" smtClean="0">
                <a:solidFill>
                  <a:srgbClr val="000090"/>
                </a:solidFill>
                <a:latin typeface="Book Antiqua"/>
                <a:ea typeface="+mj-ea"/>
                <a:cs typeface="Book Antiqua"/>
              </a:rPr>
              <a:t>E</a:t>
            </a:r>
            <a:r>
              <a:rPr lang="en-US" sz="6000" b="1" i="1" dirty="0" smtClean="0">
                <a:latin typeface="Book Antiqua"/>
                <a:ea typeface="+mj-ea"/>
                <a:cs typeface="Book Antiqua"/>
              </a:rPr>
              <a:t> - </a:t>
            </a:r>
            <a:r>
              <a:rPr lang="en-US" sz="6000" b="1" i="1" dirty="0" smtClean="0">
                <a:solidFill>
                  <a:srgbClr val="996633"/>
                </a:solidFill>
                <a:latin typeface="Book Antiqua"/>
                <a:ea typeface="+mj-ea"/>
                <a:cs typeface="Book Antiqua"/>
              </a:rPr>
              <a:t>ETERNAL (EBEDİ) İHTİYAÇLAR  </a:t>
            </a:r>
            <a:r>
              <a:rPr lang="en-US" sz="6000" b="1" i="1" dirty="0" smtClean="0">
                <a:latin typeface="Book Antiqua"/>
                <a:ea typeface="+mj-ea"/>
                <a:cs typeface="Book Antiqua"/>
              </a:rPr>
              <a:t/>
            </a:r>
            <a:br>
              <a:rPr lang="en-US" sz="6000" b="1" i="1" dirty="0" smtClean="0">
                <a:latin typeface="Book Antiqua"/>
                <a:ea typeface="+mj-ea"/>
                <a:cs typeface="Book Antiqua"/>
              </a:rPr>
            </a:br>
            <a:r>
              <a:rPr lang="en-US" sz="4000" i="1" dirty="0" smtClean="0">
                <a:latin typeface="Book Antiqua"/>
                <a:ea typeface="+mj-ea"/>
                <a:cs typeface="Book Antiqua"/>
              </a:rPr>
              <a:t>1. </a:t>
            </a:r>
            <a:r>
              <a:rPr lang="en-US" sz="4000" i="1" dirty="0" err="1" smtClean="0">
                <a:latin typeface="Book Antiqua"/>
                <a:ea typeface="+mj-ea"/>
                <a:cs typeface="Book Antiqua"/>
              </a:rPr>
              <a:t>Petrus</a:t>
            </a:r>
            <a:r>
              <a:rPr lang="en-US" sz="4000" i="1" dirty="0" smtClean="0">
                <a:latin typeface="Book Antiqua"/>
                <a:ea typeface="+mj-ea"/>
                <a:cs typeface="Book Antiqua"/>
              </a:rPr>
              <a:t> </a:t>
            </a:r>
            <a:r>
              <a:rPr lang="en-US" sz="4000" i="1" dirty="0">
                <a:latin typeface="Book Antiqua"/>
                <a:ea typeface="+mj-ea"/>
                <a:cs typeface="Book Antiqua"/>
              </a:rPr>
              <a:t>2:2</a:t>
            </a:r>
            <a:r>
              <a:rPr lang="en-US" sz="4000" b="1" i="1" dirty="0">
                <a:latin typeface="Book Antiqua"/>
                <a:ea typeface="+mj-ea"/>
                <a:cs typeface="Book Antiqua"/>
              </a:rPr>
              <a:t>.</a:t>
            </a:r>
            <a:r>
              <a:rPr lang="en-US" sz="4000" i="1" dirty="0">
                <a:latin typeface="Book Antiqua"/>
                <a:ea typeface="+mj-ea"/>
                <a:cs typeface="Book Antiqua"/>
              </a:rPr>
              <a:t> </a:t>
            </a:r>
            <a:endParaRPr lang="en-US" sz="4000" dirty="0">
              <a:latin typeface="Book Antiqua"/>
              <a:ea typeface="+mj-ea"/>
              <a:cs typeface="Book Antiqua"/>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228600" y="2133600"/>
            <a:ext cx="8686800" cy="2971800"/>
          </a:xfrm>
        </p:spPr>
        <p:txBody>
          <a:bodyPr/>
          <a:lstStyle/>
          <a:p>
            <a:pPr algn="ctr" eaLnBrk="1" hangingPunct="1">
              <a:lnSpc>
                <a:spcPct val="130000"/>
              </a:lnSpc>
              <a:buFontTx/>
              <a:buNone/>
              <a:defRPr/>
            </a:pPr>
            <a:r>
              <a:rPr lang="en-US" sz="3600" b="1" dirty="0" smtClean="0">
                <a:solidFill>
                  <a:srgbClr val="000000"/>
                </a:solidFill>
                <a:latin typeface="Book Antiqua" charset="0"/>
                <a:ea typeface="+mn-ea"/>
              </a:rPr>
              <a:t>     </a:t>
            </a:r>
            <a:r>
              <a:rPr lang="en-US" sz="3600" b="1" dirty="0" err="1" smtClean="0">
                <a:solidFill>
                  <a:srgbClr val="000000"/>
                </a:solidFill>
                <a:latin typeface="Book Antiqua" charset="0"/>
                <a:ea typeface="+mn-ea"/>
              </a:rPr>
              <a:t>Yeni</a:t>
            </a:r>
            <a:r>
              <a:rPr lang="en-US" sz="3600" b="1" dirty="0" smtClean="0">
                <a:solidFill>
                  <a:srgbClr val="000000"/>
                </a:solidFill>
                <a:latin typeface="Book Antiqua" charset="0"/>
                <a:ea typeface="+mn-ea"/>
              </a:rPr>
              <a:t> </a:t>
            </a:r>
            <a:r>
              <a:rPr lang="en-US" sz="3600" b="1" dirty="0" err="1" smtClean="0">
                <a:solidFill>
                  <a:srgbClr val="000000"/>
                </a:solidFill>
                <a:latin typeface="Book Antiqua" charset="0"/>
                <a:ea typeface="+mn-ea"/>
              </a:rPr>
              <a:t>doğan</a:t>
            </a:r>
            <a:r>
              <a:rPr lang="en-US" sz="3600" b="1" dirty="0" smtClean="0">
                <a:solidFill>
                  <a:srgbClr val="000000"/>
                </a:solidFill>
                <a:latin typeface="Book Antiqua" charset="0"/>
                <a:ea typeface="+mn-ea"/>
              </a:rPr>
              <a:t> </a:t>
            </a:r>
            <a:r>
              <a:rPr lang="en-US" sz="3600" b="1" dirty="0" err="1" smtClean="0">
                <a:solidFill>
                  <a:srgbClr val="000000"/>
                </a:solidFill>
                <a:latin typeface="Book Antiqua" charset="0"/>
                <a:ea typeface="+mn-ea"/>
              </a:rPr>
              <a:t>bebekler</a:t>
            </a:r>
            <a:r>
              <a:rPr lang="en-US" sz="3600" b="1" dirty="0" smtClean="0">
                <a:solidFill>
                  <a:srgbClr val="000000"/>
                </a:solidFill>
                <a:latin typeface="Book Antiqua" charset="0"/>
                <a:ea typeface="+mn-ea"/>
              </a:rPr>
              <a:t> </a:t>
            </a:r>
            <a:r>
              <a:rPr lang="en-US" sz="3600" b="1" dirty="0" err="1" smtClean="0">
                <a:solidFill>
                  <a:srgbClr val="000000"/>
                </a:solidFill>
                <a:latin typeface="Book Antiqua" charset="0"/>
                <a:ea typeface="+mn-ea"/>
              </a:rPr>
              <a:t>gibi</a:t>
            </a:r>
            <a:r>
              <a:rPr lang="en-US" sz="3600" b="1" dirty="0" smtClean="0">
                <a:solidFill>
                  <a:srgbClr val="000000"/>
                </a:solidFill>
                <a:latin typeface="Book Antiqua" charset="0"/>
                <a:ea typeface="+mn-ea"/>
              </a:rPr>
              <a:t> </a:t>
            </a:r>
            <a:r>
              <a:rPr lang="en-US" sz="3600" b="1" dirty="0" err="1" smtClean="0">
                <a:solidFill>
                  <a:srgbClr val="000000"/>
                </a:solidFill>
                <a:latin typeface="Book Antiqua" charset="0"/>
                <a:ea typeface="+mn-ea"/>
              </a:rPr>
              <a:t>saf</a:t>
            </a:r>
            <a:r>
              <a:rPr lang="en-US" sz="3600" b="1" dirty="0" smtClean="0">
                <a:solidFill>
                  <a:srgbClr val="000000"/>
                </a:solidFill>
                <a:latin typeface="Book Antiqua" charset="0"/>
                <a:ea typeface="+mn-ea"/>
              </a:rPr>
              <a:t> </a:t>
            </a:r>
            <a:r>
              <a:rPr lang="en-US" sz="3600" b="1" dirty="0" err="1" smtClean="0">
                <a:solidFill>
                  <a:srgbClr val="000000"/>
                </a:solidFill>
                <a:latin typeface="Book Antiqua" charset="0"/>
                <a:ea typeface="+mn-ea"/>
              </a:rPr>
              <a:t>ruhsal</a:t>
            </a:r>
            <a:r>
              <a:rPr lang="en-US" sz="3600" b="1" dirty="0" smtClean="0">
                <a:solidFill>
                  <a:srgbClr val="000000"/>
                </a:solidFill>
                <a:latin typeface="Book Antiqua" charset="0"/>
                <a:ea typeface="+mn-ea"/>
              </a:rPr>
              <a:t> </a:t>
            </a:r>
            <a:r>
              <a:rPr lang="en-US" sz="3600" b="1" dirty="0" err="1" smtClean="0">
                <a:solidFill>
                  <a:srgbClr val="000000"/>
                </a:solidFill>
                <a:latin typeface="Book Antiqua" charset="0"/>
                <a:ea typeface="+mn-ea"/>
              </a:rPr>
              <a:t>sütü</a:t>
            </a:r>
            <a:r>
              <a:rPr lang="en-US" sz="3600" b="1" dirty="0" smtClean="0">
                <a:solidFill>
                  <a:srgbClr val="000000"/>
                </a:solidFill>
                <a:latin typeface="Book Antiqua" charset="0"/>
                <a:ea typeface="+mn-ea"/>
              </a:rPr>
              <a:t> </a:t>
            </a:r>
            <a:r>
              <a:rPr lang="en-US" sz="3600" b="1" dirty="0" err="1" smtClean="0">
                <a:solidFill>
                  <a:srgbClr val="000000"/>
                </a:solidFill>
                <a:latin typeface="Book Antiqua" charset="0"/>
                <a:ea typeface="+mn-ea"/>
              </a:rPr>
              <a:t>isteyin</a:t>
            </a:r>
            <a:r>
              <a:rPr lang="en-US" sz="3600" b="1" dirty="0" smtClean="0">
                <a:solidFill>
                  <a:srgbClr val="000000"/>
                </a:solidFill>
                <a:latin typeface="Book Antiqua" charset="0"/>
                <a:ea typeface="+mn-ea"/>
              </a:rPr>
              <a:t>, </a:t>
            </a:r>
            <a:r>
              <a:rPr lang="en-US" sz="3600" b="1" dirty="0" err="1" smtClean="0">
                <a:solidFill>
                  <a:srgbClr val="000000"/>
                </a:solidFill>
                <a:latin typeface="Book Antiqua" charset="0"/>
                <a:ea typeface="+mn-ea"/>
              </a:rPr>
              <a:t>öyle</a:t>
            </a:r>
            <a:r>
              <a:rPr lang="en-US" sz="3600" b="1" dirty="0" smtClean="0">
                <a:solidFill>
                  <a:srgbClr val="000000"/>
                </a:solidFill>
                <a:latin typeface="Book Antiqua" charset="0"/>
                <a:ea typeface="+mn-ea"/>
              </a:rPr>
              <a:t> </a:t>
            </a:r>
            <a:r>
              <a:rPr lang="en-US" sz="3600" b="1" dirty="0" err="1" smtClean="0">
                <a:solidFill>
                  <a:srgbClr val="000000"/>
                </a:solidFill>
                <a:latin typeface="Book Antiqua" charset="0"/>
                <a:ea typeface="+mn-ea"/>
              </a:rPr>
              <a:t>ki</a:t>
            </a:r>
            <a:r>
              <a:rPr lang="en-US" sz="3600" b="1" dirty="0">
                <a:solidFill>
                  <a:srgbClr val="000000"/>
                </a:solidFill>
                <a:latin typeface="Book Antiqua" charset="0"/>
                <a:ea typeface="+mn-ea"/>
              </a:rPr>
              <a:t> </a:t>
            </a:r>
            <a:r>
              <a:rPr lang="en-US" sz="3600" b="1" i="1" dirty="0" err="1">
                <a:solidFill>
                  <a:srgbClr val="996633"/>
                </a:solidFill>
                <a:latin typeface="Book Antiqua" charset="0"/>
                <a:ea typeface="+mn-ea"/>
              </a:rPr>
              <a:t>bununla</a:t>
            </a:r>
            <a:r>
              <a:rPr lang="en-US" sz="3600" b="1" i="1" dirty="0">
                <a:solidFill>
                  <a:srgbClr val="996633"/>
                </a:solidFill>
                <a:latin typeface="Book Antiqua" charset="0"/>
                <a:ea typeface="+mn-ea"/>
              </a:rPr>
              <a:t> </a:t>
            </a:r>
            <a:r>
              <a:rPr lang="en-US" sz="3600" b="1" i="1" dirty="0" err="1">
                <a:solidFill>
                  <a:srgbClr val="996633"/>
                </a:solidFill>
                <a:latin typeface="Book Antiqua" charset="0"/>
                <a:ea typeface="+mn-ea"/>
              </a:rPr>
              <a:t>beslenip</a:t>
            </a:r>
            <a:r>
              <a:rPr lang="en-US" sz="3600" b="1" i="1" dirty="0">
                <a:solidFill>
                  <a:srgbClr val="996633"/>
                </a:solidFill>
                <a:latin typeface="Book Antiqua" charset="0"/>
                <a:ea typeface="+mn-ea"/>
              </a:rPr>
              <a:t> </a:t>
            </a:r>
            <a:r>
              <a:rPr lang="en-US" sz="3600" b="1" i="1" dirty="0" err="1">
                <a:solidFill>
                  <a:srgbClr val="996633"/>
                </a:solidFill>
                <a:latin typeface="Book Antiqua" charset="0"/>
                <a:ea typeface="+mn-ea"/>
              </a:rPr>
              <a:t>büyüyerek</a:t>
            </a:r>
            <a:r>
              <a:rPr lang="en-US" sz="3600" b="1" i="1" dirty="0">
                <a:solidFill>
                  <a:srgbClr val="996633"/>
                </a:solidFill>
                <a:latin typeface="Book Antiqua" charset="0"/>
                <a:ea typeface="+mn-ea"/>
              </a:rPr>
              <a:t> </a:t>
            </a:r>
            <a:r>
              <a:rPr lang="en-US" sz="3600" b="1" i="1" dirty="0" err="1">
                <a:solidFill>
                  <a:srgbClr val="996633"/>
                </a:solidFill>
                <a:latin typeface="Book Antiqua" charset="0"/>
                <a:ea typeface="+mn-ea"/>
              </a:rPr>
              <a:t>kurtuluşa</a:t>
            </a:r>
            <a:r>
              <a:rPr lang="en-US" sz="3600" b="1" i="1" dirty="0">
                <a:solidFill>
                  <a:srgbClr val="996633"/>
                </a:solidFill>
                <a:latin typeface="Book Antiqua" charset="0"/>
                <a:ea typeface="+mn-ea"/>
              </a:rPr>
              <a:t> </a:t>
            </a:r>
            <a:r>
              <a:rPr lang="en-US" sz="3600" b="1" i="1" dirty="0" err="1" smtClean="0">
                <a:solidFill>
                  <a:srgbClr val="996633"/>
                </a:solidFill>
                <a:latin typeface="Book Antiqua" charset="0"/>
                <a:ea typeface="+mn-ea"/>
              </a:rPr>
              <a:t>erişesiniz</a:t>
            </a:r>
            <a:r>
              <a:rPr lang="en-US" sz="3600" b="1" i="1" dirty="0" smtClean="0">
                <a:solidFill>
                  <a:srgbClr val="996633"/>
                </a:solidFill>
                <a:latin typeface="Book Antiqua" charset="0"/>
                <a:ea typeface="+mn-ea"/>
              </a:rPr>
              <a:t>. </a:t>
            </a:r>
          </a:p>
          <a:p>
            <a:pPr algn="ctr" eaLnBrk="1" hangingPunct="1">
              <a:lnSpc>
                <a:spcPct val="130000"/>
              </a:lnSpc>
              <a:buFontTx/>
              <a:buNone/>
              <a:defRPr/>
            </a:pPr>
            <a:r>
              <a:rPr lang="en-US" dirty="0" smtClean="0">
                <a:solidFill>
                  <a:srgbClr val="000000"/>
                </a:solidFill>
                <a:latin typeface="Book Antiqua" charset="0"/>
                <a:ea typeface="+mn-ea"/>
              </a:rPr>
              <a:t>1 Petrus 2:2 </a:t>
            </a:r>
          </a:p>
        </p:txBody>
      </p:sp>
      <p:pic>
        <p:nvPicPr>
          <p:cNvPr id="4" name="Picture 3"/>
          <p:cNvPicPr>
            <a:picLocks noChangeAspect="1"/>
          </p:cNvPicPr>
          <p:nvPr/>
        </p:nvPicPr>
        <p:blipFill>
          <a:blip r:embed="rId4"/>
          <a:stretch>
            <a:fillRect/>
          </a:stretch>
        </p:blipFill>
        <p:spPr>
          <a:xfrm>
            <a:off x="990600" y="4946670"/>
            <a:ext cx="7467600" cy="1987530"/>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457200" y="2514600"/>
            <a:ext cx="8534400" cy="3916363"/>
          </a:xfrm>
        </p:spPr>
        <p:txBody>
          <a:bodyPr/>
          <a:lstStyle/>
          <a:p>
            <a:pPr eaLnBrk="1" hangingPunct="1">
              <a:defRPr/>
            </a:pPr>
            <a:r>
              <a:rPr lang="en-US" dirty="0" err="1" smtClean="0">
                <a:solidFill>
                  <a:srgbClr val="000000"/>
                </a:solidFill>
                <a:latin typeface="Book Antiqua" charset="0"/>
                <a:ea typeface="+mn-ea"/>
              </a:rPr>
              <a:t>Rabbin</a:t>
            </a:r>
            <a:r>
              <a:rPr lang="en-US" dirty="0" smtClean="0">
                <a:solidFill>
                  <a:srgbClr val="000000"/>
                </a:solidFill>
                <a:latin typeface="Book Antiqua" charset="0"/>
                <a:ea typeface="+mn-ea"/>
              </a:rPr>
              <a:t> Söz’ü </a:t>
            </a:r>
            <a:r>
              <a:rPr lang="en-US" dirty="0" err="1" smtClean="0">
                <a:solidFill>
                  <a:srgbClr val="000000"/>
                </a:solidFill>
                <a:latin typeface="Book Antiqua" charset="0"/>
                <a:ea typeface="+mn-ea"/>
              </a:rPr>
              <a:t>Kurtuluşumuz’un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aracısıdır</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çünkü</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bizler</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yaşayalım</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diye</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ölen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Canlı</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Söz’e</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işaret</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etmektedir</a:t>
            </a:r>
            <a:r>
              <a:rPr lang="en-US" dirty="0" smtClean="0">
                <a:solidFill>
                  <a:srgbClr val="000000"/>
                </a:solidFill>
                <a:latin typeface="Book Antiqua" charset="0"/>
                <a:ea typeface="+mn-ea"/>
              </a:rPr>
              <a:t>.</a:t>
            </a:r>
          </a:p>
          <a:p>
            <a:pPr eaLnBrk="1" hangingPunct="1">
              <a:lnSpc>
                <a:spcPct val="70000"/>
              </a:lnSpc>
              <a:buFontTx/>
              <a:buNone/>
              <a:defRPr/>
            </a:pPr>
            <a:endParaRPr lang="en-US" dirty="0" smtClean="0">
              <a:solidFill>
                <a:srgbClr val="000000"/>
              </a:solidFill>
              <a:latin typeface="Book Antiqua" charset="0"/>
              <a:ea typeface="+mn-ea"/>
            </a:endParaRPr>
          </a:p>
          <a:p>
            <a:pPr eaLnBrk="1" hangingPunct="1">
              <a:defRPr/>
            </a:pPr>
            <a:r>
              <a:rPr lang="en-US" dirty="0" err="1" smtClean="0">
                <a:solidFill>
                  <a:srgbClr val="000000"/>
                </a:solidFill>
                <a:latin typeface="Book Antiqua" charset="0"/>
                <a:ea typeface="+mn-ea"/>
              </a:rPr>
              <a:t>Ruhsal</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olarak</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gelişmemizi</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sürdürecek</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değiştirecek</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ve</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O’nun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istediği</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gibi</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biri</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olmamızı</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sağlayacak</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olan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şeydir</a:t>
            </a:r>
            <a:r>
              <a:rPr lang="en-US" dirty="0" smtClean="0">
                <a:solidFill>
                  <a:srgbClr val="000000"/>
                </a:solidFill>
                <a:latin typeface="Book Antiqua" charset="0"/>
                <a:ea typeface="+mn-ea"/>
              </a:rPr>
              <a:t>.</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1847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533400" y="2865438"/>
            <a:ext cx="8229600" cy="3611562"/>
          </a:xfrm>
        </p:spPr>
        <p:txBody>
          <a:bodyPr/>
          <a:lstStyle/>
          <a:p>
            <a:pPr marL="0" indent="0" algn="ctr" eaLnBrk="1" hangingPunct="1">
              <a:lnSpc>
                <a:spcPct val="120000"/>
              </a:lnSpc>
              <a:buFontTx/>
              <a:buNone/>
              <a:defRPr/>
            </a:pPr>
            <a:r>
              <a:rPr lang="en-US" sz="2800" dirty="0" err="1" smtClean="0">
                <a:solidFill>
                  <a:srgbClr val="000000"/>
                </a:solidFill>
                <a:latin typeface="Book Antiqua" charset="0"/>
                <a:ea typeface="+mn-ea"/>
              </a:rPr>
              <a:t>Söz</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ile</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vakit</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geçirirsen</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İsa’yı</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kurtuluşu</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bulabilir</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ve</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imanda</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gelişebilirsin</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Ona</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şans</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verirsen</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yaşamını</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ebediyen</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değiştirmen</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muhakkaktır</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Ebedi</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ihtiyaçların</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için</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Söz’e</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bağlı</a:t>
            </a:r>
            <a:r>
              <a:rPr lang="en-US" sz="2800" dirty="0" smtClean="0">
                <a:solidFill>
                  <a:srgbClr val="000000"/>
                </a:solidFill>
                <a:latin typeface="Book Antiqua" charset="0"/>
                <a:ea typeface="+mn-ea"/>
              </a:rPr>
              <a:t> </a:t>
            </a:r>
            <a:r>
              <a:rPr lang="en-US" sz="2800" dirty="0" err="1" smtClean="0">
                <a:solidFill>
                  <a:srgbClr val="000000"/>
                </a:solidFill>
                <a:latin typeface="Book Antiqua" charset="0"/>
                <a:ea typeface="+mn-ea"/>
              </a:rPr>
              <a:t>kalabilirsin</a:t>
            </a:r>
            <a:r>
              <a:rPr lang="en-US" sz="2800" dirty="0" smtClean="0">
                <a:solidFill>
                  <a:srgbClr val="000000"/>
                </a:solidFill>
                <a:latin typeface="Book Antiqua" charset="0"/>
                <a:ea typeface="+mn-ea"/>
              </a:rPr>
              <a:t>.</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352800"/>
            <a:ext cx="7772400" cy="1143000"/>
          </a:xfrm>
        </p:spPr>
        <p:txBody>
          <a:bodyPr/>
          <a:lstStyle/>
          <a:p>
            <a:pPr>
              <a:defRPr/>
            </a:pPr>
            <a:r>
              <a:rPr lang="en-US" sz="6000" b="1" dirty="0" smtClean="0">
                <a:solidFill>
                  <a:srgbClr val="000090"/>
                </a:solidFill>
                <a:latin typeface="Book Antiqua"/>
                <a:ea typeface="+mj-ea"/>
                <a:cs typeface="Book Antiqua"/>
              </a:rPr>
              <a:t>N </a:t>
            </a:r>
            <a:r>
              <a:rPr lang="en-US" sz="6000" b="1" dirty="0" smtClean="0">
                <a:latin typeface="Book Antiqua"/>
                <a:ea typeface="+mj-ea"/>
                <a:cs typeface="Book Antiqua"/>
              </a:rPr>
              <a:t>– </a:t>
            </a:r>
            <a:r>
              <a:rPr lang="en-US" sz="6000" b="1" i="1" dirty="0" smtClean="0">
                <a:solidFill>
                  <a:srgbClr val="996633"/>
                </a:solidFill>
                <a:latin typeface="Book Antiqua"/>
                <a:ea typeface="+mj-ea"/>
                <a:cs typeface="Book Antiqua"/>
              </a:rPr>
              <a:t>NEED (YAŞAMIN ANLAMI İÇİN İHTİYAÇ)</a:t>
            </a:r>
            <a:r>
              <a:rPr lang="en-US" sz="6000" b="1" dirty="0" smtClean="0">
                <a:latin typeface="Book Antiqua"/>
                <a:ea typeface="+mj-ea"/>
                <a:cs typeface="Book Antiqua"/>
              </a:rPr>
              <a:t/>
            </a:r>
            <a:br>
              <a:rPr lang="en-US" sz="6000" b="1" dirty="0" smtClean="0">
                <a:latin typeface="Book Antiqua"/>
                <a:ea typeface="+mj-ea"/>
                <a:cs typeface="Book Antiqua"/>
              </a:rPr>
            </a:br>
            <a:r>
              <a:rPr lang="en-US" i="1" dirty="0" err="1" smtClean="0">
                <a:latin typeface="Book Antiqua"/>
                <a:ea typeface="+mj-ea"/>
                <a:cs typeface="Book Antiqua"/>
              </a:rPr>
              <a:t>Mezmur</a:t>
            </a:r>
            <a:r>
              <a:rPr lang="en-US" i="1" dirty="0" smtClean="0">
                <a:latin typeface="Book Antiqua"/>
                <a:ea typeface="+mj-ea"/>
                <a:cs typeface="Book Antiqua"/>
              </a:rPr>
              <a:t> </a:t>
            </a:r>
            <a:r>
              <a:rPr lang="en-US" i="1" dirty="0">
                <a:latin typeface="Book Antiqua"/>
                <a:ea typeface="+mj-ea"/>
                <a:cs typeface="Book Antiqua"/>
              </a:rPr>
              <a:t>119:104</a:t>
            </a:r>
            <a:r>
              <a:rPr lang="en-US" i="1" dirty="0" smtClean="0">
                <a:latin typeface="Book Antiqua"/>
                <a:ea typeface="+mj-ea"/>
                <a:cs typeface="Book Antiqua"/>
              </a:rPr>
              <a:t> </a:t>
            </a:r>
            <a:endParaRPr lang="en-US" i="1" dirty="0">
              <a:latin typeface="Book Antiqua"/>
              <a:ea typeface="+mj-ea"/>
              <a:cs typeface="Book Antiqua"/>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228600" y="2209800"/>
            <a:ext cx="5486400" cy="4572000"/>
          </a:xfrm>
        </p:spPr>
        <p:txBody>
          <a:bodyPr/>
          <a:lstStyle/>
          <a:p>
            <a:pPr algn="ctr" eaLnBrk="1" hangingPunct="1">
              <a:lnSpc>
                <a:spcPct val="130000"/>
              </a:lnSpc>
              <a:buFontTx/>
              <a:buNone/>
            </a:pPr>
            <a:r>
              <a:rPr lang="tr-TR" sz="3600" dirty="0">
                <a:latin typeface="Book Antiqua"/>
                <a:cs typeface="Book Antiqua"/>
              </a:rPr>
              <a:t>Senin koşullarına uymakla </a:t>
            </a:r>
            <a:r>
              <a:rPr lang="tr-TR" sz="3600" i="1" dirty="0">
                <a:solidFill>
                  <a:srgbClr val="996633"/>
                </a:solidFill>
                <a:latin typeface="Book Antiqua"/>
                <a:cs typeface="Book Antiqua"/>
              </a:rPr>
              <a:t>bilgelik kazanıyorum</a:t>
            </a:r>
            <a:r>
              <a:rPr lang="tr-TR" sz="3600" dirty="0">
                <a:latin typeface="Book Antiqua"/>
                <a:cs typeface="Book Antiqua"/>
              </a:rPr>
              <a:t>, </a:t>
            </a:r>
            <a:r>
              <a:rPr lang="tr-TR" sz="3600" dirty="0" smtClean="0">
                <a:latin typeface="Book Antiqua"/>
                <a:cs typeface="Book Antiqua"/>
              </a:rPr>
              <a:t>bu </a:t>
            </a:r>
            <a:r>
              <a:rPr lang="tr-TR" sz="3600" dirty="0">
                <a:latin typeface="Book Antiqua"/>
                <a:cs typeface="Book Antiqua"/>
              </a:rPr>
              <a:t>yüzden nefret ediyorum her yanlış </a:t>
            </a:r>
            <a:r>
              <a:rPr lang="tr-TR" sz="3600" dirty="0" smtClean="0">
                <a:latin typeface="Book Antiqua"/>
                <a:cs typeface="Book Antiqua"/>
              </a:rPr>
              <a:t>yoldan</a:t>
            </a:r>
            <a:r>
              <a:rPr lang="en-US" altLang="pt-BR" sz="3600" b="1" dirty="0" smtClean="0">
                <a:solidFill>
                  <a:srgbClr val="000000"/>
                </a:solidFill>
                <a:latin typeface="Book Antiqua" panose="02040602050305030304" pitchFamily="18" charset="0"/>
              </a:rPr>
              <a:t>. </a:t>
            </a:r>
          </a:p>
          <a:p>
            <a:pPr algn="ctr" eaLnBrk="1" hangingPunct="1">
              <a:lnSpc>
                <a:spcPct val="130000"/>
              </a:lnSpc>
              <a:buFontTx/>
              <a:buNone/>
            </a:pPr>
            <a:r>
              <a:rPr lang="en-US" altLang="pt-BR" sz="2800" dirty="0" err="1" smtClean="0">
                <a:solidFill>
                  <a:srgbClr val="000000"/>
                </a:solidFill>
                <a:latin typeface="Book Antiqua" panose="02040602050305030304" pitchFamily="18" charset="0"/>
              </a:rPr>
              <a:t>Mezmur</a:t>
            </a:r>
            <a:r>
              <a:rPr lang="en-US" altLang="pt-BR" sz="2800" dirty="0" smtClean="0">
                <a:solidFill>
                  <a:srgbClr val="000000"/>
                </a:solidFill>
                <a:latin typeface="Book Antiqua" panose="02040602050305030304" pitchFamily="18" charset="0"/>
              </a:rPr>
              <a:t> 119:104</a:t>
            </a:r>
          </a:p>
          <a:p>
            <a:pPr algn="ctr" eaLnBrk="1" hangingPunct="1">
              <a:lnSpc>
                <a:spcPct val="130000"/>
              </a:lnSpc>
              <a:buFontTx/>
              <a:buNone/>
            </a:pPr>
            <a:endParaRPr lang="en-US" altLang="pt-BR" sz="3600" b="1" dirty="0" smtClean="0">
              <a:solidFill>
                <a:srgbClr val="000000"/>
              </a:solidFill>
              <a:latin typeface="Book Antiqua" panose="02040602050305030304" pitchFamily="18" charset="0"/>
            </a:endParaRPr>
          </a:p>
          <a:p>
            <a:pPr algn="ctr" eaLnBrk="1" hangingPunct="1">
              <a:lnSpc>
                <a:spcPct val="130000"/>
              </a:lnSpc>
              <a:buFontTx/>
              <a:buNone/>
            </a:pPr>
            <a:r>
              <a:rPr lang="en-US" altLang="pt-BR" sz="3600" b="1" dirty="0" smtClean="0">
                <a:solidFill>
                  <a:srgbClr val="000000"/>
                </a:solidFill>
                <a:latin typeface="Book Antiqua" panose="02040602050305030304" pitchFamily="18" charset="0"/>
              </a:rPr>
              <a:t/>
            </a:r>
            <a:br>
              <a:rPr lang="en-US" altLang="pt-BR" sz="3600" b="1" dirty="0" smtClean="0">
                <a:solidFill>
                  <a:srgbClr val="000000"/>
                </a:solidFill>
                <a:latin typeface="Book Antiqua" panose="02040602050305030304" pitchFamily="18" charset="0"/>
              </a:rPr>
            </a:br>
            <a:endParaRPr lang="en-US" altLang="pt-BR" sz="3600" b="1" dirty="0" smtClean="0">
              <a:solidFill>
                <a:srgbClr val="000000"/>
              </a:solidFill>
              <a:latin typeface="Book Antiqua" panose="02040602050305030304" pitchFamily="18" charset="0"/>
            </a:endParaRPr>
          </a:p>
        </p:txBody>
      </p:sp>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81600" y="2514600"/>
            <a:ext cx="3633056" cy="4038600"/>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914400" y="2514600"/>
            <a:ext cx="7391400" cy="3581400"/>
          </a:xfrm>
        </p:spPr>
        <p:txBody>
          <a:bodyPr/>
          <a:lstStyle/>
          <a:p>
            <a:pPr marL="0" indent="0" algn="ctr" eaLnBrk="1" hangingPunct="1">
              <a:lnSpc>
                <a:spcPct val="110000"/>
              </a:lnSpc>
              <a:buFontTx/>
              <a:buNone/>
            </a:pPr>
            <a:r>
              <a:rPr lang="en-US" altLang="pt-BR" sz="2800" dirty="0" err="1" smtClean="0">
                <a:solidFill>
                  <a:srgbClr val="000000"/>
                </a:solidFill>
                <a:latin typeface="Book Antiqua" panose="02040602050305030304" pitchFamily="18" charset="0"/>
              </a:rPr>
              <a:t>O’nun</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Söz’ü</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ile</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vakit</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geçirirsek</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yaşama</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dair</a:t>
            </a:r>
            <a:r>
              <a:rPr lang="en-US" altLang="pt-BR" sz="2800" dirty="0" smtClean="0">
                <a:solidFill>
                  <a:srgbClr val="000000"/>
                </a:solidFill>
                <a:latin typeface="Book Antiqua" panose="02040602050305030304" pitchFamily="18" charset="0"/>
              </a:rPr>
              <a:t> her </a:t>
            </a:r>
            <a:r>
              <a:rPr lang="en-US" altLang="pt-BR" sz="2800" dirty="0" err="1" smtClean="0">
                <a:solidFill>
                  <a:srgbClr val="000000"/>
                </a:solidFill>
                <a:latin typeface="Book Antiqua" panose="02040602050305030304" pitchFamily="18" charset="0"/>
              </a:rPr>
              <a:t>türlü</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çetin</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sorulara</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yanıtlar</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bulabiliriz</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Varlığımızın</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amacını</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anlamını</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ve</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sonucunu</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anlayabiliriz</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Karşılaştığımız</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tüm</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zorluklara</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ve</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engellere</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rağmen</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bir</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sebep</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bulabiliriz</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Anlam</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ve</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amaç</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için</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Allah’ın</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Söz’üne</a:t>
            </a:r>
            <a:r>
              <a:rPr lang="en-US" altLang="pt-BR" sz="2800" dirty="0" smtClean="0">
                <a:solidFill>
                  <a:srgbClr val="000000"/>
                </a:solidFill>
                <a:latin typeface="Book Antiqua" panose="02040602050305030304" pitchFamily="18" charset="0"/>
              </a:rPr>
              <a:t> </a:t>
            </a:r>
            <a:r>
              <a:rPr lang="en-US" altLang="pt-BR" sz="2800" dirty="0" err="1" smtClean="0">
                <a:solidFill>
                  <a:srgbClr val="000000"/>
                </a:solidFill>
                <a:latin typeface="Book Antiqua" panose="02040602050305030304" pitchFamily="18" charset="0"/>
              </a:rPr>
              <a:t>tutunabilirsin</a:t>
            </a:r>
            <a:r>
              <a:rPr lang="en-US" altLang="pt-BR" sz="2800" dirty="0" smtClean="0">
                <a:solidFill>
                  <a:srgbClr val="000000"/>
                </a:solidFill>
                <a:latin typeface="Book Antiqua" panose="02040602050305030304" pitchFamily="18" charset="0"/>
              </a:rPr>
              <a:t>.</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914400" y="2590800"/>
            <a:ext cx="7543800" cy="4525963"/>
          </a:xfrm>
        </p:spPr>
        <p:txBody>
          <a:bodyPr/>
          <a:lstStyle/>
          <a:p>
            <a:pPr marL="0" indent="0" algn="ctr">
              <a:lnSpc>
                <a:spcPct val="110000"/>
              </a:lnSpc>
              <a:buFontTx/>
              <a:buNone/>
            </a:pPr>
            <a:r>
              <a:rPr lang="en-US" altLang="pt-BR" sz="2800" dirty="0" smtClean="0">
                <a:latin typeface="Book Antiqua" panose="02040602050305030304" pitchFamily="18" charset="0"/>
              </a:rPr>
              <a:t>8 </a:t>
            </a:r>
            <a:r>
              <a:rPr lang="en-US" altLang="pt-BR" sz="2800" dirty="0" err="1" smtClean="0">
                <a:latin typeface="Book Antiqua" panose="02040602050305030304" pitchFamily="18" charset="0"/>
              </a:rPr>
              <a:t>Aralık</a:t>
            </a:r>
            <a:r>
              <a:rPr lang="en-US" altLang="pt-BR" sz="2800" dirty="0" smtClean="0">
                <a:latin typeface="Book Antiqua" panose="02040602050305030304" pitchFamily="18" charset="0"/>
              </a:rPr>
              <a:t> 1941’de, </a:t>
            </a:r>
            <a:r>
              <a:rPr lang="en-US" altLang="pt-BR" sz="2800" dirty="0" err="1" smtClean="0">
                <a:latin typeface="Book Antiqua" panose="02040602050305030304" pitchFamily="18" charset="0"/>
              </a:rPr>
              <a:t>yani</a:t>
            </a:r>
            <a:r>
              <a:rPr lang="en-US" altLang="pt-BR" sz="2800" dirty="0" smtClean="0">
                <a:latin typeface="Book Antiqua" panose="02040602050305030304" pitchFamily="18" charset="0"/>
              </a:rPr>
              <a:t> Pearl Harbor </a:t>
            </a:r>
            <a:r>
              <a:rPr lang="en-US" altLang="pt-BR" sz="2800" dirty="0" err="1" smtClean="0">
                <a:latin typeface="Book Antiqua" panose="02040602050305030304" pitchFamily="18" charset="0"/>
              </a:rPr>
              <a:t>baskınından</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bir</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gün</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sonra</a:t>
            </a:r>
            <a:r>
              <a:rPr lang="en-US" altLang="pt-BR" sz="2800" dirty="0">
                <a:latin typeface="Book Antiqua" panose="02040602050305030304" pitchFamily="18" charset="0"/>
              </a:rPr>
              <a:t> </a:t>
            </a:r>
            <a:r>
              <a:rPr lang="en-US" altLang="pt-BR" sz="2800" dirty="0" err="1">
                <a:latin typeface="Book Antiqua" panose="02040602050305030304" pitchFamily="18" charset="0"/>
              </a:rPr>
              <a:t>Japon</a:t>
            </a:r>
            <a:r>
              <a:rPr lang="en-US" altLang="pt-BR" sz="2800" dirty="0">
                <a:latin typeface="Book Antiqua" panose="02040602050305030304" pitchFamily="18" charset="0"/>
              </a:rPr>
              <a:t> </a:t>
            </a:r>
            <a:r>
              <a:rPr lang="en-US" altLang="pt-BR" sz="2800" dirty="0" err="1">
                <a:latin typeface="Book Antiqua" panose="02040602050305030304" pitchFamily="18" charset="0"/>
              </a:rPr>
              <a:t>bir</a:t>
            </a:r>
            <a:r>
              <a:rPr lang="en-US" altLang="pt-BR" sz="2800" dirty="0">
                <a:latin typeface="Book Antiqua" panose="02040602050305030304" pitchFamily="18" charset="0"/>
              </a:rPr>
              <a:t> </a:t>
            </a:r>
            <a:r>
              <a:rPr lang="en-US" altLang="pt-BR" sz="2800" dirty="0" err="1">
                <a:latin typeface="Book Antiqua" panose="02040602050305030304" pitchFamily="18" charset="0"/>
              </a:rPr>
              <a:t>savaş</a:t>
            </a:r>
            <a:r>
              <a:rPr lang="en-US" altLang="pt-BR" sz="2800" dirty="0">
                <a:latin typeface="Book Antiqua" panose="02040602050305030304" pitchFamily="18" charset="0"/>
              </a:rPr>
              <a:t> </a:t>
            </a:r>
            <a:r>
              <a:rPr lang="en-US" altLang="pt-BR" sz="2800" dirty="0" err="1" smtClean="0">
                <a:latin typeface="Book Antiqua" panose="02040602050305030304" pitchFamily="18" charset="0"/>
              </a:rPr>
              <a:t>gemisi</a:t>
            </a:r>
            <a:r>
              <a:rPr lang="en-US" altLang="pt-BR" sz="2800" dirty="0" smtClean="0">
                <a:latin typeface="Book Antiqua" panose="02040602050305030304" pitchFamily="18" charset="0"/>
              </a:rPr>
              <a:t>, </a:t>
            </a:r>
            <a:r>
              <a:rPr lang="en-US" altLang="pt-BR" sz="2800" dirty="0">
                <a:latin typeface="Book Antiqua" panose="02040602050305030304" pitchFamily="18" charset="0"/>
              </a:rPr>
              <a:t>o </a:t>
            </a:r>
            <a:r>
              <a:rPr lang="en-US" altLang="pt-BR" sz="2800" dirty="0" err="1" smtClean="0">
                <a:latin typeface="Book Antiqua" panose="02040602050305030304" pitchFamily="18" charset="0"/>
              </a:rPr>
              <a:t>zamanlar</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oniki</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yaşında</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olan</a:t>
            </a:r>
            <a:r>
              <a:rPr lang="en-US" altLang="pt-BR" sz="2800" dirty="0" smtClean="0">
                <a:latin typeface="Book Antiqua" panose="02040602050305030304" pitchFamily="18" charset="0"/>
              </a:rPr>
              <a:t> Fay </a:t>
            </a:r>
            <a:r>
              <a:rPr lang="en-US" altLang="pt-BR" sz="2800" dirty="0" err="1" smtClean="0">
                <a:latin typeface="Book Antiqua" panose="02040602050305030304" pitchFamily="18" charset="0"/>
              </a:rPr>
              <a:t>Anderson’un</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ailesiyle</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yaşadığı</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Çin’in</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Şanghay</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kentindeki</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Whangpo</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ırmağında</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gidiyordu</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Babası</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İngiliz</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assubayıydı</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ve</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evinden</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çok</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uzaklarda</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askeri</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bir</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hizmette</a:t>
            </a:r>
            <a:r>
              <a:rPr lang="en-US" altLang="pt-BR" sz="2800" dirty="0" smtClean="0">
                <a:latin typeface="Book Antiqua" panose="02040602050305030304" pitchFamily="18" charset="0"/>
              </a:rPr>
              <a:t> </a:t>
            </a:r>
            <a:r>
              <a:rPr lang="en-US" altLang="pt-BR" sz="2800" dirty="0" err="1" smtClean="0">
                <a:latin typeface="Book Antiqua" panose="02040602050305030304" pitchFamily="18" charset="0"/>
              </a:rPr>
              <a:t>bulunuyordu</a:t>
            </a:r>
            <a:r>
              <a:rPr lang="en-US" altLang="pt-BR" sz="2800" dirty="0" smtClean="0">
                <a:latin typeface="Book Antiqua" panose="02040602050305030304" pitchFamily="18" charset="0"/>
              </a:rPr>
              <a:t>.</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581400"/>
            <a:ext cx="8229600" cy="1143000"/>
          </a:xfrm>
        </p:spPr>
        <p:txBody>
          <a:bodyPr/>
          <a:lstStyle/>
          <a:p>
            <a:pPr>
              <a:defRPr/>
            </a:pPr>
            <a:r>
              <a:rPr lang="en-US" sz="6000" b="1" dirty="0">
                <a:solidFill>
                  <a:srgbClr val="000090"/>
                </a:solidFill>
                <a:latin typeface="Book Antiqua"/>
                <a:ea typeface="+mj-ea"/>
                <a:cs typeface="Book Antiqua"/>
              </a:rPr>
              <a:t>D </a:t>
            </a:r>
            <a:r>
              <a:rPr lang="en-US" sz="6000" b="1" dirty="0" smtClean="0">
                <a:latin typeface="Book Antiqua"/>
                <a:ea typeface="+mj-ea"/>
                <a:cs typeface="Book Antiqua"/>
              </a:rPr>
              <a:t>– </a:t>
            </a:r>
            <a:r>
              <a:rPr lang="en-US" sz="6000" b="1" dirty="0" smtClean="0">
                <a:solidFill>
                  <a:srgbClr val="996633"/>
                </a:solidFill>
                <a:latin typeface="Book Antiqua"/>
                <a:ea typeface="+mj-ea"/>
                <a:cs typeface="Book Antiqua"/>
              </a:rPr>
              <a:t>DEFENSE (ŞEYTAN’A KARŞI SAVUNMA)</a:t>
            </a:r>
            <a:br>
              <a:rPr lang="en-US" sz="6000" b="1" dirty="0" smtClean="0">
                <a:solidFill>
                  <a:srgbClr val="996633"/>
                </a:solidFill>
                <a:latin typeface="Book Antiqua"/>
                <a:ea typeface="+mj-ea"/>
                <a:cs typeface="Book Antiqua"/>
              </a:rPr>
            </a:br>
            <a:r>
              <a:rPr lang="en-US" sz="4000" i="1" dirty="0" err="1" smtClean="0">
                <a:latin typeface="Book Antiqua"/>
                <a:ea typeface="+mj-ea"/>
                <a:cs typeface="Book Antiqua"/>
              </a:rPr>
              <a:t>Mezmur</a:t>
            </a:r>
            <a:r>
              <a:rPr lang="en-US" sz="4000" i="1" dirty="0" smtClean="0">
                <a:latin typeface="Book Antiqua"/>
                <a:ea typeface="+mj-ea"/>
                <a:cs typeface="Book Antiqua"/>
              </a:rPr>
              <a:t> </a:t>
            </a:r>
            <a:r>
              <a:rPr lang="en-US" sz="4000" i="1" dirty="0">
                <a:latin typeface="Book Antiqua"/>
                <a:ea typeface="+mj-ea"/>
                <a:cs typeface="Book Antiqua"/>
              </a:rPr>
              <a:t>119:11</a:t>
            </a:r>
            <a:r>
              <a:rPr lang="en-US" sz="4000" i="1" dirty="0" smtClean="0">
                <a:latin typeface="Book Antiqua"/>
                <a:ea typeface="+mj-ea"/>
                <a:cs typeface="Book Antiqua"/>
              </a:rPr>
              <a:t>.</a:t>
            </a:r>
            <a:endParaRPr lang="en-US" sz="4000" i="1" dirty="0">
              <a:latin typeface="Book Antiqua"/>
              <a:ea typeface="+mj-ea"/>
              <a:cs typeface="Book Antiqua"/>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42286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304800" y="2590800"/>
            <a:ext cx="5410200" cy="2362200"/>
          </a:xfrm>
        </p:spPr>
        <p:txBody>
          <a:bodyPr/>
          <a:lstStyle/>
          <a:p>
            <a:pPr algn="ctr" eaLnBrk="1" hangingPunct="1">
              <a:lnSpc>
                <a:spcPct val="120000"/>
              </a:lnSpc>
              <a:buFontTx/>
              <a:buNone/>
              <a:defRPr/>
            </a:pPr>
            <a:r>
              <a:rPr lang="en-US" sz="3600" i="1" dirty="0" err="1">
                <a:solidFill>
                  <a:srgbClr val="996633"/>
                </a:solidFill>
                <a:latin typeface="Book Antiqua" charset="0"/>
                <a:ea typeface="+mn-ea"/>
              </a:rPr>
              <a:t>Aklımdan</a:t>
            </a:r>
            <a:r>
              <a:rPr lang="en-US" sz="3600" i="1" dirty="0">
                <a:solidFill>
                  <a:srgbClr val="996633"/>
                </a:solidFill>
                <a:latin typeface="Book Antiqua" charset="0"/>
                <a:ea typeface="+mn-ea"/>
              </a:rPr>
              <a:t> </a:t>
            </a:r>
            <a:r>
              <a:rPr lang="en-US" sz="3600" i="1" dirty="0" err="1">
                <a:solidFill>
                  <a:srgbClr val="996633"/>
                </a:solidFill>
                <a:latin typeface="Book Antiqua" charset="0"/>
                <a:ea typeface="+mn-ea"/>
              </a:rPr>
              <a:t>çıkarmam</a:t>
            </a:r>
            <a:r>
              <a:rPr lang="en-US" sz="3600" i="1" dirty="0">
                <a:solidFill>
                  <a:srgbClr val="996633"/>
                </a:solidFill>
                <a:latin typeface="Book Antiqua" charset="0"/>
                <a:ea typeface="+mn-ea"/>
              </a:rPr>
              <a:t> </a:t>
            </a:r>
            <a:r>
              <a:rPr lang="en-US" sz="3600" i="1" dirty="0" err="1">
                <a:solidFill>
                  <a:srgbClr val="996633"/>
                </a:solidFill>
                <a:latin typeface="Book Antiqua" charset="0"/>
                <a:ea typeface="+mn-ea"/>
              </a:rPr>
              <a:t>sözünü</a:t>
            </a:r>
            <a:r>
              <a:rPr lang="en-US" sz="3600" b="1" dirty="0">
                <a:solidFill>
                  <a:srgbClr val="000000"/>
                </a:solidFill>
                <a:latin typeface="Book Antiqua" charset="0"/>
                <a:ea typeface="+mn-ea"/>
              </a:rPr>
              <a:t>, Sana </a:t>
            </a:r>
            <a:r>
              <a:rPr lang="en-US" sz="3600" b="1" dirty="0" err="1">
                <a:solidFill>
                  <a:srgbClr val="000000"/>
                </a:solidFill>
                <a:latin typeface="Book Antiqua" charset="0"/>
                <a:ea typeface="+mn-ea"/>
              </a:rPr>
              <a:t>karşı</a:t>
            </a:r>
            <a:r>
              <a:rPr lang="en-US" sz="3600" b="1" dirty="0">
                <a:solidFill>
                  <a:srgbClr val="000000"/>
                </a:solidFill>
                <a:latin typeface="Book Antiqua" charset="0"/>
                <a:ea typeface="+mn-ea"/>
              </a:rPr>
              <a:t> </a:t>
            </a:r>
            <a:r>
              <a:rPr lang="en-US" sz="3600" b="1" dirty="0" err="1">
                <a:solidFill>
                  <a:srgbClr val="000000"/>
                </a:solidFill>
                <a:latin typeface="Book Antiqua" charset="0"/>
                <a:ea typeface="+mn-ea"/>
              </a:rPr>
              <a:t>günah</a:t>
            </a:r>
            <a:r>
              <a:rPr lang="en-US" sz="3600" b="1" dirty="0">
                <a:solidFill>
                  <a:srgbClr val="000000"/>
                </a:solidFill>
                <a:latin typeface="Book Antiqua" charset="0"/>
                <a:ea typeface="+mn-ea"/>
              </a:rPr>
              <a:t> </a:t>
            </a:r>
            <a:r>
              <a:rPr lang="en-US" sz="3600" b="1" dirty="0" err="1">
                <a:solidFill>
                  <a:srgbClr val="000000"/>
                </a:solidFill>
                <a:latin typeface="Book Antiqua" charset="0"/>
                <a:ea typeface="+mn-ea"/>
              </a:rPr>
              <a:t>işlememek</a:t>
            </a:r>
            <a:r>
              <a:rPr lang="en-US" sz="3600" b="1" dirty="0">
                <a:solidFill>
                  <a:srgbClr val="000000"/>
                </a:solidFill>
                <a:latin typeface="Book Antiqua" charset="0"/>
                <a:ea typeface="+mn-ea"/>
              </a:rPr>
              <a:t> </a:t>
            </a:r>
            <a:r>
              <a:rPr lang="en-US" sz="3600" b="1" dirty="0" err="1" smtClean="0">
                <a:solidFill>
                  <a:srgbClr val="000000"/>
                </a:solidFill>
                <a:latin typeface="Book Antiqua" charset="0"/>
                <a:ea typeface="+mn-ea"/>
              </a:rPr>
              <a:t>için</a:t>
            </a:r>
            <a:r>
              <a:rPr lang="en-US" sz="3600" b="1" dirty="0" smtClean="0">
                <a:solidFill>
                  <a:srgbClr val="000000"/>
                </a:solidFill>
                <a:latin typeface="Book Antiqua" charset="0"/>
                <a:ea typeface="+mn-ea"/>
              </a:rPr>
              <a:t>.</a:t>
            </a:r>
          </a:p>
          <a:p>
            <a:pPr algn="ctr" eaLnBrk="1" hangingPunct="1">
              <a:lnSpc>
                <a:spcPct val="120000"/>
              </a:lnSpc>
              <a:buFontTx/>
              <a:buNone/>
              <a:defRPr/>
            </a:pPr>
            <a:r>
              <a:rPr lang="en-US" i="1" dirty="0" err="1" smtClean="0">
                <a:solidFill>
                  <a:srgbClr val="000000"/>
                </a:solidFill>
                <a:latin typeface="Book Antiqua" charset="0"/>
                <a:ea typeface="+mn-ea"/>
              </a:rPr>
              <a:t>Mezmur</a:t>
            </a:r>
            <a:r>
              <a:rPr lang="en-US" i="1" dirty="0" smtClean="0">
                <a:solidFill>
                  <a:srgbClr val="000000"/>
                </a:solidFill>
                <a:latin typeface="Book Antiqua" charset="0"/>
                <a:ea typeface="+mn-ea"/>
              </a:rPr>
              <a:t> 119:11</a:t>
            </a:r>
          </a:p>
        </p:txBody>
      </p:sp>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16368" y="2438400"/>
            <a:ext cx="2718032" cy="4080792"/>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914400" y="2819400"/>
            <a:ext cx="7162800" cy="3200400"/>
          </a:xfrm>
        </p:spPr>
        <p:txBody>
          <a:bodyPr/>
          <a:lstStyle/>
          <a:p>
            <a:pPr marL="0" indent="0" algn="ctr" eaLnBrk="1" hangingPunct="1">
              <a:lnSpc>
                <a:spcPct val="110000"/>
              </a:lnSpc>
              <a:buFontTx/>
              <a:buNone/>
              <a:defRPr/>
            </a:pPr>
            <a:r>
              <a:rPr lang="en-US" dirty="0" err="1" smtClean="0">
                <a:solidFill>
                  <a:srgbClr val="000000"/>
                </a:solidFill>
                <a:latin typeface="Book Antiqua" charset="0"/>
                <a:ea typeface="+mn-ea"/>
              </a:rPr>
              <a:t>Tek</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güvencemiz</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duada</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ve</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Allah’ın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Söz’ünde</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Bunlar</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kötüye</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karşı</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tek</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savunmamızdır</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Kutsal</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Kitap’ta</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Tanrı</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Söz’üne</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inanan</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bazı</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kadınlar</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olduğunu</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biliyor</a:t>
            </a:r>
            <a:r>
              <a:rPr lang="en-US" dirty="0" smtClean="0">
                <a:solidFill>
                  <a:srgbClr val="000000"/>
                </a:solidFill>
                <a:latin typeface="Book Antiqua" charset="0"/>
                <a:ea typeface="+mn-ea"/>
              </a:rPr>
              <a:t> </a:t>
            </a:r>
            <a:r>
              <a:rPr lang="en-US" dirty="0" err="1" smtClean="0">
                <a:solidFill>
                  <a:srgbClr val="000000"/>
                </a:solidFill>
                <a:latin typeface="Book Antiqua" charset="0"/>
                <a:ea typeface="+mn-ea"/>
              </a:rPr>
              <a:t>musun</a:t>
            </a:r>
            <a:r>
              <a:rPr lang="en-US" dirty="0" smtClean="0">
                <a:solidFill>
                  <a:srgbClr val="000000"/>
                </a:solidFill>
                <a:latin typeface="Book Antiqua" charset="0"/>
                <a:ea typeface="+mn-ea"/>
              </a:rPr>
              <a:t>?</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048000"/>
            <a:ext cx="8229600" cy="1905000"/>
          </a:xfrm>
        </p:spPr>
        <p:txBody>
          <a:bodyPr/>
          <a:lstStyle/>
          <a:p>
            <a:pPr marL="0" indent="0" algn="ctr">
              <a:buFontTx/>
              <a:buNone/>
              <a:defRPr/>
            </a:pPr>
            <a:r>
              <a:rPr lang="en-US" sz="6000" dirty="0" smtClean="0">
                <a:solidFill>
                  <a:srgbClr val="996633"/>
                </a:solidFill>
                <a:latin typeface="Book Antiqua"/>
                <a:ea typeface="+mn-ea"/>
                <a:cs typeface="Book Antiqua"/>
              </a:rPr>
              <a:t>Sara </a:t>
            </a:r>
            <a:r>
              <a:rPr lang="en-US" sz="6000" i="1" dirty="0" err="1" smtClean="0">
                <a:solidFill>
                  <a:srgbClr val="996633"/>
                </a:solidFill>
                <a:latin typeface="Book Antiqua"/>
                <a:ea typeface="+mn-ea"/>
                <a:cs typeface="Book Antiqua"/>
              </a:rPr>
              <a:t>ve</a:t>
            </a:r>
            <a:r>
              <a:rPr lang="en-US" sz="6000" dirty="0" smtClean="0">
                <a:solidFill>
                  <a:srgbClr val="996633"/>
                </a:solidFill>
                <a:latin typeface="Book Antiqua"/>
                <a:ea typeface="+mn-ea"/>
                <a:cs typeface="Book Antiqua"/>
              </a:rPr>
              <a:t> </a:t>
            </a:r>
            <a:r>
              <a:rPr lang="en-US" sz="6000" dirty="0" err="1" smtClean="0">
                <a:solidFill>
                  <a:srgbClr val="996633"/>
                </a:solidFill>
                <a:latin typeface="Book Antiqua"/>
                <a:ea typeface="+mn-ea"/>
                <a:cs typeface="Book Antiqua"/>
              </a:rPr>
              <a:t>Hacer</a:t>
            </a:r>
            <a:endParaRPr lang="en-US" sz="6000" dirty="0" smtClean="0">
              <a:solidFill>
                <a:srgbClr val="996633"/>
              </a:solidFill>
              <a:ea typeface="+mn-ea"/>
            </a:endParaRPr>
          </a:p>
          <a:p>
            <a:pPr marL="0" indent="0" algn="ctr">
              <a:buFontTx/>
              <a:buNone/>
              <a:defRPr/>
            </a:pPr>
            <a:r>
              <a:rPr lang="en-US" sz="4000" dirty="0" err="1" smtClean="0">
                <a:latin typeface="Book Antiqua"/>
                <a:ea typeface="+mn-ea"/>
                <a:cs typeface="Book Antiqua"/>
              </a:rPr>
              <a:t>Yaratılış</a:t>
            </a:r>
            <a:r>
              <a:rPr lang="en-US" sz="4000" dirty="0" smtClean="0">
                <a:latin typeface="Book Antiqua"/>
                <a:ea typeface="+mn-ea"/>
                <a:cs typeface="Book Antiqua"/>
              </a:rPr>
              <a:t> 21:9-20</a:t>
            </a:r>
          </a:p>
          <a:p>
            <a:pPr marL="0" indent="0" algn="ctr">
              <a:buFontTx/>
              <a:buNone/>
              <a:defRPr/>
            </a:pPr>
            <a:endParaRPr lang="en-US" sz="6000" dirty="0">
              <a:latin typeface="Book Antiqua"/>
              <a:ea typeface="+mn-ea"/>
              <a:cs typeface="Book Antiqua"/>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609600" y="2971800"/>
            <a:ext cx="8229600" cy="2590800"/>
          </a:xfrm>
        </p:spPr>
        <p:txBody>
          <a:bodyPr/>
          <a:lstStyle/>
          <a:p>
            <a:pPr algn="ctr" eaLnBrk="1" hangingPunct="1">
              <a:lnSpc>
                <a:spcPct val="130000"/>
              </a:lnSpc>
              <a:buFontTx/>
              <a:buNone/>
              <a:defRPr/>
            </a:pPr>
            <a:r>
              <a:rPr lang="en-US" sz="4400" dirty="0" err="1" smtClean="0">
                <a:solidFill>
                  <a:srgbClr val="000000"/>
                </a:solidFill>
                <a:latin typeface="Book Antiqua" charset="0"/>
                <a:ea typeface="+mn-ea"/>
              </a:rPr>
              <a:t>Günümüz</a:t>
            </a:r>
            <a:r>
              <a:rPr lang="en-US" sz="4400" dirty="0" smtClean="0">
                <a:solidFill>
                  <a:srgbClr val="000000"/>
                </a:solidFill>
                <a:latin typeface="Book Antiqua" charset="0"/>
                <a:ea typeface="+mn-ea"/>
              </a:rPr>
              <a:t> </a:t>
            </a:r>
            <a:r>
              <a:rPr lang="en-US" sz="4400" dirty="0" err="1" smtClean="0">
                <a:solidFill>
                  <a:srgbClr val="000000"/>
                </a:solidFill>
                <a:latin typeface="Book Antiqua" charset="0"/>
                <a:ea typeface="+mn-ea"/>
              </a:rPr>
              <a:t>imanlı</a:t>
            </a:r>
            <a:r>
              <a:rPr lang="en-US" sz="4400" dirty="0" smtClean="0">
                <a:solidFill>
                  <a:srgbClr val="000000"/>
                </a:solidFill>
                <a:latin typeface="Book Antiqua" charset="0"/>
                <a:ea typeface="+mn-ea"/>
              </a:rPr>
              <a:t> </a:t>
            </a:r>
            <a:r>
              <a:rPr lang="en-US" sz="4400" dirty="0" err="1" smtClean="0">
                <a:solidFill>
                  <a:srgbClr val="000000"/>
                </a:solidFill>
                <a:latin typeface="Book Antiqua" charset="0"/>
                <a:ea typeface="+mn-ea"/>
              </a:rPr>
              <a:t>kadınları</a:t>
            </a:r>
            <a:r>
              <a:rPr lang="en-US" sz="4400" dirty="0" smtClean="0">
                <a:solidFill>
                  <a:srgbClr val="000000"/>
                </a:solidFill>
                <a:latin typeface="Book Antiqua" charset="0"/>
                <a:ea typeface="+mn-ea"/>
              </a:rPr>
              <a:t> </a:t>
            </a:r>
            <a:r>
              <a:rPr lang="en-US" sz="4400" dirty="0" err="1" smtClean="0">
                <a:solidFill>
                  <a:srgbClr val="000000"/>
                </a:solidFill>
                <a:latin typeface="Book Antiqua" charset="0"/>
                <a:ea typeface="+mn-ea"/>
              </a:rPr>
              <a:t>için</a:t>
            </a:r>
            <a:r>
              <a:rPr lang="en-US" sz="4400" dirty="0" smtClean="0">
                <a:solidFill>
                  <a:srgbClr val="000000"/>
                </a:solidFill>
                <a:latin typeface="Book Antiqua" charset="0"/>
                <a:ea typeface="+mn-ea"/>
              </a:rPr>
              <a:t> </a:t>
            </a:r>
            <a:r>
              <a:rPr lang="en-US" sz="4400" i="1" dirty="0" err="1" smtClean="0">
                <a:solidFill>
                  <a:srgbClr val="996633"/>
                </a:solidFill>
                <a:latin typeface="Book Antiqua" charset="0"/>
                <a:ea typeface="+mn-ea"/>
              </a:rPr>
              <a:t>dört</a:t>
            </a:r>
            <a:r>
              <a:rPr lang="en-US" sz="4400" dirty="0" smtClean="0">
                <a:solidFill>
                  <a:srgbClr val="000000"/>
                </a:solidFill>
                <a:latin typeface="Book Antiqua" charset="0"/>
                <a:ea typeface="+mn-ea"/>
              </a:rPr>
              <a:t> </a:t>
            </a:r>
            <a:r>
              <a:rPr lang="en-US" sz="4400" dirty="0" err="1" smtClean="0">
                <a:solidFill>
                  <a:srgbClr val="000000"/>
                </a:solidFill>
                <a:latin typeface="Book Antiqua" charset="0"/>
                <a:ea typeface="+mn-ea"/>
              </a:rPr>
              <a:t>dini</a:t>
            </a:r>
            <a:r>
              <a:rPr lang="en-US" sz="4400" dirty="0" smtClean="0">
                <a:solidFill>
                  <a:srgbClr val="000000"/>
                </a:solidFill>
                <a:latin typeface="Book Antiqua" charset="0"/>
                <a:ea typeface="+mn-ea"/>
              </a:rPr>
              <a:t> </a:t>
            </a:r>
            <a:r>
              <a:rPr lang="en-US" sz="4400" dirty="0" err="1" smtClean="0">
                <a:solidFill>
                  <a:srgbClr val="000000"/>
                </a:solidFill>
                <a:latin typeface="Book Antiqua" charset="0"/>
                <a:ea typeface="+mn-ea"/>
              </a:rPr>
              <a:t>ilke</a:t>
            </a:r>
            <a:endParaRPr lang="en-US" sz="4400" dirty="0" smtClean="0">
              <a:solidFill>
                <a:srgbClr val="000000"/>
              </a:solidFill>
              <a:latin typeface="Book Antiqua" charset="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22" name="Text Box 5"/>
          <p:cNvSpPr txBox="1">
            <a:spLocks noChangeArrowheads="1"/>
          </p:cNvSpPr>
          <p:nvPr/>
        </p:nvSpPr>
        <p:spPr bwMode="auto">
          <a:xfrm>
            <a:off x="1066800" y="2895600"/>
            <a:ext cx="6705600" cy="347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r>
              <a:rPr lang="en-US" altLang="pt-BR" sz="4400" b="1" i="1" dirty="0" smtClean="0">
                <a:solidFill>
                  <a:srgbClr val="996633"/>
                </a:solidFill>
                <a:latin typeface="Book Antiqua" panose="02040602050305030304" pitchFamily="18" charset="0"/>
              </a:rPr>
              <a:t>Allah </a:t>
            </a:r>
            <a:r>
              <a:rPr lang="en-US" altLang="pt-BR" sz="4400" dirty="0" err="1" smtClean="0">
                <a:solidFill>
                  <a:srgbClr val="000000"/>
                </a:solidFill>
                <a:latin typeface="Book Antiqua" panose="02040602050305030304" pitchFamily="18" charset="0"/>
              </a:rPr>
              <a:t>hislerimizi</a:t>
            </a:r>
            <a:r>
              <a:rPr lang="en-US" altLang="pt-BR" sz="4400" dirty="0" smtClean="0">
                <a:solidFill>
                  <a:srgbClr val="000000"/>
                </a:solidFill>
                <a:latin typeface="Book Antiqua" panose="02040602050305030304" pitchFamily="18" charset="0"/>
              </a:rPr>
              <a:t>, </a:t>
            </a:r>
            <a:r>
              <a:rPr lang="en-US" altLang="pt-BR" sz="4400" dirty="0" err="1" smtClean="0">
                <a:solidFill>
                  <a:srgbClr val="000000"/>
                </a:solidFill>
                <a:latin typeface="Book Antiqua" panose="02040602050305030304" pitchFamily="18" charset="0"/>
              </a:rPr>
              <a:t>umutlarımızı</a:t>
            </a:r>
            <a:r>
              <a:rPr lang="en-US" altLang="pt-BR" sz="4400" dirty="0" smtClean="0">
                <a:solidFill>
                  <a:srgbClr val="000000"/>
                </a:solidFill>
                <a:latin typeface="Book Antiqua" panose="02040602050305030304" pitchFamily="18" charset="0"/>
              </a:rPr>
              <a:t>, </a:t>
            </a:r>
            <a:r>
              <a:rPr lang="en-US" altLang="pt-BR" sz="4400" dirty="0" err="1" smtClean="0">
                <a:solidFill>
                  <a:srgbClr val="000000"/>
                </a:solidFill>
                <a:latin typeface="Book Antiqua" panose="02040602050305030304" pitchFamily="18" charset="0"/>
              </a:rPr>
              <a:t>korkularımızı</a:t>
            </a:r>
            <a:r>
              <a:rPr lang="en-US" altLang="pt-BR" sz="4400" dirty="0" smtClean="0">
                <a:solidFill>
                  <a:srgbClr val="000000"/>
                </a:solidFill>
                <a:latin typeface="Book Antiqua" panose="02040602050305030304" pitchFamily="18" charset="0"/>
              </a:rPr>
              <a:t> </a:t>
            </a:r>
            <a:r>
              <a:rPr lang="en-US" altLang="pt-BR" sz="4400" dirty="0" err="1" smtClean="0">
                <a:solidFill>
                  <a:srgbClr val="000000"/>
                </a:solidFill>
                <a:latin typeface="Book Antiqua" panose="02040602050305030304" pitchFamily="18" charset="0"/>
              </a:rPr>
              <a:t>ve</a:t>
            </a:r>
            <a:r>
              <a:rPr lang="en-US" altLang="pt-BR" sz="4400" dirty="0" smtClean="0">
                <a:solidFill>
                  <a:srgbClr val="000000"/>
                </a:solidFill>
                <a:latin typeface="Book Antiqua" panose="02040602050305030304" pitchFamily="18" charset="0"/>
              </a:rPr>
              <a:t> </a:t>
            </a:r>
            <a:r>
              <a:rPr lang="en-US" altLang="pt-BR" sz="4400" dirty="0" err="1" smtClean="0">
                <a:solidFill>
                  <a:srgbClr val="000000"/>
                </a:solidFill>
                <a:latin typeface="Book Antiqua" panose="02040602050305030304" pitchFamily="18" charset="0"/>
              </a:rPr>
              <a:t>tüm</a:t>
            </a:r>
            <a:r>
              <a:rPr lang="en-US" altLang="pt-BR" sz="4400" dirty="0" smtClean="0">
                <a:solidFill>
                  <a:srgbClr val="000000"/>
                </a:solidFill>
                <a:latin typeface="Book Antiqua" panose="02040602050305030304" pitchFamily="18" charset="0"/>
              </a:rPr>
              <a:t> </a:t>
            </a:r>
            <a:r>
              <a:rPr lang="en-US" altLang="pt-BR" sz="4400" dirty="0" err="1" smtClean="0">
                <a:solidFill>
                  <a:srgbClr val="000000"/>
                </a:solidFill>
                <a:latin typeface="Book Antiqua" panose="02040602050305030304" pitchFamily="18" charset="0"/>
              </a:rPr>
              <a:t>ihtiyaçlarımızı</a:t>
            </a:r>
            <a:r>
              <a:rPr lang="en-US" altLang="pt-BR" sz="4400" dirty="0" smtClean="0">
                <a:solidFill>
                  <a:srgbClr val="000000"/>
                </a:solidFill>
                <a:latin typeface="Book Antiqua" panose="02040602050305030304" pitchFamily="18" charset="0"/>
              </a:rPr>
              <a:t> </a:t>
            </a:r>
            <a:r>
              <a:rPr lang="en-US" sz="4400" b="1" i="1" dirty="0" err="1" smtClean="0">
                <a:solidFill>
                  <a:srgbClr val="996633"/>
                </a:solidFill>
                <a:latin typeface="Book Antiqua" charset="0"/>
                <a:ea typeface="ＭＳ Ｐゴシック" charset="0"/>
              </a:rPr>
              <a:t>anlar</a:t>
            </a:r>
            <a:r>
              <a:rPr lang="en-US" altLang="pt-BR" sz="4400" dirty="0" smtClean="0">
                <a:solidFill>
                  <a:srgbClr val="000000"/>
                </a:solidFill>
                <a:latin typeface="Book Antiqua" panose="02040602050305030304" pitchFamily="18" charset="0"/>
              </a:rPr>
              <a:t>.</a:t>
            </a:r>
            <a:endParaRPr lang="en-US" altLang="pt-BR" sz="4400" dirty="0">
              <a:solidFill>
                <a:srgbClr val="000000"/>
              </a:solidFill>
              <a:latin typeface="Book Antiqua" panose="02040602050305030304" pitchFamily="18" charset="0"/>
            </a:endParaRPr>
          </a:p>
          <a:p>
            <a:pPr algn="ctr" eaLnBrk="1" hangingPunct="1">
              <a:spcBef>
                <a:spcPct val="0"/>
              </a:spcBef>
              <a:buFontTx/>
              <a:buNone/>
            </a:pPr>
            <a:endParaRPr lang="en-US" altLang="pt-BR" sz="4400" dirty="0">
              <a:solidFill>
                <a:srgbClr val="000000"/>
              </a:solidFill>
              <a:latin typeface="Book Antiqua" panose="02040602050305030304" pitchFamily="18" charset="0"/>
            </a:endParaRPr>
          </a:p>
        </p:txBody>
      </p:sp>
      <p:sp>
        <p:nvSpPr>
          <p:cNvPr id="2" name="Rectangle 1"/>
          <p:cNvSpPr/>
          <p:nvPr/>
        </p:nvSpPr>
        <p:spPr>
          <a:xfrm>
            <a:off x="2743200" y="990600"/>
            <a:ext cx="4089227" cy="830997"/>
          </a:xfrm>
          <a:prstGeom prst="rect">
            <a:avLst/>
          </a:prstGeom>
        </p:spPr>
        <p:txBody>
          <a:bodyPr wrap="none">
            <a:spAutoFit/>
          </a:bodyPr>
          <a:lstStyle/>
          <a:p>
            <a:pPr eaLnBrk="1" hangingPunct="1">
              <a:defRPr/>
            </a:pPr>
            <a:r>
              <a:rPr lang="en-US" sz="4800" b="1" i="1" dirty="0">
                <a:solidFill>
                  <a:schemeClr val="accent5">
                    <a:lumMod val="10000"/>
                  </a:schemeClr>
                </a:solidFill>
                <a:latin typeface="Book Antiqua" charset="0"/>
                <a:ea typeface="ＭＳ Ｐゴシック" charset="0"/>
              </a:rPr>
              <a:t>1. </a:t>
            </a:r>
            <a:r>
              <a:rPr lang="en-US" sz="4800" b="1" i="1" dirty="0" smtClean="0">
                <a:solidFill>
                  <a:schemeClr val="accent5">
                    <a:lumMod val="10000"/>
                  </a:schemeClr>
                </a:solidFill>
                <a:latin typeface="Book Antiqua" charset="0"/>
                <a:ea typeface="ＭＳ Ｐゴシック" charset="0"/>
              </a:rPr>
              <a:t>Allah </a:t>
            </a:r>
            <a:r>
              <a:rPr lang="en-US" sz="4800" b="1" i="1" dirty="0" err="1" smtClean="0">
                <a:solidFill>
                  <a:srgbClr val="996633"/>
                </a:solidFill>
                <a:latin typeface="Book Antiqua" charset="0"/>
                <a:ea typeface="ＭＳ Ｐゴシック" charset="0"/>
              </a:rPr>
              <a:t>anlar</a:t>
            </a:r>
            <a:r>
              <a:rPr lang="en-US" sz="4800" b="1" i="1" dirty="0" smtClean="0">
                <a:solidFill>
                  <a:srgbClr val="996633"/>
                </a:solidFill>
                <a:latin typeface="Book Antiqua" charset="0"/>
                <a:ea typeface="ＭＳ Ｐゴシック" charset="0"/>
              </a:rPr>
              <a:t> </a:t>
            </a:r>
            <a:endParaRPr lang="en-US" sz="4800" dirty="0">
              <a:solidFill>
                <a:srgbClr val="996633"/>
              </a:solidFill>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1746" name="Rectangle 3"/>
          <p:cNvSpPr>
            <a:spLocks noGrp="1" noChangeArrowheads="1"/>
          </p:cNvSpPr>
          <p:nvPr>
            <p:ph idx="1"/>
          </p:nvPr>
        </p:nvSpPr>
        <p:spPr>
          <a:xfrm>
            <a:off x="152400" y="2133600"/>
            <a:ext cx="8534400" cy="4525963"/>
          </a:xfrm>
        </p:spPr>
        <p:txBody>
          <a:bodyPr/>
          <a:lstStyle/>
          <a:p>
            <a:pPr marL="533400" indent="-533400" algn="ctr" eaLnBrk="1" hangingPunct="1">
              <a:lnSpc>
                <a:spcPct val="120000"/>
              </a:lnSpc>
              <a:buFontTx/>
              <a:buNone/>
            </a:pPr>
            <a:r>
              <a:rPr lang="en-US" altLang="pt-BR" sz="1400" b="1" dirty="0" smtClean="0">
                <a:solidFill>
                  <a:srgbClr val="000000"/>
                </a:solidFill>
                <a:latin typeface="Book Antiqua" panose="02040602050305030304" pitchFamily="18" charset="0"/>
              </a:rPr>
              <a:t>	 </a:t>
            </a:r>
            <a:r>
              <a:rPr lang="en-US" altLang="pt-BR" sz="2400" dirty="0">
                <a:solidFill>
                  <a:srgbClr val="000000"/>
                </a:solidFill>
                <a:latin typeface="Book Antiqua" panose="02040602050305030304" pitchFamily="18" charset="0"/>
              </a:rPr>
              <a:t>"</a:t>
            </a:r>
            <a:r>
              <a:rPr lang="en-US" altLang="pt-BR" sz="2400" dirty="0" err="1">
                <a:solidFill>
                  <a:srgbClr val="000000"/>
                </a:solidFill>
                <a:latin typeface="Book Antiqua" panose="02040602050305030304" pitchFamily="18" charset="0"/>
              </a:rPr>
              <a:t>Bizim</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üzüntülerimizden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dolayı</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Tanrı’nın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içi</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burkulur</a:t>
            </a:r>
            <a:r>
              <a:rPr lang="en-US" altLang="pt-BR" sz="2400" dirty="0">
                <a:solidFill>
                  <a:srgbClr val="000000"/>
                </a:solidFill>
                <a:latin typeface="Book Antiqua" panose="02040602050305030304" pitchFamily="18" charset="0"/>
              </a:rPr>
              <a:t> ve </a:t>
            </a:r>
            <a:r>
              <a:rPr lang="en-US" altLang="pt-BR" sz="2400" dirty="0" err="1">
                <a:solidFill>
                  <a:srgbClr val="000000"/>
                </a:solidFill>
                <a:latin typeface="Book Antiqua" panose="02040602050305030304" pitchFamily="18" charset="0"/>
              </a:rPr>
              <a:t>bizden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onları</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Kendisine</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getirmemizi</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ister</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Bize</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sorun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olan</a:t>
            </a:r>
            <a:r>
              <a:rPr lang="en-US" altLang="pt-BR" sz="2400" dirty="0">
                <a:solidFill>
                  <a:srgbClr val="000000"/>
                </a:solidFill>
                <a:latin typeface="Book Antiqua" panose="02040602050305030304" pitchFamily="18" charset="0"/>
              </a:rPr>
              <a:t> her </a:t>
            </a:r>
            <a:r>
              <a:rPr lang="en-US" altLang="pt-BR" sz="2400" dirty="0" err="1">
                <a:solidFill>
                  <a:srgbClr val="000000"/>
                </a:solidFill>
                <a:latin typeface="Book Antiqua" panose="02040602050305030304" pitchFamily="18" charset="0"/>
              </a:rPr>
              <a:t>şeyi</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Tanrı’ya</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getirebiliriz</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Hiçbir</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şey</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O’nun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için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yük</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olmaz</a:t>
            </a:r>
            <a:r>
              <a:rPr lang="en-US" altLang="pt-BR" sz="2400" dirty="0">
                <a:solidFill>
                  <a:srgbClr val="000000"/>
                </a:solidFill>
                <a:latin typeface="Book Antiqua" panose="02040602050305030304" pitchFamily="18" charset="0"/>
              </a:rPr>
              <a:t>, O </a:t>
            </a:r>
            <a:r>
              <a:rPr lang="en-US" altLang="pt-BR" sz="2400" dirty="0" err="1">
                <a:solidFill>
                  <a:srgbClr val="000000"/>
                </a:solidFill>
                <a:latin typeface="Book Antiqua" panose="02040602050305030304" pitchFamily="18" charset="0"/>
              </a:rPr>
              <a:t>tüm</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evreni</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yönetendir</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Başımıza</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gelen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hiçbir</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şey</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O’nun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dikkatinden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kaçacak</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kadar</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küçük</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değildir</a:t>
            </a:r>
            <a:r>
              <a:rPr lang="en-US" altLang="pt-BR" sz="2400" dirty="0">
                <a:solidFill>
                  <a:srgbClr val="000000"/>
                </a:solidFill>
                <a:latin typeface="Book Antiqua" panose="02040602050305030304" pitchFamily="18" charset="0"/>
              </a:rPr>
              <a:t>. </a:t>
            </a:r>
            <a:r>
              <a:rPr lang="en-US" altLang="pt-BR" sz="2400" dirty="0" err="1" smtClean="0">
                <a:solidFill>
                  <a:srgbClr val="000000"/>
                </a:solidFill>
                <a:latin typeface="Book Antiqua" panose="02040602050305030304" pitchFamily="18" charset="0"/>
              </a:rPr>
              <a:t>Hayatımızdaki</a:t>
            </a:r>
            <a:r>
              <a:rPr lang="en-US" altLang="pt-BR" sz="2400" dirty="0" smtClean="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hiçbir</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şey</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O’nun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anlayamayacağı</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kadar</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karanlık</a:t>
            </a:r>
            <a:r>
              <a:rPr lang="en-US" altLang="pt-BR" sz="2400" dirty="0">
                <a:solidFill>
                  <a:srgbClr val="000000"/>
                </a:solidFill>
                <a:latin typeface="Book Antiqua" panose="02040602050305030304" pitchFamily="18" charset="0"/>
              </a:rPr>
              <a:t> ve </a:t>
            </a:r>
            <a:r>
              <a:rPr lang="en-US" altLang="pt-BR" sz="2400" dirty="0" err="1" smtClean="0">
                <a:solidFill>
                  <a:srgbClr val="000000"/>
                </a:solidFill>
                <a:latin typeface="Book Antiqua" panose="02040602050305030304" pitchFamily="18" charset="0"/>
              </a:rPr>
              <a:t>üzücü</a:t>
            </a:r>
            <a:r>
              <a:rPr lang="en-US" altLang="pt-BR" sz="2400" dirty="0" smtClean="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olamaz</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Hiçbir</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sorun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O’nun</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çözemeyeceği</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kadar</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karmaşık</a:t>
            </a:r>
            <a:r>
              <a:rPr lang="en-US" altLang="pt-BR" sz="2400" dirty="0">
                <a:solidFill>
                  <a:srgbClr val="000000"/>
                </a:solidFill>
                <a:latin typeface="Book Antiqua" panose="02040602050305030304" pitchFamily="18" charset="0"/>
              </a:rPr>
              <a:t> </a:t>
            </a:r>
            <a:r>
              <a:rPr lang="en-US" altLang="pt-BR" sz="2400" dirty="0" err="1">
                <a:solidFill>
                  <a:srgbClr val="000000"/>
                </a:solidFill>
                <a:latin typeface="Book Antiqua" panose="02040602050305030304" pitchFamily="18" charset="0"/>
              </a:rPr>
              <a:t>değildir</a:t>
            </a:r>
            <a:r>
              <a:rPr lang="en-US" altLang="pt-BR" sz="2400" dirty="0">
                <a:solidFill>
                  <a:srgbClr val="000000"/>
                </a:solidFill>
                <a:latin typeface="Book Antiqua" panose="02040602050305030304" pitchFamily="18" charset="0"/>
              </a:rPr>
              <a:t>." </a:t>
            </a:r>
            <a:endParaRPr lang="en-US" altLang="pt-BR" sz="2400" dirty="0" smtClean="0">
              <a:solidFill>
                <a:srgbClr val="000000"/>
              </a:solidFill>
              <a:latin typeface="Book Antiqua" panose="02040602050305030304" pitchFamily="18" charset="0"/>
            </a:endParaRPr>
          </a:p>
          <a:p>
            <a:pPr marL="533400" indent="-533400" algn="ctr" eaLnBrk="1" hangingPunct="1">
              <a:lnSpc>
                <a:spcPct val="120000"/>
              </a:lnSpc>
              <a:buFontTx/>
              <a:buNone/>
            </a:pPr>
            <a:r>
              <a:rPr lang="en-US" altLang="pt-BR" sz="2400" dirty="0" smtClean="0">
                <a:solidFill>
                  <a:srgbClr val="000000"/>
                </a:solidFill>
                <a:latin typeface="Book Antiqua" panose="02040602050305030304" pitchFamily="18" charset="0"/>
              </a:rPr>
              <a:t>      </a:t>
            </a:r>
            <a:r>
              <a:rPr lang="tr-TR" altLang="pt-BR" sz="2000" i="1" dirty="0" smtClean="0">
                <a:solidFill>
                  <a:srgbClr val="000000"/>
                </a:solidFill>
                <a:latin typeface="Book Antiqua" panose="02040602050305030304" pitchFamily="18" charset="0"/>
              </a:rPr>
              <a:t>Hakikat Yolu ve Hayatımız</a:t>
            </a:r>
            <a:r>
              <a:rPr lang="en-US" altLang="pt-BR" sz="2000" dirty="0" smtClean="0">
                <a:solidFill>
                  <a:srgbClr val="000000"/>
                </a:solidFill>
                <a:latin typeface="Book Antiqua" panose="02040602050305030304" pitchFamily="18" charset="0"/>
              </a:rPr>
              <a:t>, </a:t>
            </a:r>
            <a:r>
              <a:rPr lang="tr-TR" altLang="pt-BR" sz="2000" dirty="0" smtClean="0">
                <a:solidFill>
                  <a:srgbClr val="000000"/>
                </a:solidFill>
                <a:latin typeface="Book Antiqua" panose="02040602050305030304" pitchFamily="18" charset="0"/>
              </a:rPr>
              <a:t>S</a:t>
            </a:r>
            <a:r>
              <a:rPr lang="en-US" altLang="pt-BR" sz="2000" dirty="0" smtClean="0">
                <a:solidFill>
                  <a:srgbClr val="000000"/>
                </a:solidFill>
                <a:latin typeface="Book Antiqua" panose="02040602050305030304" pitchFamily="18" charset="0"/>
              </a:rPr>
              <a:t>. </a:t>
            </a:r>
            <a:r>
              <a:rPr lang="tr-TR" altLang="pt-BR" sz="2000" dirty="0" smtClean="0">
                <a:solidFill>
                  <a:srgbClr val="000000"/>
                </a:solidFill>
                <a:latin typeface="Book Antiqua" panose="02040602050305030304" pitchFamily="18" charset="0"/>
              </a:rPr>
              <a:t>75</a:t>
            </a:r>
            <a:endParaRPr lang="en-US" altLang="pt-BR" sz="2000" dirty="0" smtClean="0">
              <a:solidFill>
                <a:srgbClr val="000000"/>
              </a:solidFill>
              <a:latin typeface="Book Antiqua" panose="0204060205030503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2770" name="Text Box 5"/>
          <p:cNvSpPr txBox="1">
            <a:spLocks noChangeArrowheads="1"/>
          </p:cNvSpPr>
          <p:nvPr/>
        </p:nvSpPr>
        <p:spPr bwMode="auto">
          <a:xfrm>
            <a:off x="838200" y="2667000"/>
            <a:ext cx="7620000" cy="293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en-US" altLang="pt-BR" sz="4400" b="1" i="1" dirty="0">
                <a:solidFill>
                  <a:srgbClr val="996633"/>
                </a:solidFill>
                <a:latin typeface="Book Antiqua" panose="02040602050305030304" pitchFamily="18" charset="0"/>
              </a:rPr>
              <a:t> </a:t>
            </a:r>
            <a:r>
              <a:rPr lang="en-US" altLang="pt-BR" sz="4400" b="1" i="1" dirty="0" smtClean="0">
                <a:solidFill>
                  <a:srgbClr val="996633"/>
                </a:solidFill>
                <a:latin typeface="Book Antiqua" panose="02040602050305030304" pitchFamily="18" charset="0"/>
              </a:rPr>
              <a:t>Allah </a:t>
            </a:r>
            <a:r>
              <a:rPr lang="en-US" altLang="pt-BR" sz="4400" b="1" i="1" dirty="0" err="1">
                <a:solidFill>
                  <a:srgbClr val="996633"/>
                </a:solidFill>
                <a:latin typeface="Book Antiqua" panose="02040602050305030304" pitchFamily="18" charset="0"/>
              </a:rPr>
              <a:t>tüm</a:t>
            </a:r>
            <a:r>
              <a:rPr lang="en-US" altLang="pt-BR" sz="4400" b="1" i="1" dirty="0">
                <a:solidFill>
                  <a:srgbClr val="996633"/>
                </a:solidFill>
                <a:latin typeface="Book Antiqua" panose="02040602050305030304" pitchFamily="18" charset="0"/>
              </a:rPr>
              <a:t> </a:t>
            </a:r>
            <a:r>
              <a:rPr lang="en-US" altLang="pt-BR" sz="4400" b="1" i="1" dirty="0" err="1">
                <a:solidFill>
                  <a:srgbClr val="996633"/>
                </a:solidFill>
                <a:latin typeface="Book Antiqua" panose="02040602050305030304" pitchFamily="18" charset="0"/>
              </a:rPr>
              <a:t>ihtiyaçlarımızı</a:t>
            </a:r>
            <a:r>
              <a:rPr lang="en-US" altLang="pt-BR" sz="4400" b="1" i="1" dirty="0">
                <a:solidFill>
                  <a:srgbClr val="996633"/>
                </a:solidFill>
                <a:latin typeface="Book Antiqua" panose="02040602050305030304" pitchFamily="18" charset="0"/>
              </a:rPr>
              <a:t> </a:t>
            </a:r>
          </a:p>
          <a:p>
            <a:pPr algn="ctr" eaLnBrk="1" hangingPunct="1">
              <a:spcBef>
                <a:spcPct val="20000"/>
              </a:spcBef>
            </a:pPr>
            <a:r>
              <a:rPr lang="en-US" altLang="pt-BR" sz="4400" b="1" i="1" dirty="0" err="1">
                <a:solidFill>
                  <a:srgbClr val="996633"/>
                </a:solidFill>
                <a:latin typeface="Book Antiqua" panose="02040602050305030304" pitchFamily="18" charset="0"/>
              </a:rPr>
              <a:t>karşılamak</a:t>
            </a:r>
            <a:r>
              <a:rPr lang="en-US" altLang="pt-BR" sz="4400" b="1" i="1" dirty="0">
                <a:solidFill>
                  <a:srgbClr val="996633"/>
                </a:solidFill>
                <a:latin typeface="Book Antiqua" panose="02040602050305030304" pitchFamily="18" charset="0"/>
              </a:rPr>
              <a:t> </a:t>
            </a:r>
            <a:r>
              <a:rPr lang="en-US" altLang="pt-BR" sz="4400" b="1" i="1" dirty="0" err="1">
                <a:solidFill>
                  <a:srgbClr val="996633"/>
                </a:solidFill>
                <a:latin typeface="Book Antiqua" panose="02040602050305030304" pitchFamily="18" charset="0"/>
              </a:rPr>
              <a:t>ister</a:t>
            </a:r>
            <a:r>
              <a:rPr lang="en-US" altLang="pt-BR" sz="4400" b="1" i="1" dirty="0" smtClean="0">
                <a:solidFill>
                  <a:srgbClr val="996633"/>
                </a:solidFill>
                <a:latin typeface="Book Antiqua" panose="02040602050305030304" pitchFamily="18" charset="0"/>
              </a:rPr>
              <a:t>:</a:t>
            </a:r>
            <a:r>
              <a:rPr lang="tr-TR" altLang="pt-BR" sz="4400" b="1" i="1" dirty="0" smtClean="0">
                <a:solidFill>
                  <a:srgbClr val="996633"/>
                </a:solidFill>
                <a:latin typeface="Book Antiqua" panose="02040602050305030304" pitchFamily="18" charset="0"/>
              </a:rPr>
              <a:t> </a:t>
            </a:r>
            <a:r>
              <a:rPr lang="tr-TR" altLang="pt-BR" sz="4400" dirty="0" smtClean="0">
                <a:latin typeface="Book Antiqua" panose="02040602050305030304" pitchFamily="18" charset="0"/>
              </a:rPr>
              <a:t>fiziksel, zihinsel, duygusal, sosyal ve ruhsal.</a:t>
            </a:r>
            <a:endParaRPr lang="en-US" altLang="pt-BR" sz="4400" dirty="0">
              <a:latin typeface="Book Antiqua" panose="02040602050305030304" pitchFamily="18" charset="0"/>
            </a:endParaRPr>
          </a:p>
        </p:txBody>
      </p:sp>
      <p:sp>
        <p:nvSpPr>
          <p:cNvPr id="32771" name="Rectangle 1"/>
          <p:cNvSpPr>
            <a:spLocks noChangeArrowheads="1"/>
          </p:cNvSpPr>
          <p:nvPr/>
        </p:nvSpPr>
        <p:spPr bwMode="auto">
          <a:xfrm>
            <a:off x="946683" y="304800"/>
            <a:ext cx="7409400" cy="1581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buFontTx/>
              <a:buNone/>
            </a:pPr>
            <a:r>
              <a:rPr lang="en-US" altLang="pt-BR" sz="4400" b="1" i="1" dirty="0">
                <a:solidFill>
                  <a:srgbClr val="0E1E20"/>
                </a:solidFill>
                <a:latin typeface="Book Antiqua" panose="02040602050305030304" pitchFamily="18" charset="0"/>
              </a:rPr>
              <a:t>2. </a:t>
            </a:r>
            <a:r>
              <a:rPr lang="tr-TR" altLang="pt-BR" sz="4400" b="1" i="1" dirty="0" smtClean="0">
                <a:solidFill>
                  <a:srgbClr val="0E1E20"/>
                </a:solidFill>
                <a:latin typeface="Book Antiqua" panose="02040602050305030304" pitchFamily="18" charset="0"/>
              </a:rPr>
              <a:t>Allah</a:t>
            </a:r>
            <a:r>
              <a:rPr lang="en-US" altLang="pt-BR" sz="4400" b="1" i="1" dirty="0" smtClean="0">
                <a:solidFill>
                  <a:srgbClr val="0E1E20"/>
                </a:solidFill>
                <a:latin typeface="Book Antiqua" panose="02040602050305030304" pitchFamily="18" charset="0"/>
              </a:rPr>
              <a:t> </a:t>
            </a:r>
            <a:r>
              <a:rPr lang="tr-TR" altLang="pt-BR" sz="4400" b="1" i="1" dirty="0" smtClean="0">
                <a:solidFill>
                  <a:srgbClr val="996633"/>
                </a:solidFill>
                <a:latin typeface="Book Antiqua" panose="02040602050305030304" pitchFamily="18" charset="0"/>
              </a:rPr>
              <a:t>tüm ihtiyaçlarımızı </a:t>
            </a:r>
          </a:p>
          <a:p>
            <a:pPr algn="ctr" eaLnBrk="1" hangingPunct="1">
              <a:buFontTx/>
              <a:buNone/>
            </a:pPr>
            <a:r>
              <a:rPr lang="tr-TR" altLang="pt-BR" sz="4400" b="1" i="1" dirty="0" smtClean="0">
                <a:solidFill>
                  <a:srgbClr val="996633"/>
                </a:solidFill>
                <a:latin typeface="Book Antiqua" panose="02040602050305030304" pitchFamily="18" charset="0"/>
              </a:rPr>
              <a:t>karşılamak ister</a:t>
            </a:r>
            <a:r>
              <a:rPr lang="en-US" altLang="pt-BR" sz="4400" dirty="0" smtClean="0">
                <a:solidFill>
                  <a:srgbClr val="996633"/>
                </a:solidFill>
                <a:latin typeface="Book Antiqua" panose="02040602050305030304" pitchFamily="18" charset="0"/>
              </a:rPr>
              <a:t>: </a:t>
            </a:r>
            <a:endParaRPr lang="en-US" altLang="pt-BR" sz="4400" dirty="0">
              <a:solidFill>
                <a:srgbClr val="996633"/>
              </a:solidFill>
              <a:latin typeface="Book Antiqua" panose="0204060205030503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3794" name="Text Box 5"/>
          <p:cNvSpPr txBox="1">
            <a:spLocks noChangeArrowheads="1"/>
          </p:cNvSpPr>
          <p:nvPr/>
        </p:nvSpPr>
        <p:spPr bwMode="auto">
          <a:xfrm>
            <a:off x="1371600" y="2617787"/>
            <a:ext cx="66294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en-US" altLang="pt-BR" sz="4400" b="1" i="1" dirty="0" err="1" smtClean="0">
                <a:solidFill>
                  <a:srgbClr val="996633"/>
                </a:solidFill>
                <a:latin typeface="Book Antiqua" panose="02040602050305030304" pitchFamily="18" charset="0"/>
              </a:rPr>
              <a:t>Allah’ın</a:t>
            </a:r>
            <a:r>
              <a:rPr lang="en-US" altLang="pt-BR" sz="4400" b="1" i="1" dirty="0" smtClean="0">
                <a:solidFill>
                  <a:srgbClr val="996633"/>
                </a:solidFill>
                <a:latin typeface="Book Antiqua" panose="02040602050305030304" pitchFamily="18" charset="0"/>
              </a:rPr>
              <a:t> </a:t>
            </a:r>
            <a:r>
              <a:rPr lang="en-US" altLang="pt-BR" sz="4400" b="1" i="1" dirty="0">
                <a:solidFill>
                  <a:srgbClr val="996633"/>
                </a:solidFill>
                <a:latin typeface="Book Antiqua" panose="02040602050305030304" pitchFamily="18" charset="0"/>
              </a:rPr>
              <a:t>Söz’ü </a:t>
            </a:r>
            <a:r>
              <a:rPr lang="en-US" altLang="pt-BR" sz="4400" b="1" i="1" dirty="0" err="1" smtClean="0">
                <a:solidFill>
                  <a:srgbClr val="996633"/>
                </a:solidFill>
                <a:latin typeface="Book Antiqua" panose="02040602050305030304" pitchFamily="18" charset="0"/>
              </a:rPr>
              <a:t>güvenilirdir</a:t>
            </a:r>
            <a:r>
              <a:rPr lang="en-US" altLang="pt-BR" sz="4400" b="1" i="1" dirty="0" smtClean="0">
                <a:solidFill>
                  <a:srgbClr val="996633"/>
                </a:solidFill>
                <a:latin typeface="Book Antiqua" panose="02040602050305030304" pitchFamily="18" charset="0"/>
              </a:rPr>
              <a:t>.</a:t>
            </a:r>
            <a:r>
              <a:rPr lang="tr-TR" altLang="pt-BR" sz="4400" b="1" i="1" dirty="0" smtClean="0">
                <a:solidFill>
                  <a:srgbClr val="996633"/>
                </a:solidFill>
                <a:latin typeface="Book Antiqua" panose="02040602050305030304" pitchFamily="18" charset="0"/>
              </a:rPr>
              <a:t> </a:t>
            </a:r>
            <a:r>
              <a:rPr lang="tr-TR" altLang="pt-BR" sz="4400" dirty="0" smtClean="0">
                <a:latin typeface="Book Antiqua" panose="02040602050305030304" pitchFamily="18" charset="0"/>
              </a:rPr>
              <a:t>Yapacağını söylediği şeyi yapar. Onun vaatleri kesindir.</a:t>
            </a:r>
            <a:endParaRPr lang="en-US" altLang="pt-BR" sz="4400" dirty="0">
              <a:latin typeface="Book Antiqua" panose="02040602050305030304" pitchFamily="18" charset="0"/>
            </a:endParaRPr>
          </a:p>
        </p:txBody>
      </p:sp>
      <p:sp>
        <p:nvSpPr>
          <p:cNvPr id="33795" name="Rectangle 1"/>
          <p:cNvSpPr>
            <a:spLocks noChangeArrowheads="1"/>
          </p:cNvSpPr>
          <p:nvPr/>
        </p:nvSpPr>
        <p:spPr bwMode="auto">
          <a:xfrm>
            <a:off x="990600" y="609600"/>
            <a:ext cx="77428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en-US" altLang="pt-BR" sz="4400" b="1" i="1" dirty="0">
                <a:solidFill>
                  <a:srgbClr val="0E1E20"/>
                </a:solidFill>
                <a:latin typeface="Book Antiqua" panose="02040602050305030304" pitchFamily="18" charset="0"/>
              </a:rPr>
              <a:t>3. </a:t>
            </a:r>
            <a:r>
              <a:rPr lang="tr-TR" altLang="pt-BR" sz="4400" b="1" i="1" dirty="0" smtClean="0">
                <a:solidFill>
                  <a:srgbClr val="0E1E20"/>
                </a:solidFill>
                <a:latin typeface="Book Antiqua" panose="02040602050305030304" pitchFamily="18" charset="0"/>
              </a:rPr>
              <a:t>Allah’ın Söz’ü </a:t>
            </a:r>
            <a:r>
              <a:rPr lang="tr-TR" altLang="pt-BR" sz="4400" b="1" i="1" dirty="0" smtClean="0">
                <a:solidFill>
                  <a:srgbClr val="996633"/>
                </a:solidFill>
                <a:latin typeface="Book Antiqua" panose="02040602050305030304" pitchFamily="18" charset="0"/>
              </a:rPr>
              <a:t>güvenilirdir</a:t>
            </a:r>
            <a:r>
              <a:rPr lang="en-US" altLang="pt-BR" sz="4400" b="1" i="1" dirty="0" smtClean="0">
                <a:solidFill>
                  <a:srgbClr val="996633"/>
                </a:solidFill>
                <a:latin typeface="Book Antiqua" panose="02040602050305030304" pitchFamily="18" charset="0"/>
              </a:rPr>
              <a:t>.</a:t>
            </a:r>
            <a:r>
              <a:rPr lang="en-US" altLang="pt-BR" sz="4400" b="1" i="1" dirty="0" smtClean="0">
                <a:solidFill>
                  <a:srgbClr val="0E1E20"/>
                </a:solidFill>
                <a:latin typeface="Book Antiqua" panose="02040602050305030304" pitchFamily="18" charset="0"/>
              </a:rPr>
              <a:t> </a:t>
            </a:r>
            <a:endParaRPr lang="en-US" altLang="pt-BR" sz="4400" dirty="0">
              <a:solidFill>
                <a:srgbClr val="0E1E20"/>
              </a:solidFill>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228600" y="2590800"/>
            <a:ext cx="8458200" cy="3078162"/>
          </a:xfrm>
        </p:spPr>
        <p:txBody>
          <a:bodyPr/>
          <a:lstStyle/>
          <a:p>
            <a:pPr algn="ctr" eaLnBrk="1" hangingPunct="1">
              <a:lnSpc>
                <a:spcPct val="140000"/>
              </a:lnSpc>
              <a:buFontTx/>
              <a:buNone/>
              <a:defRPr/>
            </a:pPr>
            <a:r>
              <a:rPr lang="en-US" sz="2800" dirty="0" smtClean="0">
                <a:solidFill>
                  <a:srgbClr val="000000"/>
                </a:solidFill>
                <a:latin typeface="Book Antiqua" charset="0"/>
                <a:ea typeface="+mn-ea"/>
              </a:rPr>
              <a:t>Sara</a:t>
            </a:r>
            <a:r>
              <a:rPr lang="tr-TR" sz="2800" dirty="0" smtClean="0">
                <a:solidFill>
                  <a:srgbClr val="000000"/>
                </a:solidFill>
                <a:latin typeface="Book Antiqua" charset="0"/>
                <a:ea typeface="+mn-ea"/>
              </a:rPr>
              <a:t>’ya ilerlemiş yaşına rağmen bir oğul sahibi olacağı söylendiğinde gülmüştü. Bu imkânsızdı. Fakat Allah ile her şey mümkündür. </a:t>
            </a:r>
            <a:r>
              <a:rPr lang="tr-TR" sz="2800" b="1" i="1" dirty="0" smtClean="0">
                <a:solidFill>
                  <a:srgbClr val="996633"/>
                </a:solidFill>
                <a:latin typeface="Book Antiqua" charset="0"/>
                <a:ea typeface="+mn-ea"/>
              </a:rPr>
              <a:t>O’nun, bizim ihtiyaçlarımızı karşılamak için hiç bilmediğimiz binlerce yolu vardır. </a:t>
            </a:r>
            <a:r>
              <a:rPr lang="tr-TR" sz="2800" dirty="0" smtClean="0">
                <a:solidFill>
                  <a:srgbClr val="000000"/>
                </a:solidFill>
                <a:latin typeface="Book Antiqua" charset="0"/>
                <a:ea typeface="+mn-ea"/>
              </a:rPr>
              <a:t>Eğer O bir şey yapacağını söylerse yapar. O’nun </a:t>
            </a:r>
            <a:r>
              <a:rPr lang="tr-TR" sz="2800" dirty="0" err="1" smtClean="0">
                <a:solidFill>
                  <a:srgbClr val="000000"/>
                </a:solidFill>
                <a:latin typeface="Book Antiqua" charset="0"/>
                <a:ea typeface="+mn-ea"/>
              </a:rPr>
              <a:t>Söz’üne</a:t>
            </a:r>
            <a:r>
              <a:rPr lang="tr-TR" sz="2800" dirty="0" smtClean="0">
                <a:solidFill>
                  <a:srgbClr val="000000"/>
                </a:solidFill>
                <a:latin typeface="Book Antiqua" charset="0"/>
                <a:ea typeface="+mn-ea"/>
              </a:rPr>
              <a:t> güvenebiliriz.</a:t>
            </a:r>
            <a:endParaRPr lang="en-US" sz="2800" dirty="0" smtClean="0">
              <a:solidFill>
                <a:srgbClr val="000000"/>
              </a:solidFill>
              <a:latin typeface="Book Antiqua" charset="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838200" y="3429000"/>
            <a:ext cx="8001000" cy="1143000"/>
          </a:xfrm>
        </p:spPr>
        <p:txBody>
          <a:bodyPr/>
          <a:lstStyle/>
          <a:p>
            <a:pPr eaLnBrk="1" hangingPunct="1">
              <a:defRPr/>
            </a:pPr>
            <a:r>
              <a:rPr lang="en-US" b="1" i="1" dirty="0" smtClean="0">
                <a:solidFill>
                  <a:srgbClr val="996633"/>
                </a:solidFill>
                <a:latin typeface="Book Antiqua" charset="0"/>
                <a:ea typeface="+mj-ea"/>
              </a:rPr>
              <a:t>Allah </a:t>
            </a:r>
            <a:r>
              <a:rPr lang="en-US" b="1" i="1" dirty="0" err="1">
                <a:solidFill>
                  <a:srgbClr val="996633"/>
                </a:solidFill>
                <a:latin typeface="Book Antiqua" charset="0"/>
                <a:ea typeface="+mj-ea"/>
              </a:rPr>
              <a:t>ile</a:t>
            </a:r>
            <a:r>
              <a:rPr lang="en-US" b="1" i="1" dirty="0">
                <a:solidFill>
                  <a:srgbClr val="996633"/>
                </a:solidFill>
                <a:latin typeface="Book Antiqua" charset="0"/>
                <a:ea typeface="+mj-ea"/>
              </a:rPr>
              <a:t> </a:t>
            </a:r>
            <a:r>
              <a:rPr lang="en-US" b="1" i="1" dirty="0" err="1" smtClean="0">
                <a:solidFill>
                  <a:srgbClr val="996633"/>
                </a:solidFill>
                <a:latin typeface="Book Antiqua" charset="0"/>
                <a:ea typeface="+mj-ea"/>
              </a:rPr>
              <a:t>ilişki</a:t>
            </a:r>
            <a:r>
              <a:rPr lang="tr-TR" b="1" i="1" dirty="0" smtClean="0">
                <a:solidFill>
                  <a:srgbClr val="996633"/>
                </a:solidFill>
                <a:latin typeface="Book Antiqua" charset="0"/>
                <a:ea typeface="+mj-ea"/>
              </a:rPr>
              <a:t>,</a:t>
            </a:r>
            <a:r>
              <a:rPr lang="en-US" b="1" i="1" dirty="0" smtClean="0">
                <a:solidFill>
                  <a:srgbClr val="996633"/>
                </a:solidFill>
                <a:latin typeface="Book Antiqua" charset="0"/>
                <a:ea typeface="+mj-ea"/>
              </a:rPr>
              <a:t> </a:t>
            </a:r>
            <a:r>
              <a:rPr lang="en-US" b="1" i="1" dirty="0" err="1">
                <a:solidFill>
                  <a:srgbClr val="996633"/>
                </a:solidFill>
                <a:latin typeface="Book Antiqua" charset="0"/>
                <a:ea typeface="+mj-ea"/>
              </a:rPr>
              <a:t>değiştirir</a:t>
            </a:r>
            <a:r>
              <a:rPr lang="en-US" b="1" i="1" dirty="0" smtClean="0">
                <a:solidFill>
                  <a:srgbClr val="996633"/>
                </a:solidFill>
                <a:latin typeface="Book Antiqua" charset="0"/>
                <a:ea typeface="+mj-ea"/>
              </a:rPr>
              <a:t>:</a:t>
            </a:r>
            <a:r>
              <a:rPr lang="tr-TR" b="1" i="1" dirty="0" smtClean="0">
                <a:solidFill>
                  <a:srgbClr val="996633"/>
                </a:solidFill>
                <a:latin typeface="Book Antiqua" charset="0"/>
                <a:ea typeface="+mj-ea"/>
              </a:rPr>
              <a:t> </a:t>
            </a:r>
            <a:r>
              <a:rPr lang="en-US" dirty="0" smtClean="0">
                <a:solidFill>
                  <a:srgbClr val="000000"/>
                </a:solidFill>
                <a:latin typeface="Book Antiqua" charset="0"/>
                <a:ea typeface="+mj-ea"/>
              </a:rPr>
              <a:t> </a:t>
            </a:r>
            <a:r>
              <a:rPr lang="tr-TR" dirty="0" smtClean="0">
                <a:solidFill>
                  <a:srgbClr val="000000"/>
                </a:solidFill>
                <a:latin typeface="Book Antiqua" charset="0"/>
                <a:ea typeface="+mj-ea"/>
              </a:rPr>
              <a:t>yaşamımızı, görünüşümüzü, geleceğimizi, durumumuzu ve duygularımızı.</a:t>
            </a:r>
            <a:endParaRPr lang="en-US" dirty="0" smtClean="0">
              <a:solidFill>
                <a:srgbClr val="000000"/>
              </a:solidFill>
              <a:latin typeface="Book Antiqua" charset="0"/>
              <a:ea typeface="+mj-ea"/>
            </a:endParaRPr>
          </a:p>
        </p:txBody>
      </p:sp>
      <p:sp>
        <p:nvSpPr>
          <p:cNvPr id="35843" name="Rectangle 1"/>
          <p:cNvSpPr>
            <a:spLocks noChangeArrowheads="1"/>
          </p:cNvSpPr>
          <p:nvPr/>
        </p:nvSpPr>
        <p:spPr bwMode="auto">
          <a:xfrm>
            <a:off x="1447800" y="533400"/>
            <a:ext cx="70866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r>
              <a:rPr lang="en-US" altLang="pt-BR" sz="4400" b="1" i="1" dirty="0">
                <a:solidFill>
                  <a:srgbClr val="0E1E20"/>
                </a:solidFill>
                <a:latin typeface="Book Antiqua" panose="02040602050305030304" pitchFamily="18" charset="0"/>
              </a:rPr>
              <a:t>4. </a:t>
            </a:r>
            <a:r>
              <a:rPr lang="tr-TR" altLang="pt-BR" sz="4400" b="1" i="1" dirty="0" smtClean="0">
                <a:solidFill>
                  <a:srgbClr val="0E1E20"/>
                </a:solidFill>
                <a:latin typeface="Book Antiqua" panose="02040602050305030304" pitchFamily="18" charset="0"/>
              </a:rPr>
              <a:t>Allah ile ilişki, </a:t>
            </a:r>
            <a:r>
              <a:rPr lang="tr-TR" altLang="pt-BR" sz="4400" b="1" i="1" dirty="0" smtClean="0">
                <a:solidFill>
                  <a:srgbClr val="996633"/>
                </a:solidFill>
                <a:latin typeface="Book Antiqua" panose="02040602050305030304" pitchFamily="18" charset="0"/>
              </a:rPr>
              <a:t>değiştirir</a:t>
            </a:r>
            <a:r>
              <a:rPr lang="en-US" altLang="pt-BR" sz="4400" b="1" i="1" dirty="0" smtClean="0">
                <a:solidFill>
                  <a:srgbClr val="996633"/>
                </a:solidFill>
                <a:latin typeface="Book Antiqua" panose="02040602050305030304" pitchFamily="18" charset="0"/>
              </a:rPr>
              <a:t>:</a:t>
            </a:r>
            <a:r>
              <a:rPr lang="en-US" altLang="pt-BR" sz="4400" dirty="0" smtClean="0">
                <a:solidFill>
                  <a:srgbClr val="996633"/>
                </a:solidFill>
                <a:latin typeface="Book Antiqua" panose="02040602050305030304" pitchFamily="18" charset="0"/>
              </a:rPr>
              <a:t> </a:t>
            </a:r>
            <a:endParaRPr lang="en-US" altLang="pt-BR" sz="4400" dirty="0">
              <a:solidFill>
                <a:srgbClr val="996633"/>
              </a:solidFill>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304800" y="990600"/>
            <a:ext cx="8610600" cy="4525963"/>
          </a:xfrm>
        </p:spPr>
        <p:txBody>
          <a:bodyPr/>
          <a:lstStyle/>
          <a:p>
            <a:pPr algn="ctr" eaLnBrk="1" hangingPunct="1">
              <a:defRPr/>
            </a:pPr>
            <a:endParaRPr lang="en-US" sz="4000" b="1" i="1" dirty="0" smtClean="0">
              <a:ea typeface="+mn-ea"/>
            </a:endParaRPr>
          </a:p>
          <a:p>
            <a:pPr algn="ctr" eaLnBrk="1" hangingPunct="1">
              <a:buFontTx/>
              <a:buNone/>
              <a:defRPr/>
            </a:pPr>
            <a:endParaRPr lang="en-US" sz="4000" dirty="0" smtClean="0">
              <a:ea typeface="+mn-ea"/>
            </a:endParaRPr>
          </a:p>
          <a:p>
            <a:pPr marL="0" indent="0" algn="ctr" eaLnBrk="1" hangingPunct="1">
              <a:lnSpc>
                <a:spcPct val="130000"/>
              </a:lnSpc>
              <a:buFontTx/>
              <a:buNone/>
              <a:defRPr/>
            </a:pPr>
            <a:r>
              <a:rPr lang="tr-TR" sz="3600" dirty="0" smtClean="0">
                <a:latin typeface="Book Antiqua" charset="0"/>
                <a:ea typeface="+mn-ea"/>
              </a:rPr>
              <a:t>Allah ile ilişki kurduklarında, Sara ve Hacer ile ilgili şeylerin nasıl değiştiğine dikkat ettiniz mi? </a:t>
            </a:r>
            <a:r>
              <a:rPr lang="tr-TR" sz="3600" b="1" i="1" dirty="0" smtClean="0">
                <a:solidFill>
                  <a:srgbClr val="996633"/>
                </a:solidFill>
                <a:latin typeface="Book Antiqua" charset="0"/>
                <a:ea typeface="+mn-ea"/>
              </a:rPr>
              <a:t>Yazılı </a:t>
            </a:r>
            <a:r>
              <a:rPr lang="tr-TR" sz="3600" b="1" i="1" dirty="0" err="1" smtClean="0">
                <a:solidFill>
                  <a:srgbClr val="996633"/>
                </a:solidFill>
                <a:latin typeface="Book Antiqua" charset="0"/>
                <a:ea typeface="+mn-ea"/>
              </a:rPr>
              <a:t>Söz’ündeki</a:t>
            </a:r>
            <a:r>
              <a:rPr lang="tr-TR" sz="3600" b="1" i="1" dirty="0" smtClean="0">
                <a:solidFill>
                  <a:srgbClr val="996633"/>
                </a:solidFill>
                <a:latin typeface="Book Antiqua" charset="0"/>
                <a:ea typeface="+mn-ea"/>
              </a:rPr>
              <a:t> Canlı Söz ile buluştuğumuzda her şeyin değişeceği kesindir.</a:t>
            </a:r>
            <a:endParaRPr lang="en-US" sz="3600" b="1" i="1" dirty="0" smtClean="0">
              <a:solidFill>
                <a:srgbClr val="996633"/>
              </a:solidFill>
              <a:latin typeface="Book Antiqua" charset="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219200" y="609600"/>
            <a:ext cx="6553200" cy="1020763"/>
          </a:xfrm>
        </p:spPr>
        <p:txBody>
          <a:bodyPr/>
          <a:lstStyle/>
          <a:p>
            <a:pPr algn="l" eaLnBrk="1" hangingPunct="1"/>
            <a:r>
              <a:rPr lang="tr-TR" altLang="pt-BR" b="1" i="1" dirty="0" smtClean="0">
                <a:solidFill>
                  <a:srgbClr val="996633"/>
                </a:solidFill>
                <a:latin typeface="Book Antiqua" panose="02040602050305030304" pitchFamily="18" charset="0"/>
              </a:rPr>
              <a:t>Allah’ın </a:t>
            </a:r>
            <a:r>
              <a:rPr lang="tr-TR" altLang="ja-JP" b="1" dirty="0" err="1" smtClean="0">
                <a:solidFill>
                  <a:srgbClr val="000000"/>
                </a:solidFill>
                <a:latin typeface="Book Antiqua" panose="02040602050305030304" pitchFamily="18" charset="0"/>
              </a:rPr>
              <a:t>Sözü’ndeki</a:t>
            </a:r>
            <a:r>
              <a:rPr lang="tr-TR" altLang="ja-JP" b="1" dirty="0" smtClean="0">
                <a:solidFill>
                  <a:srgbClr val="000000"/>
                </a:solidFill>
                <a:latin typeface="Book Antiqua" panose="02040602050305030304" pitchFamily="18" charset="0"/>
              </a:rPr>
              <a:t> Güç</a:t>
            </a:r>
            <a:endParaRPr lang="en-US" altLang="pt-BR" b="1" dirty="0" smtClean="0">
              <a:solidFill>
                <a:srgbClr val="000000"/>
              </a:solidFill>
              <a:latin typeface="Book Antiqua" panose="02040602050305030304" pitchFamily="18" charset="0"/>
            </a:endParaRPr>
          </a:p>
        </p:txBody>
      </p:sp>
      <p:sp>
        <p:nvSpPr>
          <p:cNvPr id="25603" name="Rectangle 3"/>
          <p:cNvSpPr>
            <a:spLocks noGrp="1" noChangeArrowheads="1"/>
          </p:cNvSpPr>
          <p:nvPr>
            <p:ph type="body" idx="1"/>
          </p:nvPr>
        </p:nvSpPr>
        <p:spPr>
          <a:xfrm>
            <a:off x="533400" y="2362200"/>
            <a:ext cx="8229600" cy="4191000"/>
          </a:xfrm>
        </p:spPr>
        <p:txBody>
          <a:bodyPr/>
          <a:lstStyle/>
          <a:p>
            <a:pPr eaLnBrk="1" hangingPunct="1">
              <a:lnSpc>
                <a:spcPct val="90000"/>
              </a:lnSpc>
              <a:buFontTx/>
              <a:buNone/>
              <a:defRPr/>
            </a:pPr>
            <a:r>
              <a:rPr lang="en-US" sz="4000" b="1" dirty="0" smtClean="0">
                <a:solidFill>
                  <a:srgbClr val="000090"/>
                </a:solidFill>
                <a:latin typeface="Book Antiqua" charset="0"/>
                <a:ea typeface="+mn-ea"/>
              </a:rPr>
              <a:t>D</a:t>
            </a:r>
            <a:r>
              <a:rPr lang="en-US" sz="2800" b="1" dirty="0" smtClean="0">
                <a:solidFill>
                  <a:srgbClr val="000000"/>
                </a:solidFill>
                <a:latin typeface="Book Antiqua" charset="0"/>
                <a:ea typeface="+mn-ea"/>
              </a:rPr>
              <a:t>irection</a:t>
            </a:r>
            <a:r>
              <a:rPr lang="tr-TR" sz="2800" b="1" dirty="0" smtClean="0">
                <a:solidFill>
                  <a:srgbClr val="000000"/>
                </a:solidFill>
                <a:latin typeface="Book Antiqua" charset="0"/>
                <a:ea typeface="+mn-ea"/>
              </a:rPr>
              <a:t> (Yön)</a:t>
            </a:r>
            <a:endParaRPr lang="en-US" sz="2800" dirty="0" smtClean="0">
              <a:solidFill>
                <a:srgbClr val="000000"/>
              </a:solidFill>
              <a:latin typeface="Book Antiqua" charset="0"/>
              <a:ea typeface="+mn-ea"/>
            </a:endParaRPr>
          </a:p>
          <a:p>
            <a:pPr eaLnBrk="1" hangingPunct="1">
              <a:lnSpc>
                <a:spcPct val="90000"/>
              </a:lnSpc>
              <a:buFontTx/>
              <a:buNone/>
              <a:defRPr/>
            </a:pPr>
            <a:r>
              <a:rPr lang="en-US" sz="4000" b="1" dirty="0" smtClean="0">
                <a:solidFill>
                  <a:srgbClr val="000090"/>
                </a:solidFill>
                <a:latin typeface="Book Antiqua" charset="0"/>
                <a:ea typeface="+mn-ea"/>
              </a:rPr>
              <a:t>E</a:t>
            </a:r>
            <a:r>
              <a:rPr lang="en-US" sz="2800" b="1" dirty="0" smtClean="0">
                <a:solidFill>
                  <a:srgbClr val="000000"/>
                </a:solidFill>
                <a:latin typeface="Book Antiqua" charset="0"/>
                <a:ea typeface="+mn-ea"/>
              </a:rPr>
              <a:t>motional Needs</a:t>
            </a:r>
            <a:r>
              <a:rPr lang="tr-TR" sz="2800" b="1" dirty="0" smtClean="0">
                <a:solidFill>
                  <a:srgbClr val="000000"/>
                </a:solidFill>
                <a:latin typeface="Book Antiqua" charset="0"/>
                <a:ea typeface="+mn-ea"/>
              </a:rPr>
              <a:t> (Duygusal İhtiyaçlar)</a:t>
            </a:r>
            <a:endParaRPr lang="en-US" sz="2800" b="1" dirty="0" smtClean="0">
              <a:solidFill>
                <a:srgbClr val="000000"/>
              </a:solidFill>
              <a:latin typeface="Book Antiqua" charset="0"/>
              <a:ea typeface="+mn-ea"/>
            </a:endParaRPr>
          </a:p>
          <a:p>
            <a:pPr eaLnBrk="1" hangingPunct="1">
              <a:lnSpc>
                <a:spcPct val="90000"/>
              </a:lnSpc>
              <a:buFontTx/>
              <a:buNone/>
              <a:defRPr/>
            </a:pPr>
            <a:r>
              <a:rPr lang="en-US" sz="4000" b="1" dirty="0" smtClean="0">
                <a:solidFill>
                  <a:srgbClr val="000090"/>
                </a:solidFill>
                <a:latin typeface="Book Antiqua" charset="0"/>
                <a:ea typeface="+mn-ea"/>
              </a:rPr>
              <a:t>P</a:t>
            </a:r>
            <a:r>
              <a:rPr lang="en-US" sz="2800" b="1" dirty="0" smtClean="0">
                <a:solidFill>
                  <a:srgbClr val="000000"/>
                </a:solidFill>
                <a:latin typeface="Book Antiqua" charset="0"/>
                <a:ea typeface="+mn-ea"/>
              </a:rPr>
              <a:t>hysical Needs</a:t>
            </a:r>
            <a:r>
              <a:rPr lang="tr-TR" sz="2800" b="1" dirty="0" smtClean="0">
                <a:solidFill>
                  <a:srgbClr val="000000"/>
                </a:solidFill>
                <a:latin typeface="Book Antiqua" charset="0"/>
                <a:ea typeface="+mn-ea"/>
              </a:rPr>
              <a:t> (Fiziksel İhtiyaçlar)</a:t>
            </a:r>
            <a:endParaRPr lang="en-US" sz="2800" b="1" dirty="0" smtClean="0">
              <a:solidFill>
                <a:srgbClr val="000000"/>
              </a:solidFill>
              <a:latin typeface="Book Antiqua" charset="0"/>
              <a:ea typeface="+mn-ea"/>
            </a:endParaRPr>
          </a:p>
          <a:p>
            <a:pPr eaLnBrk="1" hangingPunct="1">
              <a:lnSpc>
                <a:spcPct val="90000"/>
              </a:lnSpc>
              <a:buFontTx/>
              <a:buNone/>
              <a:defRPr/>
            </a:pPr>
            <a:r>
              <a:rPr lang="en-US" sz="4000" b="1" dirty="0" smtClean="0">
                <a:solidFill>
                  <a:srgbClr val="000090"/>
                </a:solidFill>
                <a:latin typeface="Book Antiqua" charset="0"/>
                <a:ea typeface="+mn-ea"/>
              </a:rPr>
              <a:t>E</a:t>
            </a:r>
            <a:r>
              <a:rPr lang="en-US" sz="2800" b="1" dirty="0" smtClean="0">
                <a:solidFill>
                  <a:srgbClr val="000000"/>
                </a:solidFill>
                <a:latin typeface="Book Antiqua" charset="0"/>
                <a:ea typeface="+mn-ea"/>
              </a:rPr>
              <a:t>ternal Needs</a:t>
            </a:r>
            <a:r>
              <a:rPr lang="tr-TR" sz="2800" b="1" dirty="0" smtClean="0">
                <a:solidFill>
                  <a:srgbClr val="000000"/>
                </a:solidFill>
                <a:latin typeface="Book Antiqua" charset="0"/>
                <a:ea typeface="+mn-ea"/>
              </a:rPr>
              <a:t> (Ebedi İhtiyaçlar)</a:t>
            </a:r>
            <a:endParaRPr lang="en-US" sz="2800" b="1" dirty="0" smtClean="0">
              <a:solidFill>
                <a:srgbClr val="000000"/>
              </a:solidFill>
              <a:latin typeface="Book Antiqua" charset="0"/>
              <a:ea typeface="+mn-ea"/>
            </a:endParaRPr>
          </a:p>
          <a:p>
            <a:pPr eaLnBrk="1" hangingPunct="1">
              <a:lnSpc>
                <a:spcPct val="90000"/>
              </a:lnSpc>
              <a:buFontTx/>
              <a:buNone/>
              <a:defRPr/>
            </a:pPr>
            <a:r>
              <a:rPr lang="en-US" sz="4000" b="1" dirty="0" smtClean="0">
                <a:solidFill>
                  <a:srgbClr val="000090"/>
                </a:solidFill>
                <a:latin typeface="Book Antiqua" charset="0"/>
                <a:ea typeface="+mn-ea"/>
              </a:rPr>
              <a:t>N</a:t>
            </a:r>
            <a:r>
              <a:rPr lang="en-US" sz="2700" b="1" dirty="0" smtClean="0">
                <a:solidFill>
                  <a:srgbClr val="000000"/>
                </a:solidFill>
                <a:latin typeface="Book Antiqua" charset="0"/>
                <a:ea typeface="+mn-ea"/>
              </a:rPr>
              <a:t>eed for Meaning</a:t>
            </a:r>
            <a:r>
              <a:rPr lang="tr-TR" sz="2700" b="1" dirty="0" smtClean="0">
                <a:solidFill>
                  <a:srgbClr val="000000"/>
                </a:solidFill>
                <a:latin typeface="Book Antiqua" charset="0"/>
                <a:ea typeface="+mn-ea"/>
              </a:rPr>
              <a:t> (Yaşamın Anlamı için İhtiyaç)</a:t>
            </a:r>
            <a:endParaRPr lang="en-US" sz="2700" dirty="0" smtClean="0">
              <a:solidFill>
                <a:srgbClr val="000000"/>
              </a:solidFill>
              <a:latin typeface="Book Antiqua" charset="0"/>
              <a:ea typeface="+mn-ea"/>
            </a:endParaRPr>
          </a:p>
          <a:p>
            <a:pPr eaLnBrk="1" hangingPunct="1">
              <a:lnSpc>
                <a:spcPct val="90000"/>
              </a:lnSpc>
              <a:buFontTx/>
              <a:buNone/>
              <a:defRPr/>
            </a:pPr>
            <a:r>
              <a:rPr lang="en-US" sz="4000" b="1" dirty="0" smtClean="0">
                <a:solidFill>
                  <a:srgbClr val="000090"/>
                </a:solidFill>
                <a:latin typeface="Book Antiqua" charset="0"/>
                <a:ea typeface="+mn-ea"/>
              </a:rPr>
              <a:t>D</a:t>
            </a:r>
            <a:r>
              <a:rPr lang="en-US" sz="2800" b="1" dirty="0" smtClean="0">
                <a:solidFill>
                  <a:srgbClr val="000000"/>
                </a:solidFill>
                <a:latin typeface="Book Antiqua" charset="0"/>
                <a:ea typeface="+mn-ea"/>
              </a:rPr>
              <a:t>efense against Satan</a:t>
            </a:r>
            <a:r>
              <a:rPr lang="tr-TR" sz="2800" b="1" dirty="0" smtClean="0">
                <a:solidFill>
                  <a:srgbClr val="000000"/>
                </a:solidFill>
                <a:latin typeface="Book Antiqua" charset="0"/>
                <a:ea typeface="+mn-ea"/>
              </a:rPr>
              <a:t> (Şeytan’a karşı savunma)</a:t>
            </a:r>
            <a:endParaRPr lang="en-US" sz="2800" b="1" dirty="0" smtClean="0">
              <a:solidFill>
                <a:srgbClr val="000000"/>
              </a:solidFill>
              <a:latin typeface="Book Antiqua" charset="0"/>
              <a:ea typeface="+mn-ea"/>
            </a:endParaRPr>
          </a:p>
          <a:p>
            <a:pPr lvl="1" eaLnBrk="1" hangingPunct="1">
              <a:lnSpc>
                <a:spcPct val="90000"/>
              </a:lnSpc>
              <a:buFontTx/>
              <a:buNone/>
              <a:defRPr/>
            </a:pPr>
            <a:endParaRPr lang="en-US" sz="2400" dirty="0" smtClean="0">
              <a:solidFill>
                <a:srgbClr val="000000"/>
              </a:solidFill>
              <a:latin typeface="Book Antiqua" charset="0"/>
            </a:endParaRP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2098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3505200"/>
            <a:ext cx="8229600" cy="1143000"/>
          </a:xfrm>
        </p:spPr>
        <p:txBody>
          <a:bodyPr/>
          <a:lstStyle/>
          <a:p>
            <a:pPr eaLnBrk="1" hangingPunct="1"/>
            <a:r>
              <a:rPr lang="tr-TR" altLang="pt-BR" b="1" dirty="0" smtClean="0">
                <a:solidFill>
                  <a:srgbClr val="008000"/>
                </a:solidFill>
                <a:latin typeface="Book Antiqua" panose="02040602050305030304" pitchFamily="18" charset="0"/>
              </a:rPr>
              <a:t>GÜNÜMÜZ İMANLI KADINI </a:t>
            </a:r>
            <a:r>
              <a:rPr lang="tr-TR" altLang="pt-BR" b="1" dirty="0">
                <a:solidFill>
                  <a:srgbClr val="996633"/>
                </a:solidFill>
                <a:latin typeface="Book Antiqua" panose="02040602050305030304" pitchFamily="18" charset="0"/>
              </a:rPr>
              <a:t>İÇİN DÖRT DİNİ İLKE</a:t>
            </a:r>
            <a:endParaRPr lang="en-US" altLang="pt-BR" b="1" i="1" dirty="0" smtClean="0">
              <a:solidFill>
                <a:srgbClr val="008000"/>
              </a:solidFill>
              <a:latin typeface="Book Antiqua" panose="0204060205030503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9938" name="Rectangle 3"/>
          <p:cNvSpPr>
            <a:spLocks noGrp="1" noChangeArrowheads="1"/>
          </p:cNvSpPr>
          <p:nvPr>
            <p:ph idx="1"/>
          </p:nvPr>
        </p:nvSpPr>
        <p:spPr>
          <a:xfrm>
            <a:off x="457200" y="2362200"/>
            <a:ext cx="8534400" cy="4343400"/>
          </a:xfrm>
        </p:spPr>
        <p:txBody>
          <a:bodyPr/>
          <a:lstStyle/>
          <a:p>
            <a:pPr marL="0" indent="0" eaLnBrk="1" hangingPunct="1">
              <a:buNone/>
            </a:pPr>
            <a:r>
              <a:rPr lang="tr-TR" altLang="pt-BR" sz="2400" i="1" dirty="0" smtClean="0">
                <a:solidFill>
                  <a:srgbClr val="000090"/>
                </a:solidFill>
                <a:latin typeface="Book Antiqua" panose="02040602050305030304" pitchFamily="18" charset="0"/>
              </a:rPr>
              <a:t>1</a:t>
            </a:r>
            <a:r>
              <a:rPr lang="tr-TR" altLang="pt-BR" sz="2400" i="1" dirty="0">
                <a:solidFill>
                  <a:srgbClr val="000090"/>
                </a:solidFill>
                <a:latin typeface="Book Antiqua" panose="02040602050305030304" pitchFamily="18" charset="0"/>
              </a:rPr>
              <a:t>. Allah </a:t>
            </a:r>
            <a:r>
              <a:rPr lang="tr-TR" altLang="pt-BR" sz="2400" i="1" dirty="0">
                <a:latin typeface="Book Antiqua" panose="02040602050305030304" pitchFamily="18" charset="0"/>
              </a:rPr>
              <a:t>hislerimizi, </a:t>
            </a:r>
            <a:r>
              <a:rPr lang="tr-TR" altLang="pt-BR" sz="2400" i="1" dirty="0" smtClean="0">
                <a:latin typeface="Book Antiqua" panose="02040602050305030304" pitchFamily="18" charset="0"/>
              </a:rPr>
              <a:t>umutlarımızı</a:t>
            </a:r>
            <a:r>
              <a:rPr lang="tr-TR" altLang="pt-BR" sz="2400" i="1" dirty="0" smtClean="0">
                <a:latin typeface="Book Antiqua" panose="02040602050305030304" pitchFamily="18" charset="0"/>
              </a:rPr>
              <a:t>, </a:t>
            </a:r>
            <a:r>
              <a:rPr lang="tr-TR" altLang="pt-BR" sz="2400" i="1" dirty="0">
                <a:latin typeface="Book Antiqua" panose="02040602050305030304" pitchFamily="18" charset="0"/>
              </a:rPr>
              <a:t>korkularımızı ve tüm ihtiyaçlarımızı</a:t>
            </a:r>
            <a:r>
              <a:rPr lang="tr-TR" altLang="pt-BR" sz="2400" i="1" dirty="0">
                <a:solidFill>
                  <a:srgbClr val="000090"/>
                </a:solidFill>
                <a:latin typeface="Book Antiqua" panose="02040602050305030304" pitchFamily="18" charset="0"/>
              </a:rPr>
              <a:t> anlar</a:t>
            </a:r>
            <a:r>
              <a:rPr lang="tr-TR" altLang="pt-BR" sz="2400" i="1" dirty="0" smtClean="0">
                <a:solidFill>
                  <a:srgbClr val="000090"/>
                </a:solidFill>
                <a:latin typeface="Book Antiqua" panose="02040602050305030304" pitchFamily="18" charset="0"/>
              </a:rPr>
              <a:t>. </a:t>
            </a:r>
            <a:r>
              <a:rPr lang="en-US" altLang="pt-BR" sz="2000" dirty="0" smtClean="0">
                <a:solidFill>
                  <a:schemeClr val="tx2"/>
                </a:solidFill>
                <a:latin typeface="Book Antiqua" panose="02040602050305030304" pitchFamily="18" charset="0"/>
              </a:rPr>
              <a:t>(</a:t>
            </a:r>
            <a:r>
              <a:rPr lang="tr-TR" altLang="pt-BR" sz="2000" dirty="0" smtClean="0">
                <a:solidFill>
                  <a:schemeClr val="tx2"/>
                </a:solidFill>
                <a:latin typeface="Book Antiqua" panose="02040602050305030304" pitchFamily="18" charset="0"/>
              </a:rPr>
              <a:t>İbraniler 4:15</a:t>
            </a:r>
            <a:r>
              <a:rPr lang="en-US" altLang="pt-BR" sz="2000" dirty="0" smtClean="0">
                <a:solidFill>
                  <a:schemeClr val="tx2"/>
                </a:solidFill>
                <a:latin typeface="Book Antiqua" panose="02040602050305030304" pitchFamily="18" charset="0"/>
              </a:rPr>
              <a:t>)</a:t>
            </a:r>
          </a:p>
          <a:p>
            <a:pPr marL="609600" indent="-609600" eaLnBrk="1" hangingPunct="1">
              <a:lnSpc>
                <a:spcPct val="80000"/>
              </a:lnSpc>
              <a:buFontTx/>
              <a:buNone/>
            </a:pPr>
            <a:endParaRPr lang="en-US" altLang="pt-BR" sz="2000" dirty="0" smtClean="0">
              <a:solidFill>
                <a:schemeClr val="tx2"/>
              </a:solidFill>
              <a:latin typeface="Book Antiqua" panose="02040602050305030304" pitchFamily="18" charset="0"/>
            </a:endParaRPr>
          </a:p>
          <a:p>
            <a:pPr marL="0" indent="0" eaLnBrk="1" hangingPunct="1">
              <a:buNone/>
            </a:pPr>
            <a:r>
              <a:rPr lang="tr-TR" altLang="pt-BR" sz="2400" i="1" dirty="0" smtClean="0">
                <a:solidFill>
                  <a:srgbClr val="000090"/>
                </a:solidFill>
                <a:latin typeface="Book Antiqua" panose="02040602050305030304" pitchFamily="18" charset="0"/>
              </a:rPr>
              <a:t>2</a:t>
            </a:r>
            <a:r>
              <a:rPr lang="tr-TR" altLang="pt-BR" sz="2400" i="1" dirty="0">
                <a:solidFill>
                  <a:srgbClr val="000090"/>
                </a:solidFill>
                <a:latin typeface="Book Antiqua" panose="02040602050305030304" pitchFamily="18" charset="0"/>
              </a:rPr>
              <a:t>. Allah tüm ihtiyaçlarımızı </a:t>
            </a:r>
            <a:r>
              <a:rPr lang="tr-TR" altLang="pt-BR" sz="2400" i="1" dirty="0" smtClean="0">
                <a:solidFill>
                  <a:srgbClr val="000090"/>
                </a:solidFill>
                <a:latin typeface="Book Antiqua" panose="02040602050305030304" pitchFamily="18" charset="0"/>
              </a:rPr>
              <a:t>karşılamak </a:t>
            </a:r>
            <a:r>
              <a:rPr lang="tr-TR" altLang="pt-BR" sz="2400" i="1" dirty="0">
                <a:solidFill>
                  <a:srgbClr val="000090"/>
                </a:solidFill>
                <a:latin typeface="Book Antiqua" panose="02040602050305030304" pitchFamily="18" charset="0"/>
              </a:rPr>
              <a:t>ister: </a:t>
            </a:r>
            <a:r>
              <a:rPr lang="tr-TR" altLang="pt-BR" sz="2400" i="1" dirty="0">
                <a:latin typeface="Book Antiqua" panose="02040602050305030304" pitchFamily="18" charset="0"/>
              </a:rPr>
              <a:t>fiziksel, zihinsel, duygusal, sosyal ve ruhsal</a:t>
            </a:r>
            <a:r>
              <a:rPr lang="tr-TR" altLang="pt-BR" sz="2400" i="1" dirty="0" smtClean="0">
                <a:latin typeface="Book Antiqua" panose="02040602050305030304" pitchFamily="18" charset="0"/>
              </a:rPr>
              <a:t>. </a:t>
            </a:r>
            <a:r>
              <a:rPr lang="en-US" altLang="pt-BR" sz="2000" dirty="0" smtClean="0">
                <a:solidFill>
                  <a:schemeClr val="tx2"/>
                </a:solidFill>
                <a:latin typeface="Book Antiqua" panose="02040602050305030304" pitchFamily="18" charset="0"/>
              </a:rPr>
              <a:t>(</a:t>
            </a:r>
            <a:r>
              <a:rPr lang="tr-TR" altLang="pt-BR" sz="2000" dirty="0" err="1" smtClean="0">
                <a:solidFill>
                  <a:schemeClr val="tx2"/>
                </a:solidFill>
                <a:latin typeface="Book Antiqua" panose="02040602050305030304" pitchFamily="18" charset="0"/>
              </a:rPr>
              <a:t>Flp</a:t>
            </a:r>
            <a:r>
              <a:rPr lang="en-US" altLang="pt-BR" sz="2000" dirty="0" smtClean="0">
                <a:solidFill>
                  <a:schemeClr val="tx2"/>
                </a:solidFill>
                <a:latin typeface="Book Antiqua" panose="02040602050305030304" pitchFamily="18" charset="0"/>
              </a:rPr>
              <a:t>. 4:19)</a:t>
            </a:r>
          </a:p>
          <a:p>
            <a:pPr marL="609600" indent="-609600" eaLnBrk="1" hangingPunct="1">
              <a:lnSpc>
                <a:spcPct val="80000"/>
              </a:lnSpc>
              <a:buFontTx/>
              <a:buNone/>
            </a:pPr>
            <a:endParaRPr lang="en-US" altLang="pt-BR" sz="2000" dirty="0" smtClean="0">
              <a:solidFill>
                <a:schemeClr val="tx2"/>
              </a:solidFill>
              <a:latin typeface="Book Antiqua" panose="02040602050305030304" pitchFamily="18" charset="0"/>
            </a:endParaRPr>
          </a:p>
          <a:p>
            <a:pPr marL="0" indent="0" eaLnBrk="1" hangingPunct="1">
              <a:buNone/>
            </a:pPr>
            <a:r>
              <a:rPr lang="tr-TR" altLang="pt-BR" sz="2400" i="1" dirty="0" smtClean="0">
                <a:solidFill>
                  <a:srgbClr val="000090"/>
                </a:solidFill>
                <a:latin typeface="Book Antiqua" panose="02040602050305030304" pitchFamily="18" charset="0"/>
              </a:rPr>
              <a:t>3</a:t>
            </a:r>
            <a:r>
              <a:rPr lang="tr-TR" altLang="pt-BR" sz="2400" i="1" dirty="0">
                <a:solidFill>
                  <a:srgbClr val="000090"/>
                </a:solidFill>
                <a:latin typeface="Book Antiqua" panose="02040602050305030304" pitchFamily="18" charset="0"/>
              </a:rPr>
              <a:t>. Allah’ın Söz’ü güvenilirdir. </a:t>
            </a:r>
            <a:r>
              <a:rPr lang="tr-TR" altLang="pt-BR" sz="2400" i="1" dirty="0">
                <a:latin typeface="Book Antiqua" panose="02040602050305030304" pitchFamily="18" charset="0"/>
              </a:rPr>
              <a:t>Yapacağını söylediği şeyi yapar. Onun vaatleri kesindir</a:t>
            </a:r>
            <a:r>
              <a:rPr lang="tr-TR" altLang="pt-BR" sz="2400" i="1" dirty="0" smtClean="0">
                <a:latin typeface="Book Antiqua" panose="02040602050305030304" pitchFamily="18" charset="0"/>
              </a:rPr>
              <a:t>.</a:t>
            </a:r>
            <a:r>
              <a:rPr lang="tr-TR" altLang="pt-BR" sz="2400" i="1" dirty="0" smtClean="0">
                <a:solidFill>
                  <a:srgbClr val="000090"/>
                </a:solidFill>
                <a:latin typeface="Book Antiqua" panose="02040602050305030304" pitchFamily="18" charset="0"/>
              </a:rPr>
              <a:t> </a:t>
            </a:r>
            <a:r>
              <a:rPr lang="en-US" altLang="ja-JP" sz="2000" dirty="0" smtClean="0">
                <a:solidFill>
                  <a:schemeClr val="tx2"/>
                </a:solidFill>
                <a:latin typeface="Book Antiqua" panose="02040602050305030304" pitchFamily="18" charset="0"/>
              </a:rPr>
              <a:t>(</a:t>
            </a:r>
            <a:r>
              <a:rPr lang="tr-TR" altLang="ja-JP" sz="2000" dirty="0" smtClean="0">
                <a:solidFill>
                  <a:schemeClr val="tx2"/>
                </a:solidFill>
                <a:latin typeface="Book Antiqua" panose="02040602050305030304" pitchFamily="18" charset="0"/>
              </a:rPr>
              <a:t>Sayılar</a:t>
            </a:r>
            <a:r>
              <a:rPr lang="en-US" altLang="ja-JP" sz="2000" dirty="0" smtClean="0">
                <a:solidFill>
                  <a:schemeClr val="tx2"/>
                </a:solidFill>
                <a:latin typeface="Book Antiqua" panose="02040602050305030304" pitchFamily="18" charset="0"/>
              </a:rPr>
              <a:t> 23:19)</a:t>
            </a:r>
          </a:p>
          <a:p>
            <a:pPr marL="609600" indent="-609600" eaLnBrk="1" hangingPunct="1">
              <a:lnSpc>
                <a:spcPct val="80000"/>
              </a:lnSpc>
              <a:buFontTx/>
              <a:buNone/>
            </a:pPr>
            <a:endParaRPr lang="en-US" altLang="pt-BR" sz="2000" dirty="0" smtClean="0">
              <a:solidFill>
                <a:schemeClr val="tx2"/>
              </a:solidFill>
              <a:latin typeface="Book Antiqua" panose="02040602050305030304" pitchFamily="18" charset="0"/>
            </a:endParaRPr>
          </a:p>
          <a:p>
            <a:pPr marL="0" indent="0" eaLnBrk="1" hangingPunct="1">
              <a:buNone/>
            </a:pPr>
            <a:r>
              <a:rPr lang="tr-TR" altLang="pt-BR" sz="2400" i="1" dirty="0" smtClean="0">
                <a:solidFill>
                  <a:srgbClr val="000090"/>
                </a:solidFill>
                <a:latin typeface="Book Antiqua" panose="02040602050305030304" pitchFamily="18" charset="0"/>
              </a:rPr>
              <a:t>4</a:t>
            </a:r>
            <a:r>
              <a:rPr lang="tr-TR" altLang="pt-BR" sz="2400" i="1" dirty="0">
                <a:solidFill>
                  <a:srgbClr val="000090"/>
                </a:solidFill>
                <a:latin typeface="Book Antiqua" panose="02040602050305030304" pitchFamily="18" charset="0"/>
              </a:rPr>
              <a:t>. Allah ile ilişki değiştirir:  </a:t>
            </a:r>
            <a:r>
              <a:rPr lang="tr-TR" altLang="pt-BR" sz="2400" i="1" dirty="0">
                <a:latin typeface="Book Antiqua" panose="02040602050305030304" pitchFamily="18" charset="0"/>
              </a:rPr>
              <a:t>yaşamımızı, görünüşümüzü, geleceğimizi, durumumuzu ve duygularımızı</a:t>
            </a:r>
            <a:r>
              <a:rPr lang="tr-TR" altLang="pt-BR" sz="2400" i="1" dirty="0" smtClean="0">
                <a:latin typeface="Book Antiqua" panose="02040602050305030304" pitchFamily="18" charset="0"/>
              </a:rPr>
              <a:t>.</a:t>
            </a:r>
            <a:r>
              <a:rPr lang="en-US" altLang="pt-BR" sz="2400" dirty="0" smtClean="0">
                <a:solidFill>
                  <a:schemeClr val="tx2"/>
                </a:solidFill>
                <a:latin typeface="Book Antiqua" panose="02040602050305030304" pitchFamily="18" charset="0"/>
              </a:rPr>
              <a:t> </a:t>
            </a:r>
            <a:r>
              <a:rPr lang="en-US" altLang="pt-BR" sz="2000" dirty="0" smtClean="0">
                <a:solidFill>
                  <a:schemeClr val="tx2"/>
                </a:solidFill>
                <a:latin typeface="Book Antiqua" panose="02040602050305030304" pitchFamily="18" charset="0"/>
              </a:rPr>
              <a:t>(</a:t>
            </a:r>
            <a:r>
              <a:rPr lang="tr-TR" altLang="pt-BR" sz="2000" dirty="0" smtClean="0">
                <a:solidFill>
                  <a:schemeClr val="tx2"/>
                </a:solidFill>
                <a:latin typeface="Book Antiqua" panose="02040602050305030304" pitchFamily="18" charset="0"/>
              </a:rPr>
              <a:t>Yşa</a:t>
            </a:r>
            <a:r>
              <a:rPr lang="en-US" altLang="pt-BR" sz="2000" dirty="0" smtClean="0">
                <a:solidFill>
                  <a:schemeClr val="tx2"/>
                </a:solidFill>
                <a:latin typeface="Book Antiqua" panose="02040602050305030304" pitchFamily="18" charset="0"/>
              </a:rPr>
              <a:t>. 61:3)</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0153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l="388" r="390"/>
          <a:stretch/>
        </p:blipFill>
        <p:spPr>
          <a:xfrm>
            <a:off x="-152400" y="-223345"/>
            <a:ext cx="9448800" cy="7309945"/>
          </a:xfrm>
          <a:effectLst>
            <a:softEdge rad="112500"/>
          </a:effectLst>
        </p:spPr>
      </p:pic>
      <p:sp>
        <p:nvSpPr>
          <p:cNvPr id="2" name="Title 1"/>
          <p:cNvSpPr>
            <a:spLocks noGrp="1"/>
          </p:cNvSpPr>
          <p:nvPr>
            <p:ph type="title"/>
          </p:nvPr>
        </p:nvSpPr>
        <p:spPr>
          <a:xfrm>
            <a:off x="76200" y="4419600"/>
            <a:ext cx="9239250" cy="1143000"/>
          </a:xfrm>
        </p:spPr>
        <p:txBody>
          <a:bodyPr/>
          <a:lstStyle/>
          <a:p>
            <a:pPr>
              <a:defRPr/>
            </a:pPr>
            <a:r>
              <a:rPr lang="tr-TR" b="1" dirty="0" smtClean="0">
                <a:solidFill>
                  <a:schemeClr val="accent5">
                    <a:lumMod val="25000"/>
                  </a:schemeClr>
                </a:solidFill>
                <a:latin typeface="Palatino Linotype"/>
                <a:ea typeface="+mj-ea"/>
                <a:cs typeface="Palatino Linotype"/>
              </a:rPr>
              <a:t>Dua Eden Kadın</a:t>
            </a:r>
            <a:endParaRPr lang="en-US" b="1" dirty="0">
              <a:solidFill>
                <a:schemeClr val="accent5">
                  <a:lumMod val="25000"/>
                </a:schemeClr>
              </a:solidFill>
              <a:latin typeface="Palatino Linotype"/>
              <a:ea typeface="+mj-ea"/>
              <a:cs typeface="Palatino Linotype"/>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22222</TotalTime>
  <Words>2069</Words>
  <Application>Microsoft Macintosh PowerPoint</Application>
  <PresentationFormat>On-screen Show (4:3)</PresentationFormat>
  <Paragraphs>380</Paragraphs>
  <Slides>45</Slides>
  <Notes>45</Notes>
  <HiddenSlides>5</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Default Design</vt:lpstr>
      <vt:lpstr>Ruhsal Güzellik SÖZ’E BAĞLILIK  Böyle Zamanlarda Dorothy Watts </vt:lpstr>
      <vt:lpstr>SÖZ’E BAĞLI KALABİLİRİZ</vt:lpstr>
      <vt:lpstr>D – DIRECTION (YÖN) Mezmur 119:105</vt:lpstr>
      <vt:lpstr>D- DIRECTION (YÖN)</vt:lpstr>
      <vt:lpstr>Dua Etmenin ABC'si</vt:lpstr>
      <vt:lpstr>A – ASK (DİLEYİN)</vt:lpstr>
      <vt:lpstr>B – BELIEVE (İNAN)</vt:lpstr>
      <vt:lpstr>C – CLAIM (ISRAR ET).</vt:lpstr>
      <vt:lpstr>PowerPoint Presentation</vt:lpstr>
      <vt:lpstr>E - EMOTIONAL (DUYGUSAL) İHTİYAÇLAR   Filipililer 4:19 </vt:lpstr>
      <vt:lpstr>PowerPoint Presentation</vt:lpstr>
      <vt:lpstr>PowerPoint Presentation</vt:lpstr>
      <vt:lpstr>P - PHYSICAL (FİZİKSEL) İHTİYAÇLAR Matta 6:28-33 </vt:lpstr>
      <vt:lpstr>PowerPoint Presentation</vt:lpstr>
      <vt:lpstr>PowerPoint Presentation</vt:lpstr>
      <vt:lpstr>Corrie ten Boom</vt:lpstr>
      <vt:lpstr>PowerPoint Presentation</vt:lpstr>
      <vt:lpstr>E - ETERNAL (EBEDİ) İHTİYAÇLAR   1. Petrus 2:2. </vt:lpstr>
      <vt:lpstr>PowerPoint Presentation</vt:lpstr>
      <vt:lpstr>PowerPoint Presentation</vt:lpstr>
      <vt:lpstr>PowerPoint Presentation</vt:lpstr>
      <vt:lpstr>PowerPoint Presentation</vt:lpstr>
      <vt:lpstr>N – NEED (YAŞAMIN ANLAMI İÇİN İHTİYAÇ) Mezmur 119:104 </vt:lpstr>
      <vt:lpstr>PowerPoint Presentation</vt:lpstr>
      <vt:lpstr>PowerPoint Presentation</vt:lpstr>
      <vt:lpstr>PowerPoint Presentation</vt:lpstr>
      <vt:lpstr>D – DEFENSE (ŞEYTAN’A KARŞI SAVUNMA) Mezmur 119:11.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Allah ile ilişki, değiştirir:  yaşamımızı, görünüşümüzü, geleceğimizi, durumumuzu ve duygularımızı.</vt:lpstr>
      <vt:lpstr>PowerPoint Presentation</vt:lpstr>
      <vt:lpstr>Allah’ın Sözü’ndeki Güç</vt:lpstr>
      <vt:lpstr>PowerPoint Presentation</vt:lpstr>
      <vt:lpstr>GÜNÜMÜZ İMANLI KADINI İÇİN DÖRT DİNİ İLKE</vt:lpstr>
      <vt:lpstr>PowerPoint Presentation</vt:lpstr>
      <vt:lpstr>PowerPoint Presentation</vt:lpstr>
      <vt:lpstr>Dua Eden Kadın</vt:lpstr>
    </vt:vector>
  </TitlesOfParts>
  <Company>Sony Electronics,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DEPEND ON THE WORD</dc:title>
  <dc:creator>KATIA REINERT</dc:creator>
  <cp:lastModifiedBy>Kemal Alkan</cp:lastModifiedBy>
  <cp:revision>117</cp:revision>
  <dcterms:created xsi:type="dcterms:W3CDTF">2007-11-05T01:56:04Z</dcterms:created>
  <dcterms:modified xsi:type="dcterms:W3CDTF">2015-06-08T17:19:23Z</dcterms:modified>
</cp:coreProperties>
</file>